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512" r:id="rId5"/>
    <p:sldId id="1497" r:id="rId6"/>
    <p:sldId id="510" r:id="rId7"/>
    <p:sldId id="1473" r:id="rId8"/>
    <p:sldId id="1495" r:id="rId9"/>
    <p:sldId id="1501" r:id="rId10"/>
    <p:sldId id="1499" r:id="rId11"/>
    <p:sldId id="503" r:id="rId12"/>
    <p:sldId id="508" r:id="rId13"/>
    <p:sldId id="1504" r:id="rId14"/>
    <p:sldId id="548" r:id="rId15"/>
    <p:sldId id="1474" r:id="rId16"/>
    <p:sldId id="545" r:id="rId17"/>
    <p:sldId id="546" r:id="rId18"/>
    <p:sldId id="1505" r:id="rId19"/>
    <p:sldId id="506" r:id="rId20"/>
    <p:sldId id="1502" r:id="rId21"/>
    <p:sldId id="513" r:id="rId22"/>
    <p:sldId id="264" r:id="rId23"/>
    <p:sldId id="1503" r:id="rId24"/>
    <p:sldId id="501" r:id="rId25"/>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6"/>
    <p:restoredTop sz="97087"/>
  </p:normalViewPr>
  <p:slideViewPr>
    <p:cSldViewPr snapToGrid="0" snapToObjects="1">
      <p:cViewPr varScale="1">
        <p:scale>
          <a:sx n="114" d="100"/>
          <a:sy n="114" d="100"/>
        </p:scale>
        <p:origin x="37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beotalk.sharepoint.com/sites/CorporateQuality/Shared%20Documents/SW%20Quality/Dashboards/High%20Level%20SWQ%20Dashboar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eotalk.sharepoint.com/sites/CorporateQuality/Shared%20Documents/SW%20Quality/Dashboards/High%20Level%20SWQ%20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beotalk-my.sharepoint.com/personal/abp_bang-olufsen_dk/Documents/Software/Metric/Copy%20of%20High%20Level%20SWQ%20Dashboar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beotalk-my.sharepoint.com/personal/abp_bang-olufsen_dk/Documents/Software/Metric/Copy%20of%20High%20Level%20SWQ%20Dashboa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dirty="0"/>
              <a:t>Product</a:t>
            </a:r>
            <a:r>
              <a:rPr lang="en-US" sz="1600" baseline="0" dirty="0"/>
              <a:t>1</a:t>
            </a:r>
            <a:r>
              <a:rPr lang="en-US" sz="1600" dirty="0"/>
              <a:t> Tests Cases AV (May'19) </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'AutoTestCaseDEV (2)'!$L$39</c:f>
              <c:strCache>
                <c:ptCount val="1"/>
                <c:pt idx="0">
                  <c:v>May'19</c:v>
                </c:pt>
              </c:strCache>
            </c:strRef>
          </c:tx>
          <c:spPr>
            <a:solidFill>
              <a:schemeClr val="accent6">
                <a:lumMod val="75000"/>
              </a:schemeClr>
            </a:solidFill>
            <a:ln>
              <a:solidFill>
                <a:schemeClr val="accent6">
                  <a:lumMod val="75000"/>
                </a:schemeClr>
              </a:solidFill>
            </a:ln>
          </c:spPr>
          <c:dPt>
            <c:idx val="0"/>
            <c:bubble3D val="0"/>
            <c:spPr>
              <a:solidFill>
                <a:schemeClr val="bg1">
                  <a:lumMod val="6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88E-45A0-B93C-72B8A4ABD81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88E-45A0-B93C-72B8A4ABD81E}"/>
              </c:ext>
            </c:extLst>
          </c:dPt>
          <c:dPt>
            <c:idx val="2"/>
            <c:bubble3D val="0"/>
            <c:spPr>
              <a:solidFill>
                <a:schemeClr val="accent6">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88E-45A0-B93C-72B8A4ABD81E}"/>
              </c:ext>
            </c:extLst>
          </c:dPt>
          <c:dPt>
            <c:idx val="3"/>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88E-45A0-B93C-72B8A4ABD81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'AutoTestCaseDEV (2)'!$H$46:$H$50</c:f>
              <c:strCache>
                <c:ptCount val="4"/>
                <c:pt idx="0">
                  <c:v>Planned</c:v>
                </c:pt>
                <c:pt idx="1">
                  <c:v>Under development</c:v>
                </c:pt>
                <c:pt idx="2">
                  <c:v>Completed</c:v>
                </c:pt>
                <c:pt idx="3">
                  <c:v>Existing</c:v>
                </c:pt>
              </c:strCache>
              <c:extLst/>
            </c:strRef>
          </c:cat>
          <c:val>
            <c:numRef>
              <c:f>'AutoTestCaseDEV (2)'!$L$46:$L$50</c:f>
              <c:numCache>
                <c:formatCode>General</c:formatCode>
                <c:ptCount val="4"/>
                <c:pt idx="0">
                  <c:v>35</c:v>
                </c:pt>
                <c:pt idx="1">
                  <c:v>10</c:v>
                </c:pt>
                <c:pt idx="2">
                  <c:v>47</c:v>
                </c:pt>
                <c:pt idx="3">
                  <c:v>133</c:v>
                </c:pt>
              </c:numCache>
              <c:extLst/>
            </c:numRef>
          </c:val>
          <c:extLst>
            <c:ext xmlns:c16="http://schemas.microsoft.com/office/drawing/2014/chart" uri="{C3380CC4-5D6E-409C-BE32-E72D297353CC}">
              <c16:uniqueId val="{00000008-988E-45A0-B93C-72B8A4ABD81E}"/>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dirty="0"/>
              <a:t>Product2 Tests Cases AV (MAy'19) </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'AutoTestCaseDEV (2)'!$L$39</c:f>
              <c:strCache>
                <c:ptCount val="1"/>
                <c:pt idx="0">
                  <c:v>May'19</c:v>
                </c:pt>
              </c:strCache>
            </c:strRef>
          </c:tx>
          <c:dPt>
            <c:idx val="0"/>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F42-4DCC-9610-407C87F5E9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F42-4DCC-9610-407C87F5E97E}"/>
              </c:ext>
            </c:extLst>
          </c:dPt>
          <c:dPt>
            <c:idx val="2"/>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F42-4DCC-9610-407C87F5E97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'AutoTestCaseDEV (2)'!$H$40:$H$44</c:f>
              <c:strCache>
                <c:ptCount val="3"/>
                <c:pt idx="0">
                  <c:v>Planned</c:v>
                </c:pt>
                <c:pt idx="1">
                  <c:v>Under development</c:v>
                </c:pt>
                <c:pt idx="2">
                  <c:v>Existing</c:v>
                </c:pt>
              </c:strCache>
              <c:extLst/>
            </c:strRef>
          </c:cat>
          <c:val>
            <c:numRef>
              <c:f>'AutoTestCaseDEV (2)'!$L$40:$L$44</c:f>
              <c:numCache>
                <c:formatCode>General</c:formatCode>
                <c:ptCount val="3"/>
                <c:pt idx="0">
                  <c:v>20</c:v>
                </c:pt>
                <c:pt idx="1">
                  <c:v>35</c:v>
                </c:pt>
                <c:pt idx="2">
                  <c:v>208</c:v>
                </c:pt>
              </c:numCache>
              <c:extLst/>
            </c:numRef>
          </c:val>
          <c:extLst>
            <c:ext xmlns:c16="http://schemas.microsoft.com/office/drawing/2014/chart" uri="{C3380CC4-5D6E-409C-BE32-E72D297353CC}">
              <c16:uniqueId val="{00000006-AF42-4DCC-9610-407C87F5E97E}"/>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cap="all" baseline="0" dirty="0">
                <a:effectLst/>
              </a:rPr>
              <a:t>Product1 SYSTEM TEST AV (</a:t>
            </a:r>
            <a:r>
              <a:rPr lang="en-US" sz="1800" b="1" i="0" cap="all" baseline="0" dirty="0" err="1">
                <a:effectLst/>
              </a:rPr>
              <a:t>May’xx</a:t>
            </a:r>
            <a:r>
              <a:rPr lang="en-US" sz="1800" b="1" i="0" cap="all" baseline="0" dirty="0">
                <a:effectLst/>
              </a:rPr>
              <a:t>)</a:t>
            </a:r>
            <a:endParaRPr lang="en-US" dirty="0">
              <a:effectLst/>
            </a:endParaRPr>
          </a:p>
        </c:rich>
      </c:tx>
      <c:overlay val="0"/>
      <c:spPr>
        <a:noFill/>
        <a:ln>
          <a:noFill/>
        </a:ln>
        <a:effectLst/>
      </c:spPr>
    </c:title>
    <c:autoTitleDeleted val="0"/>
    <c:plotArea>
      <c:layout/>
      <c:pieChart>
        <c:varyColors val="1"/>
        <c:ser>
          <c:idx val="2"/>
          <c:order val="0"/>
          <c:tx>
            <c:strRef>
              <c:f>AutotestResults!$B$601</c:f>
              <c:strCache>
                <c:ptCount val="1"/>
                <c:pt idx="0">
                  <c:v>Total</c:v>
                </c:pt>
              </c:strCache>
            </c:strRef>
          </c:tx>
          <c:dPt>
            <c:idx val="0"/>
            <c:bubble3D val="0"/>
            <c:spPr>
              <a:solidFill>
                <a:schemeClr val="accent6">
                  <a:lumMod val="75000"/>
                </a:schemeClr>
              </a:solidFill>
            </c:spPr>
            <c:extLst>
              <c:ext xmlns:c16="http://schemas.microsoft.com/office/drawing/2014/chart" uri="{C3380CC4-5D6E-409C-BE32-E72D297353CC}">
                <c16:uniqueId val="{00000001-96C8-4663-9F8C-C3414E8774A6}"/>
              </c:ext>
            </c:extLst>
          </c:dPt>
          <c:dPt>
            <c:idx val="3"/>
            <c:bubble3D val="0"/>
            <c:spPr>
              <a:solidFill>
                <a:srgbClr val="FF0000"/>
              </a:solidFill>
            </c:spPr>
            <c:extLst>
              <c:ext xmlns:c16="http://schemas.microsoft.com/office/drawing/2014/chart" uri="{C3380CC4-5D6E-409C-BE32-E72D297353CC}">
                <c16:uniqueId val="{00000003-96C8-4663-9F8C-C3414E8774A6}"/>
              </c:ext>
            </c:extLst>
          </c:dPt>
          <c:dPt>
            <c:idx val="4"/>
            <c:bubble3D val="0"/>
            <c:spPr>
              <a:solidFill>
                <a:schemeClr val="tx1"/>
              </a:solidFill>
            </c:spPr>
            <c:extLst>
              <c:ext xmlns:c16="http://schemas.microsoft.com/office/drawing/2014/chart" uri="{C3380CC4-5D6E-409C-BE32-E72D297353CC}">
                <c16:uniqueId val="{00000005-96C8-4663-9F8C-C3414E8774A6}"/>
              </c:ext>
            </c:extLst>
          </c:dPt>
          <c:dPt>
            <c:idx val="5"/>
            <c:bubble3D val="0"/>
            <c:spPr>
              <a:solidFill>
                <a:srgbClr val="B60A9D"/>
              </a:solidFill>
            </c:spPr>
            <c:extLst>
              <c:ext xmlns:c16="http://schemas.microsoft.com/office/drawing/2014/chart" uri="{C3380CC4-5D6E-409C-BE32-E72D297353CC}">
                <c16:uniqueId val="{00000007-96C8-4663-9F8C-C3414E8774A6}"/>
              </c:ext>
            </c:extLst>
          </c:dPt>
          <c:cat>
            <c:strRef>
              <c:f>AutotestResults!$C$600:$H$600</c:f>
              <c:strCache>
                <c:ptCount val="6"/>
                <c:pt idx="0">
                  <c:v>PASS</c:v>
                </c:pt>
                <c:pt idx="1">
                  <c:v>TODO</c:v>
                </c:pt>
                <c:pt idx="2">
                  <c:v>EXECUTING</c:v>
                </c:pt>
                <c:pt idx="3">
                  <c:v>FAIL</c:v>
                </c:pt>
                <c:pt idx="4">
                  <c:v>ABORTED</c:v>
                </c:pt>
                <c:pt idx="5">
                  <c:v>ERROR</c:v>
                </c:pt>
              </c:strCache>
            </c:strRef>
          </c:cat>
          <c:val>
            <c:numRef>
              <c:f>AutotestResults!$C$601:$H$601</c:f>
              <c:numCache>
                <c:formatCode>General</c:formatCode>
                <c:ptCount val="6"/>
                <c:pt idx="0">
                  <c:v>2122</c:v>
                </c:pt>
                <c:pt idx="1">
                  <c:v>0</c:v>
                </c:pt>
                <c:pt idx="2">
                  <c:v>0</c:v>
                </c:pt>
                <c:pt idx="3">
                  <c:v>1858</c:v>
                </c:pt>
                <c:pt idx="4">
                  <c:v>22</c:v>
                </c:pt>
                <c:pt idx="5">
                  <c:v>100</c:v>
                </c:pt>
              </c:numCache>
            </c:numRef>
          </c:val>
          <c:extLst>
            <c:ext xmlns:c16="http://schemas.microsoft.com/office/drawing/2014/chart" uri="{C3380CC4-5D6E-409C-BE32-E72D297353CC}">
              <c16:uniqueId val="{00000008-96C8-4663-9F8C-C3414E8774A6}"/>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chart>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cap="all" baseline="0" dirty="0">
                <a:effectLst/>
              </a:rPr>
              <a:t>Product2 SYSTEM TEST AV (</a:t>
            </a:r>
            <a:r>
              <a:rPr lang="en-US" sz="1800" b="1" i="0" cap="all" baseline="0" dirty="0" err="1">
                <a:effectLst/>
              </a:rPr>
              <a:t>May’xx</a:t>
            </a:r>
            <a:r>
              <a:rPr lang="en-US" sz="1800" b="1" i="0" cap="all" baseline="0" dirty="0">
                <a:effectLst/>
              </a:rPr>
              <a:t>)</a:t>
            </a:r>
            <a:endParaRPr lang="en-US" dirty="0">
              <a:effectLst/>
            </a:endParaRPr>
          </a:p>
        </c:rich>
      </c:tx>
      <c:overlay val="0"/>
      <c:spPr>
        <a:noFill/>
        <a:ln>
          <a:noFill/>
        </a:ln>
        <a:effectLst/>
      </c:spPr>
    </c:title>
    <c:autoTitleDeleted val="0"/>
    <c:plotArea>
      <c:layout/>
      <c:pieChart>
        <c:varyColors val="1"/>
        <c:ser>
          <c:idx val="1"/>
          <c:order val="0"/>
          <c:tx>
            <c:strRef>
              <c:f>AutotestResults!$B$634</c:f>
              <c:strCache>
                <c:ptCount val="1"/>
                <c:pt idx="0">
                  <c:v>Total</c:v>
                </c:pt>
              </c:strCache>
            </c:strRef>
          </c:tx>
          <c:dPt>
            <c:idx val="0"/>
            <c:bubble3D val="0"/>
            <c:spPr>
              <a:solidFill>
                <a:schemeClr val="accent6">
                  <a:lumMod val="75000"/>
                </a:schemeClr>
              </a:solidFill>
            </c:spPr>
            <c:extLst>
              <c:ext xmlns:c16="http://schemas.microsoft.com/office/drawing/2014/chart" uri="{C3380CC4-5D6E-409C-BE32-E72D297353CC}">
                <c16:uniqueId val="{00000001-41A4-478D-B8D0-9BEA7DC9AFF8}"/>
              </c:ext>
            </c:extLst>
          </c:dPt>
          <c:dPt>
            <c:idx val="3"/>
            <c:bubble3D val="0"/>
            <c:spPr>
              <a:solidFill>
                <a:srgbClr val="FF0000"/>
              </a:solidFill>
            </c:spPr>
            <c:extLst>
              <c:ext xmlns:c16="http://schemas.microsoft.com/office/drawing/2014/chart" uri="{C3380CC4-5D6E-409C-BE32-E72D297353CC}">
                <c16:uniqueId val="{00000003-41A4-478D-B8D0-9BEA7DC9AFF8}"/>
              </c:ext>
            </c:extLst>
          </c:dPt>
          <c:dPt>
            <c:idx val="4"/>
            <c:bubble3D val="0"/>
            <c:spPr>
              <a:solidFill>
                <a:schemeClr val="tx1">
                  <a:lumMod val="75000"/>
                  <a:lumOff val="25000"/>
                </a:schemeClr>
              </a:solidFill>
            </c:spPr>
            <c:extLst>
              <c:ext xmlns:c16="http://schemas.microsoft.com/office/drawing/2014/chart" uri="{C3380CC4-5D6E-409C-BE32-E72D297353CC}">
                <c16:uniqueId val="{00000005-41A4-478D-B8D0-9BEA7DC9AFF8}"/>
              </c:ext>
            </c:extLst>
          </c:dPt>
          <c:dPt>
            <c:idx val="5"/>
            <c:bubble3D val="0"/>
            <c:spPr>
              <a:solidFill>
                <a:srgbClr val="B60A9D"/>
              </a:solidFill>
            </c:spPr>
            <c:extLst>
              <c:ext xmlns:c16="http://schemas.microsoft.com/office/drawing/2014/chart" uri="{C3380CC4-5D6E-409C-BE32-E72D297353CC}">
                <c16:uniqueId val="{00000007-41A4-478D-B8D0-9BEA7DC9AFF8}"/>
              </c:ext>
            </c:extLst>
          </c:dPt>
          <c:cat>
            <c:strRef>
              <c:f>AutotestResults!$C$633:$H$633</c:f>
              <c:strCache>
                <c:ptCount val="6"/>
                <c:pt idx="0">
                  <c:v>PASS</c:v>
                </c:pt>
                <c:pt idx="1">
                  <c:v>TODO</c:v>
                </c:pt>
                <c:pt idx="2">
                  <c:v>EXECUTING</c:v>
                </c:pt>
                <c:pt idx="3">
                  <c:v>FAIL</c:v>
                </c:pt>
                <c:pt idx="4">
                  <c:v>ABORTED</c:v>
                </c:pt>
                <c:pt idx="5">
                  <c:v>ERROR</c:v>
                </c:pt>
              </c:strCache>
            </c:strRef>
          </c:cat>
          <c:val>
            <c:numRef>
              <c:f>AutotestResults!$C$634:$H$634</c:f>
              <c:numCache>
                <c:formatCode>General</c:formatCode>
                <c:ptCount val="6"/>
                <c:pt idx="0">
                  <c:v>8042</c:v>
                </c:pt>
                <c:pt idx="1">
                  <c:v>0</c:v>
                </c:pt>
                <c:pt idx="2">
                  <c:v>8</c:v>
                </c:pt>
                <c:pt idx="3">
                  <c:v>1943</c:v>
                </c:pt>
                <c:pt idx="4">
                  <c:v>810</c:v>
                </c:pt>
                <c:pt idx="5">
                  <c:v>665</c:v>
                </c:pt>
              </c:numCache>
            </c:numRef>
          </c:val>
          <c:extLst>
            <c:ext xmlns:c16="http://schemas.microsoft.com/office/drawing/2014/chart" uri="{C3380CC4-5D6E-409C-BE32-E72D297353CC}">
              <c16:uniqueId val="{00000008-41A4-478D-B8D0-9BEA7DC9AFF8}"/>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chart>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3175F-69A3-5643-AC49-3FCB92CD6C71}" type="datetimeFigureOut">
              <a:rPr lang="en-DK" smtClean="0"/>
              <a:t>11/04/2021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3D35F-3A74-1E4F-A6C1-0C6B70145AAC}" type="slidenum">
              <a:rPr lang="en-US" smtClean="0"/>
              <a:t>‹Nº›</a:t>
            </a:fld>
            <a:endParaRPr lang="en-US"/>
          </a:p>
        </p:txBody>
      </p:sp>
    </p:spTree>
    <p:extLst>
      <p:ext uri="{BB962C8B-B14F-4D97-AF65-F5344CB8AC3E}">
        <p14:creationId xmlns:p14="http://schemas.microsoft.com/office/powerpoint/2010/main" val="176679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A2F3D35F-3A74-1E4F-A6C1-0C6B70145AAC}" type="slidenum">
              <a:rPr lang="en-US" smtClean="0"/>
              <a:t>1</a:t>
            </a:fld>
            <a:endParaRPr lang="en-US"/>
          </a:p>
        </p:txBody>
      </p:sp>
    </p:spTree>
    <p:extLst>
      <p:ext uri="{BB962C8B-B14F-4D97-AF65-F5344CB8AC3E}">
        <p14:creationId xmlns:p14="http://schemas.microsoft.com/office/powerpoint/2010/main" val="128092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561-1AED-5C4F-86D7-8DF1A5142402}" type="slidenum">
              <a:rPr lang="en-US" smtClean="0"/>
              <a:t>7</a:t>
            </a:fld>
            <a:endParaRPr lang="en-US"/>
          </a:p>
        </p:txBody>
      </p:sp>
    </p:spTree>
    <p:extLst>
      <p:ext uri="{BB962C8B-B14F-4D97-AF65-F5344CB8AC3E}">
        <p14:creationId xmlns:p14="http://schemas.microsoft.com/office/powerpoint/2010/main" val="317066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notes"/>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F24C-95DE-5540-9478-452CEC8485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C10196-886C-1F43-8EB5-A431C40E4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D37378-82B0-EB4C-918E-1B1484BAF5A6}"/>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78E32BE1-EB2C-0E4B-9136-AB7A34A76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D9A3B-7213-3D43-A523-70B4665FCBA1}"/>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205836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A3BC-CF5D-3C43-8EB0-0A5EEC44FA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E36026-184D-174F-87B7-3C0A691653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C456AB-22D0-0140-B8AA-041B76334F95}"/>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74E510D9-E75E-B74F-8499-72A8A12F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9743E-57CF-384D-99EC-78691E9C5B02}"/>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168215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EF5C3A-5BDF-974B-9618-13F3D54527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DD3F50-3058-9346-84AB-FCF2C05113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E76455-4064-1B4E-A01E-01BAAA67B33E}"/>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F559AC2A-6FBB-2844-8713-F9DE46263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A7A66-2AD8-894B-93AE-E34B2521FFDD}"/>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212592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 Quote slide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6056" y="6346140"/>
            <a:ext cx="1387865" cy="12174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9863" y="203200"/>
            <a:ext cx="11798618" cy="6458855"/>
          </a:xfrm>
          <a:prstGeom prst="rect">
            <a:avLst/>
          </a:prstGeom>
          <a:solidFill>
            <a:srgbClr val="DA6950"/>
          </a:solidFill>
        </p:spPr>
      </p:pic>
      <p:sp>
        <p:nvSpPr>
          <p:cNvPr id="10" name="Rectangle 9"/>
          <p:cNvSpPr/>
          <p:nvPr userDrawn="1"/>
        </p:nvSpPr>
        <p:spPr>
          <a:xfrm>
            <a:off x="199862" y="203201"/>
            <a:ext cx="11798619" cy="6458856"/>
          </a:xfrm>
          <a:prstGeom prst="rect">
            <a:avLst/>
          </a:prstGeom>
          <a:solidFill>
            <a:schemeClr val="tx1">
              <a:alpha val="10000"/>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2066" y="6346138"/>
            <a:ext cx="1387865" cy="121742"/>
          </a:xfrm>
          <a:prstGeom prst="rect">
            <a:avLst/>
          </a:prstGeom>
        </p:spPr>
      </p:pic>
      <p:sp>
        <p:nvSpPr>
          <p:cNvPr id="14" name="Text Placeholder 4"/>
          <p:cNvSpPr>
            <a:spLocks noGrp="1"/>
          </p:cNvSpPr>
          <p:nvPr>
            <p:ph type="body" sz="quarter" idx="11" hasCustomPrompt="1"/>
          </p:nvPr>
        </p:nvSpPr>
        <p:spPr>
          <a:xfrm>
            <a:off x="1928191" y="1920869"/>
            <a:ext cx="8289236" cy="3182052"/>
          </a:xfrm>
          <a:prstGeom prst="rect">
            <a:avLst/>
          </a:prstGeom>
        </p:spPr>
        <p:txBody>
          <a:bodyPr/>
          <a:lstStyle>
            <a:lvl1pPr marL="0" indent="0" algn="ctr">
              <a:lnSpc>
                <a:spcPct val="100000"/>
              </a:lnSpc>
              <a:buNone/>
              <a:defRPr sz="2800" b="1" i="0" cap="all" spc="500" baseline="0">
                <a:solidFill>
                  <a:schemeClr val="bg1"/>
                </a:solidFill>
                <a:latin typeface="Arial" charset="0"/>
                <a:ea typeface="Arial" charset="0"/>
                <a:cs typeface="Arial" charset="0"/>
              </a:defRPr>
            </a:lvl1pPr>
          </a:lstStyle>
          <a:p>
            <a:pPr lvl="0"/>
            <a:r>
              <a:rPr lang="en-US"/>
              <a:t>We believe that </a:t>
            </a:r>
          </a:p>
          <a:p>
            <a:pPr lvl="0"/>
            <a:r>
              <a:rPr lang="en-US"/>
              <a:t>success comes to </a:t>
            </a:r>
          </a:p>
          <a:p>
            <a:pPr lvl="0"/>
            <a:r>
              <a:rPr lang="en-US"/>
              <a:t>those who dare to </a:t>
            </a:r>
          </a:p>
          <a:p>
            <a:pPr lvl="0"/>
            <a:r>
              <a:rPr lang="en-US"/>
              <a:t>stand out and define </a:t>
            </a:r>
          </a:p>
          <a:p>
            <a:pPr lvl="0"/>
            <a:r>
              <a:rPr lang="en-US"/>
              <a:t>their own path</a:t>
            </a:r>
          </a:p>
        </p:txBody>
      </p:sp>
    </p:spTree>
    <p:extLst>
      <p:ext uri="{BB962C8B-B14F-4D97-AF65-F5344CB8AC3E}">
        <p14:creationId xmlns:p14="http://schemas.microsoft.com/office/powerpoint/2010/main" val="402492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Quote slide 2">
  <p:cSld name="1_Headline / Quote slide 2">
    <p:spTree>
      <p:nvGrpSpPr>
        <p:cNvPr id="1" name="Shape 22"/>
        <p:cNvGrpSpPr/>
        <p:nvPr/>
      </p:nvGrpSpPr>
      <p:grpSpPr>
        <a:xfrm>
          <a:off x="0" y="0"/>
          <a:ext cx="0" cy="0"/>
          <a:chOff x="0" y="0"/>
          <a:chExt cx="0" cy="0"/>
        </a:xfrm>
      </p:grpSpPr>
      <p:pic>
        <p:nvPicPr>
          <p:cNvPr id="23" name="Google Shape;23;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466056" y="6346140"/>
            <a:ext cx="1387865" cy="121742"/>
          </a:xfrm>
          <a:prstGeom prst="rect">
            <a:avLst/>
          </a:prstGeom>
          <a:noFill/>
          <a:ln>
            <a:noFill/>
          </a:ln>
        </p:spPr>
      </p:pic>
      <p:pic>
        <p:nvPicPr>
          <p:cNvPr id="24" name="Google Shape;24;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9863" y="203200"/>
            <a:ext cx="11798618" cy="6458855"/>
          </a:xfrm>
          <a:prstGeom prst="rect">
            <a:avLst/>
          </a:prstGeom>
          <a:solidFill>
            <a:srgbClr val="DA6950"/>
          </a:solidFill>
          <a:ln>
            <a:noFill/>
          </a:ln>
        </p:spPr>
      </p:pic>
      <p:sp>
        <p:nvSpPr>
          <p:cNvPr id="25" name="Google Shape;25;p19"/>
          <p:cNvSpPr/>
          <p:nvPr/>
        </p:nvSpPr>
        <p:spPr>
          <a:xfrm>
            <a:off x="199862" y="203201"/>
            <a:ext cx="11798619" cy="6458856"/>
          </a:xfrm>
          <a:prstGeom prst="rect">
            <a:avLst/>
          </a:prstGeom>
          <a:solidFill>
            <a:schemeClr val="dk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402066" y="6346138"/>
            <a:ext cx="1387865" cy="121742"/>
          </a:xfrm>
          <a:prstGeom prst="rect">
            <a:avLst/>
          </a:prstGeom>
          <a:noFill/>
          <a:ln>
            <a:noFill/>
          </a:ln>
        </p:spPr>
      </p:pic>
      <p:sp>
        <p:nvSpPr>
          <p:cNvPr id="27" name="Google Shape;27;p19"/>
          <p:cNvSpPr txBox="1">
            <a:spLocks noGrp="1"/>
          </p:cNvSpPr>
          <p:nvPr>
            <p:ph type="body" idx="1"/>
          </p:nvPr>
        </p:nvSpPr>
        <p:spPr>
          <a:xfrm>
            <a:off x="1928191" y="1920869"/>
            <a:ext cx="8289236" cy="31820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2800"/>
              <a:buNone/>
              <a:defRPr sz="2800" b="1" i="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297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9C7E-C65A-9A45-B947-858F5EB666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0DB3FD-A279-014F-9A3C-96F4D172A2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436E4D-4664-8D4B-A3B0-F65EFCA08170}"/>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0F948DB0-7C8A-8E40-AD9E-8497566A6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E66F2-CC2E-0B4C-A45E-A9D195FA1864}"/>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2236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806F-E808-4245-AD9E-F8E39AC165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C79DDC-02C7-D24E-9605-6849AA1AC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FF9BCA-8FAC-4847-A248-68AFBC042ABB}"/>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66220D5A-893B-F34F-ABCD-62C19BFCB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C440F-885A-7948-8E41-4C91ABB8D80C}"/>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110063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BDB4-6BA8-3843-BBBA-9B74D98ABF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D6837A-EE96-9E4D-93A4-27EEF9E59F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717FDC1-E93B-E746-A7F7-9668352133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435BF4-F2AD-1D46-BC10-B40BCBCA9EB1}"/>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6" name="Footer Placeholder 5">
            <a:extLst>
              <a:ext uri="{FF2B5EF4-FFF2-40B4-BE49-F238E27FC236}">
                <a16:creationId xmlns:a16="http://schemas.microsoft.com/office/drawing/2014/main" id="{A6981274-1FD5-B647-899B-D6D88EB57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7820F-F43A-3942-AE53-E4D3E1942C25}"/>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310265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09C2-6938-8D4A-B0B0-27A1010374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50AD52-6626-0F44-B81A-3B184FBD8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8CB112-16E8-F944-9088-5461DD2555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0E22A3-1DD6-E04C-A276-881F348E7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EA9DFE8-FDE4-E440-AF58-F26206D6D8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C980E4-7721-F944-A478-C9FC89ADE1F9}"/>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8" name="Footer Placeholder 7">
            <a:extLst>
              <a:ext uri="{FF2B5EF4-FFF2-40B4-BE49-F238E27FC236}">
                <a16:creationId xmlns:a16="http://schemas.microsoft.com/office/drawing/2014/main" id="{A7BCA26A-CE45-5F49-92D7-360FC968D8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93335E-30A2-7E41-BB59-7818173AA2D3}"/>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374957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84E7-27B8-2943-8206-998301C176F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CC7947-2C65-4049-8513-B9C3C245C47D}"/>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4" name="Footer Placeholder 3">
            <a:extLst>
              <a:ext uri="{FF2B5EF4-FFF2-40B4-BE49-F238E27FC236}">
                <a16:creationId xmlns:a16="http://schemas.microsoft.com/office/drawing/2014/main" id="{D4D6A729-20B9-464C-91C9-065D6BCFB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E886D-6AAB-C641-B36D-6EACCE07AA56}"/>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24430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A3AF6-731E-D14E-8E71-6DD52F4178A3}"/>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3" name="Footer Placeholder 2">
            <a:extLst>
              <a:ext uri="{FF2B5EF4-FFF2-40B4-BE49-F238E27FC236}">
                <a16:creationId xmlns:a16="http://schemas.microsoft.com/office/drawing/2014/main" id="{D59C98D9-80EF-6A4E-8666-8750816E4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F7CEA4-4F80-F94C-85A2-60011869B04F}"/>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375115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8687-5A9A-8A42-AA88-D3EF9056E9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91CDB0-B286-1448-B5A5-EB778444A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149591-1236-D545-B62F-3E6C60986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09DA09-83D2-0F48-AD5B-5BF94C5DE3A8}"/>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6" name="Footer Placeholder 5">
            <a:extLst>
              <a:ext uri="{FF2B5EF4-FFF2-40B4-BE49-F238E27FC236}">
                <a16:creationId xmlns:a16="http://schemas.microsoft.com/office/drawing/2014/main" id="{99FEEA31-0174-9C44-BB69-8EA85261B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1BCF2-38D4-3749-A8C0-92E4CA1837DB}"/>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30446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E76B-4ACF-2642-9FD4-76BE7BEF5B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ED0DDD8-441B-054F-8F52-A40A46A58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FCA70-29C1-814C-96B0-236F676F3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EB3836-20DC-C249-9359-A0656C7BE968}"/>
              </a:ext>
            </a:extLst>
          </p:cNvPr>
          <p:cNvSpPr>
            <a:spLocks noGrp="1"/>
          </p:cNvSpPr>
          <p:nvPr>
            <p:ph type="dt" sz="half" idx="10"/>
          </p:nvPr>
        </p:nvSpPr>
        <p:spPr/>
        <p:txBody>
          <a:bodyPr/>
          <a:lstStyle/>
          <a:p>
            <a:fld id="{FB9461AE-1F91-104C-9A9C-4D47177F5F86}" type="datetimeFigureOut">
              <a:rPr lang="en-US" smtClean="0"/>
              <a:t>11/4/2021</a:t>
            </a:fld>
            <a:endParaRPr lang="en-US"/>
          </a:p>
        </p:txBody>
      </p:sp>
      <p:sp>
        <p:nvSpPr>
          <p:cNvPr id="6" name="Footer Placeholder 5">
            <a:extLst>
              <a:ext uri="{FF2B5EF4-FFF2-40B4-BE49-F238E27FC236}">
                <a16:creationId xmlns:a16="http://schemas.microsoft.com/office/drawing/2014/main" id="{14F4D14D-8DEA-2748-A70B-62506074C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C40F9-2E94-9D45-B6CF-04AB52113CF3}"/>
              </a:ext>
            </a:extLst>
          </p:cNvPr>
          <p:cNvSpPr>
            <a:spLocks noGrp="1"/>
          </p:cNvSpPr>
          <p:nvPr>
            <p:ph type="sldNum" sz="quarter" idx="12"/>
          </p:nvPr>
        </p:nvSpPr>
        <p:spPr/>
        <p:txBody>
          <a:bodyPr/>
          <a:lstStyle/>
          <a:p>
            <a:fld id="{6E552BD0-F501-8D44-960F-1A4CE69713FD}" type="slidenum">
              <a:rPr lang="en-US" smtClean="0"/>
              <a:t>‹Nº›</a:t>
            </a:fld>
            <a:endParaRPr lang="en-US"/>
          </a:p>
        </p:txBody>
      </p:sp>
    </p:spTree>
    <p:extLst>
      <p:ext uri="{BB962C8B-B14F-4D97-AF65-F5344CB8AC3E}">
        <p14:creationId xmlns:p14="http://schemas.microsoft.com/office/powerpoint/2010/main" val="155986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3A84A-DC14-3940-89E0-31A2DDB39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B7AEFA-5038-5647-9782-741D1B172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C9EFEB-DCE1-A440-9220-BC06CDA11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461AE-1F91-104C-9A9C-4D47177F5F86}" type="datetimeFigureOut">
              <a:rPr lang="en-US" smtClean="0"/>
              <a:t>11/4/2021</a:t>
            </a:fld>
            <a:endParaRPr lang="en-US"/>
          </a:p>
        </p:txBody>
      </p:sp>
      <p:sp>
        <p:nvSpPr>
          <p:cNvPr id="5" name="Footer Placeholder 4">
            <a:extLst>
              <a:ext uri="{FF2B5EF4-FFF2-40B4-BE49-F238E27FC236}">
                <a16:creationId xmlns:a16="http://schemas.microsoft.com/office/drawing/2014/main" id="{E02B83A2-A134-F447-BA0A-7F9645DA6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B06555-3F98-F64B-A73C-CDF0C74FD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2BD0-F501-8D44-960F-1A4CE69713FD}" type="slidenum">
              <a:rPr lang="en-US" smtClean="0"/>
              <a:t>‹Nº›</a:t>
            </a:fld>
            <a:endParaRPr lang="en-US"/>
          </a:p>
        </p:txBody>
      </p:sp>
    </p:spTree>
    <p:extLst>
      <p:ext uri="{BB962C8B-B14F-4D97-AF65-F5344CB8AC3E}">
        <p14:creationId xmlns:p14="http://schemas.microsoft.com/office/powerpoint/2010/main" val="75688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mple.wikipedia.org/wiki/Traffic_light" TargetMode="External"/><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imple.wikipedia.org/wiki/Traffic_light" TargetMode="External"/><Relationship Id="rId7"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7"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8"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9"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2" name="Title 1">
            <a:extLst>
              <a:ext uri="{FF2B5EF4-FFF2-40B4-BE49-F238E27FC236}">
                <a16:creationId xmlns:a16="http://schemas.microsoft.com/office/drawing/2014/main" id="{7C637489-8814-7144-AA24-69942A2D38FE}"/>
              </a:ext>
            </a:extLst>
          </p:cNvPr>
          <p:cNvSpPr>
            <a:spLocks noGrp="1"/>
          </p:cNvSpPr>
          <p:nvPr>
            <p:ph type="ctrTitle"/>
          </p:nvPr>
        </p:nvSpPr>
        <p:spPr>
          <a:xfrm>
            <a:off x="838199" y="1120676"/>
            <a:ext cx="7021513" cy="2308324"/>
          </a:xfrm>
        </p:spPr>
        <p:txBody>
          <a:bodyPr>
            <a:normAutofit/>
          </a:bodyPr>
          <a:lstStyle/>
          <a:p>
            <a:pPr algn="l"/>
            <a:r>
              <a:rPr lang="en-US" sz="5000" dirty="0" err="1">
                <a:solidFill>
                  <a:schemeClr val="bg1"/>
                </a:solidFill>
              </a:rPr>
              <a:t>QA&amp;Test</a:t>
            </a:r>
            <a:r>
              <a:rPr lang="en-US" sz="5000" dirty="0">
                <a:solidFill>
                  <a:schemeClr val="bg1"/>
                </a:solidFill>
              </a:rPr>
              <a:t> Embedded 2021</a:t>
            </a:r>
            <a:br>
              <a:rPr lang="en-US" sz="5000" dirty="0">
                <a:solidFill>
                  <a:schemeClr val="bg1"/>
                </a:solidFill>
              </a:rPr>
            </a:br>
            <a:r>
              <a:rPr lang="en-US" sz="5000" dirty="0">
                <a:solidFill>
                  <a:schemeClr val="bg1"/>
                </a:solidFill>
              </a:rPr>
              <a:t>Test Management </a:t>
            </a:r>
          </a:p>
        </p:txBody>
      </p:sp>
      <p:sp>
        <p:nvSpPr>
          <p:cNvPr id="3" name="Subtitle 2">
            <a:extLst>
              <a:ext uri="{FF2B5EF4-FFF2-40B4-BE49-F238E27FC236}">
                <a16:creationId xmlns:a16="http://schemas.microsoft.com/office/drawing/2014/main" id="{D66203D3-511F-5B4A-A6E3-6B7B36509364}"/>
              </a:ext>
            </a:extLst>
          </p:cNvPr>
          <p:cNvSpPr>
            <a:spLocks noGrp="1"/>
          </p:cNvSpPr>
          <p:nvPr>
            <p:ph type="subTitle" idx="1"/>
          </p:nvPr>
        </p:nvSpPr>
        <p:spPr>
          <a:xfrm>
            <a:off x="835024" y="3809999"/>
            <a:ext cx="7025753" cy="1012778"/>
          </a:xfrm>
        </p:spPr>
        <p:txBody>
          <a:bodyPr>
            <a:normAutofit fontScale="40000" lnSpcReduction="20000"/>
          </a:bodyPr>
          <a:lstStyle/>
          <a:p>
            <a:pPr algn="l" fontAlgn="base"/>
            <a:r>
              <a:rPr lang="en-GB" sz="4000" b="1" dirty="0">
                <a:solidFill>
                  <a:schemeClr val="bg1"/>
                </a:solidFill>
              </a:rPr>
              <a:t>Modern Embedding Testing</a:t>
            </a:r>
          </a:p>
          <a:p>
            <a:pPr algn="l" fontAlgn="base"/>
            <a:r>
              <a:rPr lang="en-GB" b="1" dirty="0">
                <a:solidFill>
                  <a:schemeClr val="bg1"/>
                </a:solidFill>
              </a:rPr>
              <a:t>Daniel Charles </a:t>
            </a:r>
            <a:r>
              <a:rPr lang="en-GB" b="1" dirty="0" err="1">
                <a:solidFill>
                  <a:schemeClr val="bg1"/>
                </a:solidFill>
              </a:rPr>
              <a:t>Chittenden</a:t>
            </a:r>
            <a:r>
              <a:rPr lang="en-GB" b="1" dirty="0">
                <a:solidFill>
                  <a:schemeClr val="bg1"/>
                </a:solidFill>
              </a:rPr>
              <a:t>  </a:t>
            </a:r>
          </a:p>
          <a:p>
            <a:pPr algn="l" fontAlgn="base"/>
            <a:r>
              <a:rPr lang="en-GB" b="1" dirty="0">
                <a:solidFill>
                  <a:schemeClr val="bg1"/>
                </a:solidFill>
              </a:rPr>
              <a:t>Senior Test Consultant at Q -Nation </a:t>
            </a:r>
          </a:p>
          <a:p>
            <a:pPr algn="l" fontAlgn="base"/>
            <a:r>
              <a:rPr lang="en-GB" b="1" dirty="0">
                <a:solidFill>
                  <a:schemeClr val="bg1"/>
                </a:solidFill>
              </a:rPr>
              <a:t>Oct 20</a:t>
            </a:r>
            <a:r>
              <a:rPr lang="en-GB" b="1" baseline="30000" dirty="0">
                <a:solidFill>
                  <a:schemeClr val="bg1"/>
                </a:solidFill>
              </a:rPr>
              <a:t>th</a:t>
            </a:r>
            <a:r>
              <a:rPr lang="en-GB" b="1" dirty="0">
                <a:solidFill>
                  <a:schemeClr val="bg1"/>
                </a:solidFill>
              </a:rPr>
              <a:t> 2021</a:t>
            </a:r>
          </a:p>
        </p:txBody>
      </p:sp>
      <p:pic>
        <p:nvPicPr>
          <p:cNvPr id="5" name="Picture 4">
            <a:extLst>
              <a:ext uri="{FF2B5EF4-FFF2-40B4-BE49-F238E27FC236}">
                <a16:creationId xmlns:a16="http://schemas.microsoft.com/office/drawing/2014/main" id="{F6F65D47-736C-7047-B289-7D0F3F57B5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2647" y="5212090"/>
            <a:ext cx="1769353" cy="1645910"/>
          </a:xfrm>
          <a:prstGeom prst="rect">
            <a:avLst/>
          </a:prstGeom>
        </p:spPr>
      </p:pic>
      <p:pic>
        <p:nvPicPr>
          <p:cNvPr id="20" name="Picture 19">
            <a:extLst>
              <a:ext uri="{FF2B5EF4-FFF2-40B4-BE49-F238E27FC236}">
                <a16:creationId xmlns:a16="http://schemas.microsoft.com/office/drawing/2014/main" id="{FB55C93F-7B0B-0640-8955-2D4EBEA750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6461" y="6046615"/>
            <a:ext cx="2197855" cy="619016"/>
          </a:xfrm>
          <a:prstGeom prst="rect">
            <a:avLst/>
          </a:prstGeom>
        </p:spPr>
      </p:pic>
    </p:spTree>
    <p:extLst>
      <p:ext uri="{BB962C8B-B14F-4D97-AF65-F5344CB8AC3E}">
        <p14:creationId xmlns:p14="http://schemas.microsoft.com/office/powerpoint/2010/main" val="47653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
            <a:extLst>
              <a:ext uri="{FF2B5EF4-FFF2-40B4-BE49-F238E27FC236}">
                <a16:creationId xmlns:a16="http://schemas.microsoft.com/office/drawing/2014/main" id="{6DD3877F-A6FA-8B4F-AC78-9870C0238656}"/>
              </a:ext>
            </a:extLst>
          </p:cNvPr>
          <p:cNvSpPr txBox="1">
            <a:spLocks/>
          </p:cNvSpPr>
          <p:nvPr/>
        </p:nvSpPr>
        <p:spPr>
          <a:xfrm>
            <a:off x="0" y="444059"/>
            <a:ext cx="12192000" cy="932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299" dirty="0"/>
              <a:t>Product Maturity through testing initiatives…</a:t>
            </a:r>
            <a:endParaRPr lang="en-US" dirty="0"/>
          </a:p>
        </p:txBody>
      </p:sp>
      <p:sp>
        <p:nvSpPr>
          <p:cNvPr id="40" name="Slide Number Placeholder 45">
            <a:extLst>
              <a:ext uri="{FF2B5EF4-FFF2-40B4-BE49-F238E27FC236}">
                <a16:creationId xmlns:a16="http://schemas.microsoft.com/office/drawing/2014/main" id="{7BCE360C-3C7F-B748-9B76-C9A516D265C5}"/>
              </a:ext>
            </a:extLst>
          </p:cNvPr>
          <p:cNvSpPr txBox="1">
            <a:spLocks/>
          </p:cNvSpPr>
          <p:nvPr/>
        </p:nvSpPr>
        <p:spPr>
          <a:xfrm>
            <a:off x="9042228" y="6356350"/>
            <a:ext cx="2743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D5159B-A2D9-7742-A8C4-03BD55D37928}" type="slidenum">
              <a:rPr lang="en-US" smtClean="0"/>
              <a:pPr/>
              <a:t>10</a:t>
            </a:fld>
            <a:endParaRPr lang="en-US"/>
          </a:p>
        </p:txBody>
      </p:sp>
      <p:grpSp>
        <p:nvGrpSpPr>
          <p:cNvPr id="41" name="Group 40">
            <a:extLst>
              <a:ext uri="{FF2B5EF4-FFF2-40B4-BE49-F238E27FC236}">
                <a16:creationId xmlns:a16="http://schemas.microsoft.com/office/drawing/2014/main" id="{ABD55F26-1DCF-3443-A077-20C00EBFE1ED}"/>
              </a:ext>
            </a:extLst>
          </p:cNvPr>
          <p:cNvGrpSpPr/>
          <p:nvPr/>
        </p:nvGrpSpPr>
        <p:grpSpPr>
          <a:xfrm>
            <a:off x="821167" y="2761733"/>
            <a:ext cx="712474" cy="625670"/>
            <a:chOff x="1355494" y="2647950"/>
            <a:chExt cx="829322" cy="900222"/>
          </a:xfrm>
        </p:grpSpPr>
        <p:sp>
          <p:nvSpPr>
            <p:cNvPr id="42" name="TextBox 41">
              <a:extLst>
                <a:ext uri="{FF2B5EF4-FFF2-40B4-BE49-F238E27FC236}">
                  <a16:creationId xmlns:a16="http://schemas.microsoft.com/office/drawing/2014/main" id="{1FB2E168-D1D8-8A44-B04F-5A577D77A2E4}"/>
                </a:ext>
              </a:extLst>
            </p:cNvPr>
            <p:cNvSpPr txBox="1"/>
            <p:nvPr/>
          </p:nvSpPr>
          <p:spPr>
            <a:xfrm>
              <a:off x="1355494" y="3252706"/>
              <a:ext cx="829322" cy="295466"/>
            </a:xfrm>
            <a:prstGeom prst="rect">
              <a:avLst/>
            </a:prstGeom>
            <a:noFill/>
          </p:spPr>
          <p:txBody>
            <a:bodyPr wrap="square" lIns="0" tIns="0" rIns="0" bIns="0" rtlCol="0">
              <a:spAutoFit/>
            </a:bodyPr>
            <a:lstStyle/>
            <a:p>
              <a:pPr algn="ctr">
                <a:lnSpc>
                  <a:spcPct val="80000"/>
                </a:lnSpc>
              </a:pPr>
              <a:r>
                <a:rPr lang="en-US" sz="1200" b="1" spc="200">
                  <a:latin typeface="Arial" charset="0"/>
                  <a:ea typeface="Arial" charset="0"/>
                  <a:cs typeface="Arial" charset="0"/>
                </a:rPr>
                <a:t>Manual Testing</a:t>
              </a:r>
            </a:p>
          </p:txBody>
        </p:sp>
        <p:pic>
          <p:nvPicPr>
            <p:cNvPr id="43" name="Graphic 42" descr="Checklist RTL">
              <a:extLst>
                <a:ext uri="{FF2B5EF4-FFF2-40B4-BE49-F238E27FC236}">
                  <a16:creationId xmlns:a16="http://schemas.microsoft.com/office/drawing/2014/main" id="{083EB6C1-A0A0-6A42-B0D6-743778541AA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737" y="2647950"/>
              <a:ext cx="533399" cy="533399"/>
            </a:xfrm>
            <a:prstGeom prst="rect">
              <a:avLst/>
            </a:prstGeom>
          </p:spPr>
        </p:pic>
      </p:grpSp>
      <p:grpSp>
        <p:nvGrpSpPr>
          <p:cNvPr id="44" name="Group 43">
            <a:extLst>
              <a:ext uri="{FF2B5EF4-FFF2-40B4-BE49-F238E27FC236}">
                <a16:creationId xmlns:a16="http://schemas.microsoft.com/office/drawing/2014/main" id="{F0F77980-FD2B-9B46-87CE-EDFE36571EBC}"/>
              </a:ext>
            </a:extLst>
          </p:cNvPr>
          <p:cNvGrpSpPr/>
          <p:nvPr/>
        </p:nvGrpSpPr>
        <p:grpSpPr>
          <a:xfrm>
            <a:off x="704363" y="3968689"/>
            <a:ext cx="984254" cy="685948"/>
            <a:chOff x="1297909" y="3829149"/>
            <a:chExt cx="1031181" cy="947869"/>
          </a:xfrm>
        </p:grpSpPr>
        <p:sp>
          <p:nvSpPr>
            <p:cNvPr id="45" name="TextBox 44">
              <a:extLst>
                <a:ext uri="{FF2B5EF4-FFF2-40B4-BE49-F238E27FC236}">
                  <a16:creationId xmlns:a16="http://schemas.microsoft.com/office/drawing/2014/main" id="{7CE57A01-8EDF-3C45-BB42-650C3B64F074}"/>
                </a:ext>
              </a:extLst>
            </p:cNvPr>
            <p:cNvSpPr txBox="1"/>
            <p:nvPr/>
          </p:nvSpPr>
          <p:spPr>
            <a:xfrm>
              <a:off x="1297909" y="4481552"/>
              <a:ext cx="1031181" cy="295466"/>
            </a:xfrm>
            <a:prstGeom prst="rect">
              <a:avLst/>
            </a:prstGeom>
            <a:noFill/>
          </p:spPr>
          <p:txBody>
            <a:bodyPr wrap="square" lIns="0" tIns="0" rIns="0" bIns="0" rtlCol="0">
              <a:spAutoFit/>
            </a:bodyPr>
            <a:lstStyle/>
            <a:p>
              <a:pPr algn="ctr">
                <a:lnSpc>
                  <a:spcPct val="80000"/>
                </a:lnSpc>
              </a:pPr>
              <a:r>
                <a:rPr lang="en-US" sz="1200" b="1" spc="200" dirty="0">
                  <a:latin typeface="Arial" charset="0"/>
                  <a:ea typeface="Arial" charset="0"/>
                  <a:cs typeface="Arial" charset="0"/>
                </a:rPr>
                <a:t>Customer Validation</a:t>
              </a:r>
            </a:p>
          </p:txBody>
        </p:sp>
        <p:pic>
          <p:nvPicPr>
            <p:cNvPr id="46" name="Graphic 45" descr="Suburban scene">
              <a:extLst>
                <a:ext uri="{FF2B5EF4-FFF2-40B4-BE49-F238E27FC236}">
                  <a16:creationId xmlns:a16="http://schemas.microsoft.com/office/drawing/2014/main" id="{4C81BD0C-FB5C-A649-8D3A-6BF98C8C1B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84329" y="3829149"/>
              <a:ext cx="625670" cy="625670"/>
            </a:xfrm>
            <a:prstGeom prst="rect">
              <a:avLst/>
            </a:prstGeom>
          </p:spPr>
        </p:pic>
      </p:grpSp>
      <p:grpSp>
        <p:nvGrpSpPr>
          <p:cNvPr id="47" name="Group 46">
            <a:extLst>
              <a:ext uri="{FF2B5EF4-FFF2-40B4-BE49-F238E27FC236}">
                <a16:creationId xmlns:a16="http://schemas.microsoft.com/office/drawing/2014/main" id="{1770F206-5AFF-7D48-A538-FD7753D04F7A}"/>
              </a:ext>
            </a:extLst>
          </p:cNvPr>
          <p:cNvGrpSpPr/>
          <p:nvPr/>
        </p:nvGrpSpPr>
        <p:grpSpPr>
          <a:xfrm>
            <a:off x="579481" y="1540764"/>
            <a:ext cx="1234018" cy="662600"/>
            <a:chOff x="568041" y="1400435"/>
            <a:chExt cx="1603238" cy="915490"/>
          </a:xfrm>
        </p:grpSpPr>
        <p:sp>
          <p:nvSpPr>
            <p:cNvPr id="48" name="TextBox 47">
              <a:extLst>
                <a:ext uri="{FF2B5EF4-FFF2-40B4-BE49-F238E27FC236}">
                  <a16:creationId xmlns:a16="http://schemas.microsoft.com/office/drawing/2014/main" id="{2FF11568-1A98-5A41-BB9C-8C224F9A911F}"/>
                </a:ext>
              </a:extLst>
            </p:cNvPr>
            <p:cNvSpPr txBox="1"/>
            <p:nvPr/>
          </p:nvSpPr>
          <p:spPr>
            <a:xfrm>
              <a:off x="568041" y="2020459"/>
              <a:ext cx="1603238" cy="295466"/>
            </a:xfrm>
            <a:prstGeom prst="rect">
              <a:avLst/>
            </a:prstGeom>
            <a:noFill/>
          </p:spPr>
          <p:txBody>
            <a:bodyPr wrap="square" lIns="0" tIns="0" rIns="0" bIns="0" rtlCol="0">
              <a:spAutoFit/>
            </a:bodyPr>
            <a:lstStyle/>
            <a:p>
              <a:pPr algn="ctr">
                <a:lnSpc>
                  <a:spcPct val="80000"/>
                </a:lnSpc>
              </a:pPr>
              <a:r>
                <a:rPr lang="en-US" sz="1200" b="1" spc="200" dirty="0">
                  <a:latin typeface="Arial" charset="0"/>
                  <a:ea typeface="Arial" charset="0"/>
                  <a:cs typeface="Arial" charset="0"/>
                </a:rPr>
                <a:t>Automation Testing</a:t>
              </a:r>
            </a:p>
          </p:txBody>
        </p:sp>
        <p:pic>
          <p:nvPicPr>
            <p:cNvPr id="49" name="Graphic 48" descr="Moon and stars">
              <a:extLst>
                <a:ext uri="{FF2B5EF4-FFF2-40B4-BE49-F238E27FC236}">
                  <a16:creationId xmlns:a16="http://schemas.microsoft.com/office/drawing/2014/main" id="{9533F1C3-D061-F244-939A-6B31C73D233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44864" y="1442502"/>
              <a:ext cx="410798" cy="410798"/>
            </a:xfrm>
            <a:prstGeom prst="rect">
              <a:avLst/>
            </a:prstGeom>
          </p:spPr>
        </p:pic>
        <p:pic>
          <p:nvPicPr>
            <p:cNvPr id="50" name="Graphic 49" descr="Robot">
              <a:extLst>
                <a:ext uri="{FF2B5EF4-FFF2-40B4-BE49-F238E27FC236}">
                  <a16:creationId xmlns:a16="http://schemas.microsoft.com/office/drawing/2014/main" id="{38AD5DA1-F16F-5041-A393-4E79F4D49B1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2347" y="1400435"/>
              <a:ext cx="443147" cy="443147"/>
            </a:xfrm>
            <a:prstGeom prst="rect">
              <a:avLst/>
            </a:prstGeom>
          </p:spPr>
        </p:pic>
      </p:grpSp>
      <p:grpSp>
        <p:nvGrpSpPr>
          <p:cNvPr id="51" name="Group 50">
            <a:extLst>
              <a:ext uri="{FF2B5EF4-FFF2-40B4-BE49-F238E27FC236}">
                <a16:creationId xmlns:a16="http://schemas.microsoft.com/office/drawing/2014/main" id="{58B57598-597E-E649-B93F-CCD6EA1A2F7B}"/>
              </a:ext>
            </a:extLst>
          </p:cNvPr>
          <p:cNvGrpSpPr/>
          <p:nvPr/>
        </p:nvGrpSpPr>
        <p:grpSpPr>
          <a:xfrm>
            <a:off x="704363" y="5222798"/>
            <a:ext cx="1035214" cy="714960"/>
            <a:chOff x="1344836" y="4997731"/>
            <a:chExt cx="1224019" cy="841624"/>
          </a:xfrm>
        </p:grpSpPr>
        <p:sp>
          <p:nvSpPr>
            <p:cNvPr id="52" name="TextBox 51">
              <a:extLst>
                <a:ext uri="{FF2B5EF4-FFF2-40B4-BE49-F238E27FC236}">
                  <a16:creationId xmlns:a16="http://schemas.microsoft.com/office/drawing/2014/main" id="{9B8C6472-A9B4-234E-879F-F37699535CD2}"/>
                </a:ext>
              </a:extLst>
            </p:cNvPr>
            <p:cNvSpPr txBox="1"/>
            <p:nvPr/>
          </p:nvSpPr>
          <p:spPr>
            <a:xfrm>
              <a:off x="2134441" y="5691622"/>
              <a:ext cx="434414" cy="147733"/>
            </a:xfrm>
            <a:prstGeom prst="rect">
              <a:avLst/>
            </a:prstGeom>
            <a:noFill/>
          </p:spPr>
          <p:txBody>
            <a:bodyPr wrap="none" lIns="0" tIns="0" rIns="0" bIns="0" rtlCol="0">
              <a:spAutoFit/>
            </a:bodyPr>
            <a:lstStyle/>
            <a:p>
              <a:pPr algn="ctr">
                <a:lnSpc>
                  <a:spcPct val="80000"/>
                </a:lnSpc>
              </a:pPr>
              <a:r>
                <a:rPr lang="en-US" sz="1200" b="1" spc="200" dirty="0">
                  <a:latin typeface="Arial" charset="0"/>
                  <a:ea typeface="Arial" charset="0"/>
                  <a:cs typeface="Arial" charset="0"/>
                </a:rPr>
                <a:t>Beta</a:t>
              </a:r>
            </a:p>
          </p:txBody>
        </p:sp>
        <p:pic>
          <p:nvPicPr>
            <p:cNvPr id="53" name="Graphic 52" descr="Family with girl">
              <a:extLst>
                <a:ext uri="{FF2B5EF4-FFF2-40B4-BE49-F238E27FC236}">
                  <a16:creationId xmlns:a16="http://schemas.microsoft.com/office/drawing/2014/main" id="{CE6D4887-6325-274F-8BEC-AEA188A103F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063012" y="4997731"/>
              <a:ext cx="505843" cy="505843"/>
            </a:xfrm>
            <a:prstGeom prst="rect">
              <a:avLst/>
            </a:prstGeom>
          </p:spPr>
        </p:pic>
        <p:sp>
          <p:nvSpPr>
            <p:cNvPr id="54" name="TextBox 53">
              <a:extLst>
                <a:ext uri="{FF2B5EF4-FFF2-40B4-BE49-F238E27FC236}">
                  <a16:creationId xmlns:a16="http://schemas.microsoft.com/office/drawing/2014/main" id="{97597C96-7207-504C-9552-42F52CB85A61}"/>
                </a:ext>
              </a:extLst>
            </p:cNvPr>
            <p:cNvSpPr txBox="1"/>
            <p:nvPr/>
          </p:nvSpPr>
          <p:spPr>
            <a:xfrm>
              <a:off x="1472342" y="5680517"/>
              <a:ext cx="325409" cy="147733"/>
            </a:xfrm>
            <a:prstGeom prst="rect">
              <a:avLst/>
            </a:prstGeom>
            <a:noFill/>
          </p:spPr>
          <p:txBody>
            <a:bodyPr wrap="none" lIns="0" tIns="0" rIns="0" bIns="0" rtlCol="0">
              <a:spAutoFit/>
            </a:bodyPr>
            <a:lstStyle/>
            <a:p>
              <a:pPr algn="ctr">
                <a:lnSpc>
                  <a:spcPct val="80000"/>
                </a:lnSpc>
              </a:pPr>
              <a:r>
                <a:rPr lang="en-US" sz="1200" b="1" spc="200" dirty="0">
                  <a:latin typeface="Arial" charset="0"/>
                  <a:ea typeface="Arial" charset="0"/>
                  <a:cs typeface="Arial" charset="0"/>
                </a:rPr>
                <a:t>VIP</a:t>
              </a:r>
            </a:p>
          </p:txBody>
        </p:sp>
        <p:pic>
          <p:nvPicPr>
            <p:cNvPr id="55" name="Graphic 54" descr="Users">
              <a:extLst>
                <a:ext uri="{FF2B5EF4-FFF2-40B4-BE49-F238E27FC236}">
                  <a16:creationId xmlns:a16="http://schemas.microsoft.com/office/drawing/2014/main" id="{D7E2F4DA-C9E7-F944-BD65-129CB0AA967C}"/>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344836" y="4997731"/>
              <a:ext cx="590465" cy="590465"/>
            </a:xfrm>
            <a:prstGeom prst="rect">
              <a:avLst/>
            </a:prstGeom>
          </p:spPr>
        </p:pic>
      </p:grpSp>
      <p:sp>
        <p:nvSpPr>
          <p:cNvPr id="56" name="Tekstfelt 14">
            <a:extLst>
              <a:ext uri="{FF2B5EF4-FFF2-40B4-BE49-F238E27FC236}">
                <a16:creationId xmlns:a16="http://schemas.microsoft.com/office/drawing/2014/main" id="{A242A987-28E0-8F40-BF24-5737E25334A9}"/>
              </a:ext>
            </a:extLst>
          </p:cNvPr>
          <p:cNvSpPr txBox="1"/>
          <p:nvPr/>
        </p:nvSpPr>
        <p:spPr>
          <a:xfrm>
            <a:off x="480528" y="1308101"/>
            <a:ext cx="10917169" cy="1169551"/>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p:txBody>
      </p:sp>
      <p:sp>
        <p:nvSpPr>
          <p:cNvPr id="57" name="Tekstfelt 14">
            <a:extLst>
              <a:ext uri="{FF2B5EF4-FFF2-40B4-BE49-F238E27FC236}">
                <a16:creationId xmlns:a16="http://schemas.microsoft.com/office/drawing/2014/main" id="{59E7EA37-CE03-DD4D-BA96-5ED6683885DD}"/>
              </a:ext>
            </a:extLst>
          </p:cNvPr>
          <p:cNvSpPr txBox="1"/>
          <p:nvPr/>
        </p:nvSpPr>
        <p:spPr>
          <a:xfrm>
            <a:off x="480528" y="2556079"/>
            <a:ext cx="10913164" cy="1169551"/>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p:txBody>
      </p:sp>
      <p:sp>
        <p:nvSpPr>
          <p:cNvPr id="58" name="Tekstfelt 14">
            <a:extLst>
              <a:ext uri="{FF2B5EF4-FFF2-40B4-BE49-F238E27FC236}">
                <a16:creationId xmlns:a16="http://schemas.microsoft.com/office/drawing/2014/main" id="{FF4C34AE-4677-6A4D-88C5-8A8E91D4178A}"/>
              </a:ext>
            </a:extLst>
          </p:cNvPr>
          <p:cNvSpPr txBox="1"/>
          <p:nvPr/>
        </p:nvSpPr>
        <p:spPr>
          <a:xfrm>
            <a:off x="484534" y="3804057"/>
            <a:ext cx="10913164" cy="1169551"/>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p:txBody>
      </p:sp>
      <p:sp>
        <p:nvSpPr>
          <p:cNvPr id="59" name="Tekstfelt 14">
            <a:extLst>
              <a:ext uri="{FF2B5EF4-FFF2-40B4-BE49-F238E27FC236}">
                <a16:creationId xmlns:a16="http://schemas.microsoft.com/office/drawing/2014/main" id="{E77C7582-7750-A24F-971C-2B3A2C3070FA}"/>
              </a:ext>
            </a:extLst>
          </p:cNvPr>
          <p:cNvSpPr txBox="1"/>
          <p:nvPr/>
        </p:nvSpPr>
        <p:spPr>
          <a:xfrm>
            <a:off x="484534" y="5067736"/>
            <a:ext cx="10913164" cy="1169551"/>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a:p>
            <a:endParaRPr lang="en-GB" sz="1400" dirty="0">
              <a:cs typeface="Calibri"/>
            </a:endParaRPr>
          </a:p>
        </p:txBody>
      </p:sp>
      <p:sp>
        <p:nvSpPr>
          <p:cNvPr id="60" name="Tekstfelt 14">
            <a:extLst>
              <a:ext uri="{FF2B5EF4-FFF2-40B4-BE49-F238E27FC236}">
                <a16:creationId xmlns:a16="http://schemas.microsoft.com/office/drawing/2014/main" id="{CCD7EA65-ABD8-E340-99B1-035C79C46888}"/>
              </a:ext>
            </a:extLst>
          </p:cNvPr>
          <p:cNvSpPr txBox="1"/>
          <p:nvPr/>
        </p:nvSpPr>
        <p:spPr>
          <a:xfrm>
            <a:off x="2563867" y="974621"/>
            <a:ext cx="8829825" cy="5478423"/>
          </a:xfrm>
          <a:prstGeom prst="rect">
            <a:avLst/>
          </a:prstGeom>
          <a:no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cs typeface="Calibri"/>
              </a:rPr>
              <a:t>Definition</a:t>
            </a:r>
            <a:endParaRPr lang="en-GB" sz="1400" dirty="0">
              <a:cs typeface="Calibri"/>
            </a:endParaRPr>
          </a:p>
          <a:p>
            <a:endParaRPr lang="en-US" sz="1000" dirty="0">
              <a:cs typeface="Calibri"/>
            </a:endParaRPr>
          </a:p>
          <a:p>
            <a:r>
              <a:rPr lang="en-US" sz="1000" dirty="0">
                <a:cs typeface="Calibri"/>
              </a:rPr>
              <a:t>- Software testing using </a:t>
            </a:r>
            <a:r>
              <a:rPr lang="en-US" sz="1000" b="1" dirty="0">
                <a:cs typeface="Calibri"/>
              </a:rPr>
              <a:t>special software tools to control the execution of tests</a:t>
            </a:r>
          </a:p>
          <a:p>
            <a:r>
              <a:rPr lang="en-US" sz="1000" dirty="0">
                <a:cs typeface="Calibri"/>
              </a:rPr>
              <a:t>- Compares </a:t>
            </a:r>
            <a:r>
              <a:rPr lang="en-US" sz="1000" b="1" dirty="0">
                <a:cs typeface="Calibri"/>
              </a:rPr>
              <a:t>actual test results with predicted or expected results</a:t>
            </a:r>
            <a:r>
              <a:rPr lang="en-US" sz="1000" dirty="0">
                <a:cs typeface="Calibri"/>
              </a:rPr>
              <a:t>.</a:t>
            </a:r>
          </a:p>
          <a:p>
            <a:r>
              <a:rPr lang="en-US" sz="1000" dirty="0">
                <a:cs typeface="Calibri"/>
              </a:rPr>
              <a:t>- Used to </a:t>
            </a:r>
            <a:r>
              <a:rPr lang="en-US" sz="1000" b="1" dirty="0">
                <a:cs typeface="Calibri"/>
              </a:rPr>
              <a:t>rerun mundane but important tests over and over (regression) or tests that are too difficult to perform manually</a:t>
            </a:r>
            <a:r>
              <a:rPr lang="en-US" sz="1000" dirty="0">
                <a:cs typeface="Calibri"/>
              </a:rPr>
              <a:t>.</a:t>
            </a:r>
          </a:p>
          <a:p>
            <a:r>
              <a:rPr lang="en-US" sz="1000" dirty="0">
                <a:cs typeface="Calibri"/>
              </a:rPr>
              <a:t>- </a:t>
            </a:r>
            <a:r>
              <a:rPr lang="en-US" sz="1000" b="1" dirty="0">
                <a:cs typeface="Calibri"/>
              </a:rPr>
              <a:t>Runs continually</a:t>
            </a:r>
            <a:r>
              <a:rPr lang="en-US" sz="1000" dirty="0">
                <a:cs typeface="Calibri"/>
              </a:rPr>
              <a:t>, to ensure that nothing has changed since the last time (Regression - nightly)</a:t>
            </a:r>
          </a:p>
          <a:p>
            <a:endParaRPr lang="en-US" sz="1000" dirty="0">
              <a:cs typeface="Calibri"/>
            </a:endParaRPr>
          </a:p>
          <a:p>
            <a:r>
              <a:rPr lang="en-US" sz="1000" i="1" dirty="0">
                <a:cs typeface="Calibri"/>
              </a:rPr>
              <a:t>Test cases are in control</a:t>
            </a:r>
          </a:p>
          <a:p>
            <a:endParaRPr lang="en-GB" sz="1000" b="1" dirty="0">
              <a:cs typeface="Calibri"/>
            </a:endParaRPr>
          </a:p>
          <a:p>
            <a:endParaRPr lang="en-GB" sz="1000" b="1"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r>
              <a:rPr lang="en-US" sz="1000" dirty="0">
                <a:cs typeface="Calibri"/>
              </a:rPr>
              <a:t>- Is a very early beta testing group (colleagues) </a:t>
            </a:r>
          </a:p>
          <a:p>
            <a:r>
              <a:rPr lang="en-US" sz="1000" dirty="0">
                <a:cs typeface="Calibri"/>
              </a:rPr>
              <a:t>- Test the combined solution (product, App and cloud) in a real environment</a:t>
            </a:r>
          </a:p>
          <a:p>
            <a:r>
              <a:rPr lang="en-US" sz="1000" dirty="0">
                <a:cs typeface="Calibri"/>
              </a:rPr>
              <a:t>- It provides early feedback on customer experience to the developers. i.e. bugs, observations for change etc.</a:t>
            </a:r>
          </a:p>
          <a:p>
            <a:r>
              <a:rPr lang="en-US" sz="1000" dirty="0">
                <a:cs typeface="Calibri"/>
              </a:rPr>
              <a:t>- In the early stages of product development before, launch and as part of the maintenance releases</a:t>
            </a:r>
          </a:p>
          <a:p>
            <a:r>
              <a:rPr lang="en-US" sz="1000" dirty="0">
                <a:cs typeface="Calibri"/>
              </a:rPr>
              <a:t>- </a:t>
            </a:r>
            <a:r>
              <a:rPr lang="en-US" sz="1000" dirty="0" err="1">
                <a:cs typeface="Calibri"/>
              </a:rPr>
              <a:t>Testcafé</a:t>
            </a:r>
            <a:r>
              <a:rPr lang="en-US" sz="1000" dirty="0">
                <a:cs typeface="Calibri"/>
              </a:rPr>
              <a:t> testing is an internal in-house, user testing by a drop-by-when-available-and-test principle </a:t>
            </a:r>
          </a:p>
          <a:p>
            <a:endParaRPr lang="en-US" sz="1000" dirty="0">
              <a:cs typeface="Calibri"/>
            </a:endParaRPr>
          </a:p>
          <a:p>
            <a:r>
              <a:rPr lang="en-US" sz="1000" i="1" dirty="0">
                <a:cs typeface="Calibri"/>
              </a:rPr>
              <a:t>The User/Customer is in control</a:t>
            </a:r>
          </a:p>
          <a:p>
            <a:endParaRPr lang="en-GB" sz="1000" dirty="0">
              <a:cs typeface="Calibri"/>
            </a:endParaRPr>
          </a:p>
          <a:p>
            <a:r>
              <a:rPr lang="en-US" sz="1000" b="1" dirty="0">
                <a:cs typeface="Calibri"/>
              </a:rPr>
              <a:t>VIP</a:t>
            </a:r>
          </a:p>
          <a:p>
            <a:r>
              <a:rPr lang="en-US" sz="1000" dirty="0">
                <a:cs typeface="Calibri"/>
              </a:rPr>
              <a:t>- Is a select group of individuals from the Beta testing community that are loyal, trustworthy and dedicated, giving valuable unfiltered feedback before launch</a:t>
            </a:r>
          </a:p>
          <a:p>
            <a:r>
              <a:rPr lang="en-US" sz="1000" b="1" dirty="0">
                <a:cs typeface="Calibri"/>
              </a:rPr>
              <a:t>Beta</a:t>
            </a:r>
          </a:p>
          <a:p>
            <a:r>
              <a:rPr lang="en-US" sz="1000" dirty="0">
                <a:cs typeface="Calibri"/>
              </a:rPr>
              <a:t>- Allows developers and testers to evaluate the overall customer experience from users' point of view using external real customers giving honest feedback on the entire setup. As part of the initial launch </a:t>
            </a:r>
          </a:p>
          <a:p>
            <a:endParaRPr lang="en-US" sz="1000" dirty="0">
              <a:cs typeface="Calibri"/>
            </a:endParaRPr>
          </a:p>
          <a:p>
            <a:r>
              <a:rPr lang="en-US" sz="1000" i="1" dirty="0">
                <a:cs typeface="Calibri"/>
              </a:rPr>
              <a:t>The Customer is in control</a:t>
            </a:r>
          </a:p>
        </p:txBody>
      </p:sp>
      <p:pic>
        <p:nvPicPr>
          <p:cNvPr id="61" name="Picture 60">
            <a:extLst>
              <a:ext uri="{FF2B5EF4-FFF2-40B4-BE49-F238E27FC236}">
                <a16:creationId xmlns:a16="http://schemas.microsoft.com/office/drawing/2014/main" id="{F800BC85-F1F4-9B44-ADA9-962C7608E77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18022" y="2644915"/>
            <a:ext cx="1035064" cy="418071"/>
          </a:xfrm>
          <a:prstGeom prst="rect">
            <a:avLst/>
          </a:prstGeom>
        </p:spPr>
      </p:pic>
      <p:sp>
        <p:nvSpPr>
          <p:cNvPr id="62" name="Tekstfelt 14">
            <a:extLst>
              <a:ext uri="{FF2B5EF4-FFF2-40B4-BE49-F238E27FC236}">
                <a16:creationId xmlns:a16="http://schemas.microsoft.com/office/drawing/2014/main" id="{47943A18-343C-A944-B0C8-0FEF6665B70E}"/>
              </a:ext>
            </a:extLst>
          </p:cNvPr>
          <p:cNvSpPr txBox="1"/>
          <p:nvPr/>
        </p:nvSpPr>
        <p:spPr>
          <a:xfrm>
            <a:off x="2559861" y="2556079"/>
            <a:ext cx="2945393" cy="11695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cs typeface="Calibri"/>
              </a:rPr>
              <a:t>Functional</a:t>
            </a:r>
            <a:r>
              <a:rPr lang="en-GB" sz="1000" dirty="0">
                <a:cs typeface="Calibri"/>
              </a:rPr>
              <a:t> </a:t>
            </a:r>
          </a:p>
          <a:p>
            <a:r>
              <a:rPr lang="en-GB" sz="1000" dirty="0">
                <a:cs typeface="Calibri"/>
              </a:rPr>
              <a:t>- </a:t>
            </a:r>
            <a:r>
              <a:rPr lang="en-US" sz="1000" dirty="0">
                <a:cs typeface="Calibri"/>
              </a:rPr>
              <a:t>Ensures MVP features are performing to specs</a:t>
            </a:r>
          </a:p>
          <a:p>
            <a:r>
              <a:rPr lang="en-US" sz="1000" dirty="0">
                <a:cs typeface="Calibri"/>
              </a:rPr>
              <a:t>- Write test cases first and later proceed with test execution. </a:t>
            </a:r>
          </a:p>
          <a:p>
            <a:r>
              <a:rPr lang="en-US" sz="1000" dirty="0">
                <a:cs typeface="Calibri"/>
              </a:rPr>
              <a:t>- Used to verify requirements and MVP to specs.</a:t>
            </a:r>
          </a:p>
          <a:p>
            <a:endParaRPr lang="en-US" sz="1000" i="1" dirty="0">
              <a:cs typeface="Calibri"/>
            </a:endParaRPr>
          </a:p>
          <a:p>
            <a:r>
              <a:rPr lang="en-US" sz="1000" i="1" dirty="0">
                <a:cs typeface="Calibri"/>
              </a:rPr>
              <a:t>Test cases are in control</a:t>
            </a:r>
          </a:p>
        </p:txBody>
      </p:sp>
      <p:sp>
        <p:nvSpPr>
          <p:cNvPr id="63" name="Tekstfelt 14">
            <a:extLst>
              <a:ext uri="{FF2B5EF4-FFF2-40B4-BE49-F238E27FC236}">
                <a16:creationId xmlns:a16="http://schemas.microsoft.com/office/drawing/2014/main" id="{ECFFB2BB-B503-334E-BE5F-F6D57CE9985F}"/>
              </a:ext>
            </a:extLst>
          </p:cNvPr>
          <p:cNvSpPr txBox="1"/>
          <p:nvPr/>
        </p:nvSpPr>
        <p:spPr>
          <a:xfrm>
            <a:off x="5516035" y="2559197"/>
            <a:ext cx="2945393" cy="11695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b="1">
                <a:cs typeface="Calibri"/>
              </a:defRPr>
            </a:lvl1pPr>
          </a:lstStyle>
          <a:p>
            <a:r>
              <a:rPr lang="da-DK" dirty="0" err="1"/>
              <a:t>Pre-Cert</a:t>
            </a:r>
            <a:endParaRPr lang="en-US" b="0" dirty="0"/>
          </a:p>
          <a:p>
            <a:r>
              <a:rPr lang="en-US" b="0" dirty="0"/>
              <a:t>- Ensures the full solution is tested up against the certification requirements from our 3rd. Party integration partners. i.e. Voice (Google, Alexa etc.), - - Tests executed manually, semi &amp; full automated. </a:t>
            </a:r>
          </a:p>
          <a:p>
            <a:r>
              <a:rPr lang="en-US" b="0" dirty="0"/>
              <a:t>- Reports are prerequisites to SW-compliance</a:t>
            </a:r>
          </a:p>
          <a:p>
            <a:r>
              <a:rPr lang="en-US" b="0" i="1" dirty="0"/>
              <a:t>Test cases / partners are in control</a:t>
            </a:r>
          </a:p>
        </p:txBody>
      </p:sp>
      <p:sp>
        <p:nvSpPr>
          <p:cNvPr id="64" name="Tekstfelt 14">
            <a:extLst>
              <a:ext uri="{FF2B5EF4-FFF2-40B4-BE49-F238E27FC236}">
                <a16:creationId xmlns:a16="http://schemas.microsoft.com/office/drawing/2014/main" id="{8976DFBC-6223-524B-97DF-C54D71C744DD}"/>
              </a:ext>
            </a:extLst>
          </p:cNvPr>
          <p:cNvSpPr txBox="1"/>
          <p:nvPr/>
        </p:nvSpPr>
        <p:spPr>
          <a:xfrm>
            <a:off x="8455074" y="2558914"/>
            <a:ext cx="2945393" cy="11695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cs typeface="Calibri"/>
              </a:rPr>
              <a:t>Exploratory </a:t>
            </a:r>
          </a:p>
          <a:p>
            <a:r>
              <a:rPr lang="en-US" sz="1000" dirty="0">
                <a:cs typeface="Calibri"/>
              </a:rPr>
              <a:t>- Is all about discovery, investigation, and learning. </a:t>
            </a:r>
          </a:p>
          <a:p>
            <a:r>
              <a:rPr lang="en-US" sz="1000" dirty="0">
                <a:cs typeface="Calibri"/>
              </a:rPr>
              <a:t>- Test cases are not created in advance </a:t>
            </a:r>
          </a:p>
          <a:p>
            <a:r>
              <a:rPr lang="en-US" sz="1000" dirty="0">
                <a:cs typeface="Calibri"/>
              </a:rPr>
              <a:t>- Test the system on the fly e.g. Mind-mapping tech.</a:t>
            </a:r>
          </a:p>
          <a:p>
            <a:r>
              <a:rPr lang="en-US" sz="1000" dirty="0">
                <a:cs typeface="Calibri"/>
              </a:rPr>
              <a:t>- The focus of exploratory testing is more on testing as a "thinking" activity.</a:t>
            </a:r>
          </a:p>
          <a:p>
            <a:r>
              <a:rPr lang="en-US" sz="1000" i="1" dirty="0">
                <a:cs typeface="Calibri"/>
              </a:rPr>
              <a:t>The Tester/User is in control</a:t>
            </a:r>
          </a:p>
        </p:txBody>
      </p:sp>
      <p:pic>
        <p:nvPicPr>
          <p:cNvPr id="3" name="Picture 2">
            <a:extLst>
              <a:ext uri="{FF2B5EF4-FFF2-40B4-BE49-F238E27FC236}">
                <a16:creationId xmlns:a16="http://schemas.microsoft.com/office/drawing/2014/main" id="{A0BEF293-8BE4-3241-B593-1BA15ACDE61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6740" y="3924592"/>
            <a:ext cx="1234018" cy="911700"/>
          </a:xfrm>
          <a:prstGeom prst="rect">
            <a:avLst/>
          </a:prstGeom>
        </p:spPr>
      </p:pic>
    </p:spTree>
    <p:extLst>
      <p:ext uri="{BB962C8B-B14F-4D97-AF65-F5344CB8AC3E}">
        <p14:creationId xmlns:p14="http://schemas.microsoft.com/office/powerpoint/2010/main" val="106961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3" name="TextBox 2">
            <a:extLst>
              <a:ext uri="{FF2B5EF4-FFF2-40B4-BE49-F238E27FC236}">
                <a16:creationId xmlns:a16="http://schemas.microsoft.com/office/drawing/2014/main" id="{7ADCBC22-2CB8-4F20-8BFA-53CB8047571A}"/>
              </a:ext>
            </a:extLst>
          </p:cNvPr>
          <p:cNvSpPr txBox="1"/>
          <p:nvPr/>
        </p:nvSpPr>
        <p:spPr>
          <a:xfrm>
            <a:off x="932693" y="1336423"/>
            <a:ext cx="8156448" cy="4590288"/>
          </a:xfrm>
          <a:prstGeom prst="rect">
            <a:avLst/>
          </a:prstGeom>
          <a:noFill/>
        </p:spPr>
        <p:txBody>
          <a:bodyPr wrap="square" rtlCol="0">
            <a:spAutoFit/>
          </a:bodyPr>
          <a:lstStyle/>
          <a:p>
            <a:endParaRPr lang="da-DK"/>
          </a:p>
        </p:txBody>
      </p:sp>
      <p:cxnSp>
        <p:nvCxnSpPr>
          <p:cNvPr id="9" name="Straight Arrow Connector 8">
            <a:extLst>
              <a:ext uri="{FF2B5EF4-FFF2-40B4-BE49-F238E27FC236}">
                <a16:creationId xmlns:a16="http://schemas.microsoft.com/office/drawing/2014/main" id="{EC9893AD-3E3D-4296-9473-B51E0D8E1044}"/>
              </a:ext>
            </a:extLst>
          </p:cNvPr>
          <p:cNvCxnSpPr>
            <a:cxnSpLocks/>
          </p:cNvCxnSpPr>
          <p:nvPr/>
        </p:nvCxnSpPr>
        <p:spPr>
          <a:xfrm flipH="1">
            <a:off x="932695" y="1318659"/>
            <a:ext cx="4273013" cy="2492026"/>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EE7ABF18-3DF5-407A-8566-FE2BF2DF884A}"/>
              </a:ext>
            </a:extLst>
          </p:cNvPr>
          <p:cNvCxnSpPr>
            <a:cxnSpLocks/>
          </p:cNvCxnSpPr>
          <p:nvPr/>
        </p:nvCxnSpPr>
        <p:spPr>
          <a:xfrm flipH="1" flipV="1">
            <a:off x="932695" y="3810685"/>
            <a:ext cx="4273013" cy="2550826"/>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052A5A9A-BCC2-464E-B784-41495B84E713}"/>
              </a:ext>
            </a:extLst>
          </p:cNvPr>
          <p:cNvSpPr txBox="1"/>
          <p:nvPr/>
        </p:nvSpPr>
        <p:spPr>
          <a:xfrm>
            <a:off x="1334139" y="3631616"/>
            <a:ext cx="695899" cy="369332"/>
          </a:xfrm>
          <a:prstGeom prst="rect">
            <a:avLst/>
          </a:prstGeom>
          <a:noFill/>
        </p:spPr>
        <p:txBody>
          <a:bodyPr wrap="square" rtlCol="0">
            <a:spAutoFit/>
          </a:bodyPr>
          <a:lstStyle/>
          <a:p>
            <a:pPr algn="ctr"/>
            <a:r>
              <a:rPr lang="da-DK" b="1" dirty="0"/>
              <a:t>DUT</a:t>
            </a:r>
          </a:p>
        </p:txBody>
      </p:sp>
      <p:sp>
        <p:nvSpPr>
          <p:cNvPr id="19" name="TextBox 18">
            <a:extLst>
              <a:ext uri="{FF2B5EF4-FFF2-40B4-BE49-F238E27FC236}">
                <a16:creationId xmlns:a16="http://schemas.microsoft.com/office/drawing/2014/main" id="{9340A4E0-F2B4-4BDC-A262-961913223578}"/>
              </a:ext>
            </a:extLst>
          </p:cNvPr>
          <p:cNvSpPr txBox="1"/>
          <p:nvPr/>
        </p:nvSpPr>
        <p:spPr>
          <a:xfrm rot="19750950">
            <a:off x="1962673" y="1968859"/>
            <a:ext cx="2397953" cy="369332"/>
          </a:xfrm>
          <a:prstGeom prst="rect">
            <a:avLst/>
          </a:prstGeom>
          <a:noFill/>
        </p:spPr>
        <p:txBody>
          <a:bodyPr wrap="square" rtlCol="0">
            <a:spAutoFit/>
          </a:bodyPr>
          <a:lstStyle/>
          <a:p>
            <a:pPr algn="ctr"/>
            <a:r>
              <a:rPr lang="da-DK" b="1" dirty="0" err="1"/>
              <a:t>Testing</a:t>
            </a:r>
            <a:r>
              <a:rPr lang="da-DK" b="1" dirty="0"/>
              <a:t> </a:t>
            </a:r>
            <a:r>
              <a:rPr lang="da-DK" b="1" dirty="0" err="1"/>
              <a:t>Complexity</a:t>
            </a:r>
            <a:endParaRPr lang="da-DK" b="1" dirty="0"/>
          </a:p>
        </p:txBody>
      </p:sp>
      <p:sp>
        <p:nvSpPr>
          <p:cNvPr id="20" name="TextBox 19">
            <a:extLst>
              <a:ext uri="{FF2B5EF4-FFF2-40B4-BE49-F238E27FC236}">
                <a16:creationId xmlns:a16="http://schemas.microsoft.com/office/drawing/2014/main" id="{5B213F19-6B5D-498F-A0A3-B16482C37520}"/>
              </a:ext>
            </a:extLst>
          </p:cNvPr>
          <p:cNvSpPr txBox="1"/>
          <p:nvPr/>
        </p:nvSpPr>
        <p:spPr>
          <a:xfrm>
            <a:off x="4273072" y="3131618"/>
            <a:ext cx="1239699" cy="923330"/>
          </a:xfrm>
          <a:prstGeom prst="rect">
            <a:avLst/>
          </a:prstGeom>
          <a:noFill/>
        </p:spPr>
        <p:txBody>
          <a:bodyPr wrap="square" rtlCol="0">
            <a:spAutoFit/>
          </a:bodyPr>
          <a:lstStyle/>
          <a:p>
            <a:pPr algn="ctr"/>
            <a:r>
              <a:rPr lang="da-DK" b="1" dirty="0"/>
              <a:t>3rd Party </a:t>
            </a:r>
            <a:r>
              <a:rPr lang="da-DK" b="1" dirty="0" err="1"/>
              <a:t>devices</a:t>
            </a:r>
            <a:r>
              <a:rPr lang="da-DK" b="1" dirty="0"/>
              <a:t> &amp; services</a:t>
            </a:r>
          </a:p>
        </p:txBody>
      </p:sp>
      <p:sp>
        <p:nvSpPr>
          <p:cNvPr id="21" name="TextBox 20">
            <a:extLst>
              <a:ext uri="{FF2B5EF4-FFF2-40B4-BE49-F238E27FC236}">
                <a16:creationId xmlns:a16="http://schemas.microsoft.com/office/drawing/2014/main" id="{6162F3AC-05A3-40EB-A483-C8ABF6B2A74A}"/>
              </a:ext>
            </a:extLst>
          </p:cNvPr>
          <p:cNvSpPr txBox="1"/>
          <p:nvPr/>
        </p:nvSpPr>
        <p:spPr>
          <a:xfrm>
            <a:off x="2576842" y="3382184"/>
            <a:ext cx="1239699" cy="646331"/>
          </a:xfrm>
          <a:prstGeom prst="rect">
            <a:avLst/>
          </a:prstGeom>
          <a:noFill/>
        </p:spPr>
        <p:txBody>
          <a:bodyPr wrap="square" rtlCol="0">
            <a:spAutoFit/>
          </a:bodyPr>
          <a:lstStyle/>
          <a:p>
            <a:pPr algn="ctr"/>
            <a:r>
              <a:rPr lang="da-DK" b="1" dirty="0"/>
              <a:t>Product Family</a:t>
            </a:r>
          </a:p>
        </p:txBody>
      </p:sp>
      <p:sp>
        <p:nvSpPr>
          <p:cNvPr id="26" name="Arc 25">
            <a:extLst>
              <a:ext uri="{FF2B5EF4-FFF2-40B4-BE49-F238E27FC236}">
                <a16:creationId xmlns:a16="http://schemas.microsoft.com/office/drawing/2014/main" id="{40FB3C63-E8B5-4A8F-9CC8-7C71B7106142}"/>
              </a:ext>
            </a:extLst>
          </p:cNvPr>
          <p:cNvSpPr/>
          <p:nvPr/>
        </p:nvSpPr>
        <p:spPr>
          <a:xfrm rot="980112">
            <a:off x="1258589" y="3167008"/>
            <a:ext cx="1061264" cy="1464084"/>
          </a:xfrm>
          <a:prstGeom prst="arc">
            <a:avLst>
              <a:gd name="adj1" fmla="val 16200000"/>
              <a:gd name="adj2" fmla="val 2877047"/>
            </a:avLst>
          </a:prstGeom>
          <a:ln w="38100" cap="flat" cmpd="sng" algn="ctr">
            <a:solidFill>
              <a:schemeClr val="dk1"/>
            </a:solidFill>
            <a:prstDash val="solid"/>
            <a:round/>
            <a:headEnd type="non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27" name="Arc 26">
            <a:extLst>
              <a:ext uri="{FF2B5EF4-FFF2-40B4-BE49-F238E27FC236}">
                <a16:creationId xmlns:a16="http://schemas.microsoft.com/office/drawing/2014/main" id="{B1885D80-51C3-4C5A-AC6F-D232BB515B7B}"/>
              </a:ext>
            </a:extLst>
          </p:cNvPr>
          <p:cNvSpPr/>
          <p:nvPr/>
        </p:nvSpPr>
        <p:spPr>
          <a:xfrm rot="980112">
            <a:off x="2224653" y="2060771"/>
            <a:ext cx="1604463" cy="4772676"/>
          </a:xfrm>
          <a:prstGeom prst="arc">
            <a:avLst>
              <a:gd name="adj1" fmla="val 16312459"/>
              <a:gd name="adj2" fmla="val 2655962"/>
            </a:avLst>
          </a:prstGeom>
          <a:ln w="38100" cap="flat" cmpd="sng" algn="ctr">
            <a:solidFill>
              <a:schemeClr val="dk1"/>
            </a:solidFill>
            <a:prstDash val="solid"/>
            <a:round/>
            <a:headEnd type="non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29" name="Oval 28">
            <a:extLst>
              <a:ext uri="{FF2B5EF4-FFF2-40B4-BE49-F238E27FC236}">
                <a16:creationId xmlns:a16="http://schemas.microsoft.com/office/drawing/2014/main" id="{8BCC8FC0-8FAE-4BD8-93EC-362AFB17E9BA}"/>
              </a:ext>
            </a:extLst>
          </p:cNvPr>
          <p:cNvSpPr/>
          <p:nvPr/>
        </p:nvSpPr>
        <p:spPr>
          <a:xfrm>
            <a:off x="6952889" y="3202208"/>
            <a:ext cx="1239699" cy="858718"/>
          </a:xfrm>
          <a:prstGeom prst="ellipse">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30" name="Oval 29">
            <a:extLst>
              <a:ext uri="{FF2B5EF4-FFF2-40B4-BE49-F238E27FC236}">
                <a16:creationId xmlns:a16="http://schemas.microsoft.com/office/drawing/2014/main" id="{CA1DEAB6-E9D3-4AAE-B647-9E3CCBD60332}"/>
              </a:ext>
            </a:extLst>
          </p:cNvPr>
          <p:cNvSpPr/>
          <p:nvPr/>
        </p:nvSpPr>
        <p:spPr>
          <a:xfrm>
            <a:off x="6933839" y="2757908"/>
            <a:ext cx="3219811" cy="1689201"/>
          </a:xfrm>
          <a:prstGeom prst="ellipse">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32" name="Oval 31">
            <a:extLst>
              <a:ext uri="{FF2B5EF4-FFF2-40B4-BE49-F238E27FC236}">
                <a16:creationId xmlns:a16="http://schemas.microsoft.com/office/drawing/2014/main" id="{5E5BA9D2-A0E7-414E-A67C-7E070908D2DD}"/>
              </a:ext>
            </a:extLst>
          </p:cNvPr>
          <p:cNvSpPr/>
          <p:nvPr/>
        </p:nvSpPr>
        <p:spPr>
          <a:xfrm>
            <a:off x="6952636" y="2356495"/>
            <a:ext cx="4273013" cy="2492026"/>
          </a:xfrm>
          <a:prstGeom prst="ellipse">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33" name="TextBox 32">
            <a:extLst>
              <a:ext uri="{FF2B5EF4-FFF2-40B4-BE49-F238E27FC236}">
                <a16:creationId xmlns:a16="http://schemas.microsoft.com/office/drawing/2014/main" id="{EC175586-EAFA-481F-9F9F-FA461C7A8972}"/>
              </a:ext>
            </a:extLst>
          </p:cNvPr>
          <p:cNvSpPr txBox="1"/>
          <p:nvPr/>
        </p:nvSpPr>
        <p:spPr>
          <a:xfrm>
            <a:off x="7647962" y="1608215"/>
            <a:ext cx="2882359" cy="369332"/>
          </a:xfrm>
          <a:prstGeom prst="rect">
            <a:avLst/>
          </a:prstGeom>
          <a:noFill/>
        </p:spPr>
        <p:txBody>
          <a:bodyPr wrap="square" rtlCol="0">
            <a:spAutoFit/>
          </a:bodyPr>
          <a:lstStyle/>
          <a:p>
            <a:pPr algn="ctr"/>
            <a:r>
              <a:rPr lang="da-DK" b="1"/>
              <a:t>Test Loops</a:t>
            </a:r>
          </a:p>
        </p:txBody>
      </p:sp>
      <p:sp>
        <p:nvSpPr>
          <p:cNvPr id="34" name="TextBox 33">
            <a:extLst>
              <a:ext uri="{FF2B5EF4-FFF2-40B4-BE49-F238E27FC236}">
                <a16:creationId xmlns:a16="http://schemas.microsoft.com/office/drawing/2014/main" id="{971A2BA7-0F98-4CCD-AF0F-27B7728EFDB6}"/>
              </a:ext>
            </a:extLst>
          </p:cNvPr>
          <p:cNvSpPr txBox="1"/>
          <p:nvPr/>
        </p:nvSpPr>
        <p:spPr>
          <a:xfrm>
            <a:off x="6412033" y="5023235"/>
            <a:ext cx="2066925" cy="415498"/>
          </a:xfrm>
          <a:prstGeom prst="rect">
            <a:avLst/>
          </a:prstGeom>
          <a:noFill/>
        </p:spPr>
        <p:txBody>
          <a:bodyPr wrap="square" rtlCol="0">
            <a:spAutoFit/>
          </a:bodyPr>
          <a:lstStyle/>
          <a:p>
            <a:pPr algn="ctr"/>
            <a:r>
              <a:rPr lang="da-DK" sz="1050" b="1"/>
              <a:t>Unit &amp; Integration Test </a:t>
            </a:r>
          </a:p>
          <a:p>
            <a:pPr algn="ctr"/>
            <a:r>
              <a:rPr lang="da-DK" sz="1050" b="1"/>
              <a:t>&lt;1 hr</a:t>
            </a:r>
          </a:p>
        </p:txBody>
      </p:sp>
      <p:cxnSp>
        <p:nvCxnSpPr>
          <p:cNvPr id="38" name="Straight Arrow Connector 37">
            <a:extLst>
              <a:ext uri="{FF2B5EF4-FFF2-40B4-BE49-F238E27FC236}">
                <a16:creationId xmlns:a16="http://schemas.microsoft.com/office/drawing/2014/main" id="{5B0BD505-06D2-4CCD-B1FA-0899D3ACDF86}"/>
              </a:ext>
            </a:extLst>
          </p:cNvPr>
          <p:cNvCxnSpPr>
            <a:cxnSpLocks/>
          </p:cNvCxnSpPr>
          <p:nvPr/>
        </p:nvCxnSpPr>
        <p:spPr>
          <a:xfrm>
            <a:off x="7486596" y="3565166"/>
            <a:ext cx="0" cy="1430860"/>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8769F640-D6AE-4494-A593-69598E18C7E5}"/>
              </a:ext>
            </a:extLst>
          </p:cNvPr>
          <p:cNvSpPr txBox="1"/>
          <p:nvPr/>
        </p:nvSpPr>
        <p:spPr>
          <a:xfrm>
            <a:off x="7244410" y="5387786"/>
            <a:ext cx="2825650" cy="415498"/>
          </a:xfrm>
          <a:prstGeom prst="rect">
            <a:avLst/>
          </a:prstGeom>
          <a:noFill/>
        </p:spPr>
        <p:txBody>
          <a:bodyPr wrap="square" rtlCol="0">
            <a:spAutoFit/>
          </a:bodyPr>
          <a:lstStyle/>
          <a:p>
            <a:pPr algn="ctr"/>
            <a:r>
              <a:rPr lang="da-DK" sz="1050" b="1" dirty="0"/>
              <a:t>Integration, </a:t>
            </a:r>
            <a:r>
              <a:rPr lang="da-DK" sz="1050" b="1" dirty="0" err="1"/>
              <a:t>Functional</a:t>
            </a:r>
            <a:r>
              <a:rPr lang="da-DK" sz="1050" b="1" dirty="0"/>
              <a:t> and System Test </a:t>
            </a:r>
          </a:p>
          <a:p>
            <a:pPr algn="ctr"/>
            <a:r>
              <a:rPr lang="da-DK" sz="1050" b="1" dirty="0"/>
              <a:t>12hr/</a:t>
            </a:r>
            <a:r>
              <a:rPr lang="da-DK" sz="1050" b="1" dirty="0" err="1"/>
              <a:t>Nightly</a:t>
            </a:r>
            <a:endParaRPr lang="da-DK" sz="1050" b="1" dirty="0"/>
          </a:p>
        </p:txBody>
      </p:sp>
      <p:cxnSp>
        <p:nvCxnSpPr>
          <p:cNvPr id="42" name="Straight Arrow Connector 41">
            <a:extLst>
              <a:ext uri="{FF2B5EF4-FFF2-40B4-BE49-F238E27FC236}">
                <a16:creationId xmlns:a16="http://schemas.microsoft.com/office/drawing/2014/main" id="{9D7BB21A-968F-4F81-BCAF-A7FEAC8EC964}"/>
              </a:ext>
            </a:extLst>
          </p:cNvPr>
          <p:cNvCxnSpPr>
            <a:cxnSpLocks/>
          </p:cNvCxnSpPr>
          <p:nvPr/>
        </p:nvCxnSpPr>
        <p:spPr>
          <a:xfrm>
            <a:off x="8733739" y="3565166"/>
            <a:ext cx="0" cy="1763886"/>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1F82BE47-679D-4F37-BAD1-1003567DEB27}"/>
              </a:ext>
            </a:extLst>
          </p:cNvPr>
          <p:cNvSpPr txBox="1"/>
          <p:nvPr/>
        </p:nvSpPr>
        <p:spPr>
          <a:xfrm>
            <a:off x="9459961" y="5731228"/>
            <a:ext cx="2469679" cy="415498"/>
          </a:xfrm>
          <a:prstGeom prst="rect">
            <a:avLst/>
          </a:prstGeom>
          <a:noFill/>
        </p:spPr>
        <p:txBody>
          <a:bodyPr wrap="square" rtlCol="0">
            <a:spAutoFit/>
          </a:bodyPr>
          <a:lstStyle/>
          <a:p>
            <a:pPr algn="ctr"/>
            <a:r>
              <a:rPr lang="da-DK" sz="1050" b="1" dirty="0"/>
              <a:t>System and UI/UX Manual </a:t>
            </a:r>
            <a:r>
              <a:rPr lang="da-DK" sz="1050" b="1" dirty="0" err="1"/>
              <a:t>Testing</a:t>
            </a:r>
            <a:r>
              <a:rPr lang="da-DK" sz="1050" b="1" dirty="0"/>
              <a:t> </a:t>
            </a:r>
          </a:p>
          <a:p>
            <a:pPr algn="ctr"/>
            <a:r>
              <a:rPr lang="da-DK" sz="1050" b="1" dirty="0"/>
              <a:t> ~5-7d</a:t>
            </a:r>
          </a:p>
        </p:txBody>
      </p:sp>
      <p:cxnSp>
        <p:nvCxnSpPr>
          <p:cNvPr id="50" name="Straight Arrow Connector 49">
            <a:extLst>
              <a:ext uri="{FF2B5EF4-FFF2-40B4-BE49-F238E27FC236}">
                <a16:creationId xmlns:a16="http://schemas.microsoft.com/office/drawing/2014/main" id="{F36EB549-146E-4ADE-8D39-CD890594D867}"/>
              </a:ext>
            </a:extLst>
          </p:cNvPr>
          <p:cNvCxnSpPr>
            <a:cxnSpLocks/>
            <a:endCxn id="45" idx="0"/>
          </p:cNvCxnSpPr>
          <p:nvPr/>
        </p:nvCxnSpPr>
        <p:spPr>
          <a:xfrm>
            <a:off x="10694800" y="3602508"/>
            <a:ext cx="1" cy="2128720"/>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23" name="Title 3">
            <a:extLst>
              <a:ext uri="{FF2B5EF4-FFF2-40B4-BE49-F238E27FC236}">
                <a16:creationId xmlns:a16="http://schemas.microsoft.com/office/drawing/2014/main" id="{F9CEAE3F-C7E6-480A-8CF7-23ECD3A86B92}"/>
              </a:ext>
            </a:extLst>
          </p:cNvPr>
          <p:cNvSpPr txBox="1">
            <a:spLocks/>
          </p:cNvSpPr>
          <p:nvPr/>
        </p:nvSpPr>
        <p:spPr>
          <a:xfrm>
            <a:off x="743705" y="448277"/>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299" dirty="0">
                <a:latin typeface="+mn-lt"/>
                <a:ea typeface="+mn-ea"/>
                <a:cs typeface="+mn-cs"/>
              </a:rPr>
              <a:t>Test Complexity, Loops &amp; Coverage</a:t>
            </a:r>
          </a:p>
        </p:txBody>
      </p:sp>
      <p:sp>
        <p:nvSpPr>
          <p:cNvPr id="24" name="TextBox 23">
            <a:extLst>
              <a:ext uri="{FF2B5EF4-FFF2-40B4-BE49-F238E27FC236}">
                <a16:creationId xmlns:a16="http://schemas.microsoft.com/office/drawing/2014/main" id="{A3876DF6-35FE-0B47-9129-193FB913C7B6}"/>
              </a:ext>
            </a:extLst>
          </p:cNvPr>
          <p:cNvSpPr txBox="1"/>
          <p:nvPr/>
        </p:nvSpPr>
        <p:spPr>
          <a:xfrm>
            <a:off x="334434" y="6232460"/>
            <a:ext cx="2832012" cy="369332"/>
          </a:xfrm>
          <a:prstGeom prst="rect">
            <a:avLst/>
          </a:prstGeom>
          <a:noFill/>
        </p:spPr>
        <p:txBody>
          <a:bodyPr wrap="square" rtlCol="0">
            <a:spAutoFit/>
          </a:bodyPr>
          <a:lstStyle/>
          <a:p>
            <a:pPr algn="ctr"/>
            <a:r>
              <a:rPr lang="da-DK" b="1" dirty="0"/>
              <a:t>DUT – Device Under Test</a:t>
            </a:r>
          </a:p>
        </p:txBody>
      </p:sp>
    </p:spTree>
    <p:extLst>
      <p:ext uri="{BB962C8B-B14F-4D97-AF65-F5344CB8AC3E}">
        <p14:creationId xmlns:p14="http://schemas.microsoft.com/office/powerpoint/2010/main" val="9264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1" grpId="0"/>
      <p:bldP spid="29" grpId="0" animBg="1"/>
      <p:bldP spid="30" grpId="0" animBg="1"/>
      <p:bldP spid="32" grpId="0" animBg="1"/>
      <p:bldP spid="33" grpId="0"/>
      <p:bldP spid="34" grpId="0"/>
      <p:bldP spid="41" grpId="0"/>
      <p:bldP spid="45"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690EA2-05CF-4754-A9CC-9CF783B204AE}"/>
              </a:ext>
            </a:extLst>
          </p:cNvPr>
          <p:cNvSpPr>
            <a:spLocks noGrp="1"/>
          </p:cNvSpPr>
          <p:nvPr>
            <p:ph type="title"/>
          </p:nvPr>
        </p:nvSpPr>
        <p:spPr>
          <a:xfrm>
            <a:off x="743705" y="63037"/>
            <a:ext cx="10515600" cy="1325563"/>
          </a:xfrm>
        </p:spPr>
        <p:txBody>
          <a:bodyPr>
            <a:normAutofit/>
          </a:bodyPr>
          <a:lstStyle/>
          <a:p>
            <a:pPr algn="ctr">
              <a:spcBef>
                <a:spcPts val="1000"/>
              </a:spcBef>
            </a:pPr>
            <a:r>
              <a:rPr lang="da-DK" sz="2800" spc="299" dirty="0" err="1">
                <a:latin typeface="+mn-lt"/>
                <a:ea typeface="+mn-ea"/>
                <a:cs typeface="+mn-cs"/>
              </a:rPr>
              <a:t>Risk</a:t>
            </a:r>
            <a:r>
              <a:rPr lang="da-DK" sz="2800" spc="299" dirty="0">
                <a:latin typeface="+mn-lt"/>
                <a:ea typeface="+mn-ea"/>
                <a:cs typeface="+mn-cs"/>
              </a:rPr>
              <a:t> </a:t>
            </a:r>
            <a:r>
              <a:rPr lang="da-DK" sz="2800" spc="299" dirty="0" err="1">
                <a:latin typeface="+mn-lt"/>
                <a:ea typeface="+mn-ea"/>
                <a:cs typeface="+mn-cs"/>
              </a:rPr>
              <a:t>Assessed</a:t>
            </a:r>
            <a:r>
              <a:rPr lang="da-DK" sz="2800" spc="299" dirty="0">
                <a:latin typeface="+mn-lt"/>
                <a:ea typeface="+mn-ea"/>
                <a:cs typeface="+mn-cs"/>
              </a:rPr>
              <a:t> for </a:t>
            </a:r>
            <a:r>
              <a:rPr lang="da-DK" sz="2800" spc="299" dirty="0" err="1">
                <a:latin typeface="+mn-lt"/>
                <a:ea typeface="+mn-ea"/>
                <a:cs typeface="+mn-cs"/>
              </a:rPr>
              <a:t>Reduced</a:t>
            </a:r>
            <a:r>
              <a:rPr lang="da-DK" sz="2800" spc="299" dirty="0">
                <a:latin typeface="+mn-lt"/>
                <a:ea typeface="+mn-ea"/>
                <a:cs typeface="+mn-cs"/>
              </a:rPr>
              <a:t> Test </a:t>
            </a:r>
            <a:r>
              <a:rPr lang="da-DK" sz="2800" spc="299" dirty="0" err="1">
                <a:latin typeface="+mn-lt"/>
                <a:ea typeface="+mn-ea"/>
                <a:cs typeface="+mn-cs"/>
              </a:rPr>
              <a:t>Coverage</a:t>
            </a:r>
            <a:endParaRPr lang="en-GB" sz="2800" spc="299" dirty="0">
              <a:latin typeface="+mn-lt"/>
              <a:ea typeface="+mn-ea"/>
              <a:cs typeface="+mn-cs"/>
            </a:endParaRPr>
          </a:p>
        </p:txBody>
      </p:sp>
      <p:cxnSp>
        <p:nvCxnSpPr>
          <p:cNvPr id="7" name="Straight Arrow Connector 6">
            <a:extLst>
              <a:ext uri="{FF2B5EF4-FFF2-40B4-BE49-F238E27FC236}">
                <a16:creationId xmlns:a16="http://schemas.microsoft.com/office/drawing/2014/main" id="{243132BB-6F77-4614-8380-64AA73CF83F6}"/>
              </a:ext>
            </a:extLst>
          </p:cNvPr>
          <p:cNvCxnSpPr>
            <a:cxnSpLocks/>
          </p:cNvCxnSpPr>
          <p:nvPr/>
        </p:nvCxnSpPr>
        <p:spPr>
          <a:xfrm flipH="1">
            <a:off x="932695" y="1318659"/>
            <a:ext cx="4273013" cy="2492026"/>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BDFC9AC6-35E0-42AD-8063-D92AFBB66E51}"/>
              </a:ext>
            </a:extLst>
          </p:cNvPr>
          <p:cNvCxnSpPr>
            <a:cxnSpLocks/>
          </p:cNvCxnSpPr>
          <p:nvPr/>
        </p:nvCxnSpPr>
        <p:spPr>
          <a:xfrm flipH="1" flipV="1">
            <a:off x="932695" y="3810685"/>
            <a:ext cx="4273013" cy="2550826"/>
          </a:xfrm>
          <a:prstGeom prst="straightConnector1">
            <a:avLst/>
          </a:prstGeom>
          <a:ln w="38100" cap="flat" cmpd="sng" algn="ctr">
            <a:solidFill>
              <a:schemeClr val="dk1"/>
            </a:solidFill>
            <a:prstDash val="solid"/>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35F47173-936C-4B46-8956-1CB2A961D2AB}"/>
              </a:ext>
            </a:extLst>
          </p:cNvPr>
          <p:cNvSpPr txBox="1"/>
          <p:nvPr/>
        </p:nvSpPr>
        <p:spPr>
          <a:xfrm>
            <a:off x="1334139" y="3631616"/>
            <a:ext cx="695899" cy="369332"/>
          </a:xfrm>
          <a:prstGeom prst="rect">
            <a:avLst/>
          </a:prstGeom>
          <a:noFill/>
        </p:spPr>
        <p:txBody>
          <a:bodyPr wrap="square" rtlCol="0">
            <a:spAutoFit/>
          </a:bodyPr>
          <a:lstStyle/>
          <a:p>
            <a:pPr algn="ctr"/>
            <a:r>
              <a:rPr lang="da-DK" b="1"/>
              <a:t>DUT</a:t>
            </a:r>
          </a:p>
        </p:txBody>
      </p:sp>
      <p:sp>
        <p:nvSpPr>
          <p:cNvPr id="10" name="TextBox 9">
            <a:extLst>
              <a:ext uri="{FF2B5EF4-FFF2-40B4-BE49-F238E27FC236}">
                <a16:creationId xmlns:a16="http://schemas.microsoft.com/office/drawing/2014/main" id="{1786CD6D-8037-4DFB-B19A-FA031A50BB42}"/>
              </a:ext>
            </a:extLst>
          </p:cNvPr>
          <p:cNvSpPr txBox="1"/>
          <p:nvPr/>
        </p:nvSpPr>
        <p:spPr>
          <a:xfrm rot="19750950">
            <a:off x="1974079" y="2010242"/>
            <a:ext cx="2236396" cy="369332"/>
          </a:xfrm>
          <a:prstGeom prst="rect">
            <a:avLst/>
          </a:prstGeom>
          <a:noFill/>
        </p:spPr>
        <p:txBody>
          <a:bodyPr wrap="square" rtlCol="0">
            <a:spAutoFit/>
          </a:bodyPr>
          <a:lstStyle/>
          <a:p>
            <a:pPr algn="ctr"/>
            <a:r>
              <a:rPr lang="da-DK" b="1" dirty="0" err="1"/>
              <a:t>Testing</a:t>
            </a:r>
            <a:r>
              <a:rPr lang="da-DK" b="1" dirty="0"/>
              <a:t> </a:t>
            </a:r>
            <a:r>
              <a:rPr lang="da-DK" b="1" dirty="0" err="1"/>
              <a:t>Complexity</a:t>
            </a:r>
            <a:endParaRPr lang="da-DK" b="1" dirty="0"/>
          </a:p>
        </p:txBody>
      </p:sp>
      <p:sp>
        <p:nvSpPr>
          <p:cNvPr id="11" name="TextBox 10">
            <a:extLst>
              <a:ext uri="{FF2B5EF4-FFF2-40B4-BE49-F238E27FC236}">
                <a16:creationId xmlns:a16="http://schemas.microsoft.com/office/drawing/2014/main" id="{EDEE9F6B-821B-4C95-9A42-6534102722D1}"/>
              </a:ext>
            </a:extLst>
          </p:cNvPr>
          <p:cNvSpPr txBox="1"/>
          <p:nvPr/>
        </p:nvSpPr>
        <p:spPr>
          <a:xfrm>
            <a:off x="4273072" y="3131618"/>
            <a:ext cx="1239699" cy="923330"/>
          </a:xfrm>
          <a:prstGeom prst="rect">
            <a:avLst/>
          </a:prstGeom>
          <a:noFill/>
        </p:spPr>
        <p:txBody>
          <a:bodyPr wrap="square" rtlCol="0">
            <a:spAutoFit/>
          </a:bodyPr>
          <a:lstStyle/>
          <a:p>
            <a:pPr algn="ctr"/>
            <a:r>
              <a:rPr lang="da-DK" b="1" dirty="0"/>
              <a:t>3rd Party Devices &amp; Services</a:t>
            </a:r>
          </a:p>
        </p:txBody>
      </p:sp>
      <p:sp>
        <p:nvSpPr>
          <p:cNvPr id="12" name="TextBox 11">
            <a:extLst>
              <a:ext uri="{FF2B5EF4-FFF2-40B4-BE49-F238E27FC236}">
                <a16:creationId xmlns:a16="http://schemas.microsoft.com/office/drawing/2014/main" id="{A396E3B0-D480-4E3C-B1A4-35E61AABF511}"/>
              </a:ext>
            </a:extLst>
          </p:cNvPr>
          <p:cNvSpPr txBox="1"/>
          <p:nvPr/>
        </p:nvSpPr>
        <p:spPr>
          <a:xfrm>
            <a:off x="2576842" y="3382184"/>
            <a:ext cx="1239699" cy="646331"/>
          </a:xfrm>
          <a:prstGeom prst="rect">
            <a:avLst/>
          </a:prstGeom>
          <a:noFill/>
        </p:spPr>
        <p:txBody>
          <a:bodyPr wrap="square" rtlCol="0">
            <a:spAutoFit/>
          </a:bodyPr>
          <a:lstStyle/>
          <a:p>
            <a:pPr algn="ctr"/>
            <a:r>
              <a:rPr lang="da-DK" b="1" dirty="0"/>
              <a:t>Product Family</a:t>
            </a:r>
          </a:p>
        </p:txBody>
      </p:sp>
      <p:sp>
        <p:nvSpPr>
          <p:cNvPr id="13" name="Arc 12">
            <a:extLst>
              <a:ext uri="{FF2B5EF4-FFF2-40B4-BE49-F238E27FC236}">
                <a16:creationId xmlns:a16="http://schemas.microsoft.com/office/drawing/2014/main" id="{78C8EF26-0243-44AD-8D4E-650B5F78188B}"/>
              </a:ext>
            </a:extLst>
          </p:cNvPr>
          <p:cNvSpPr/>
          <p:nvPr/>
        </p:nvSpPr>
        <p:spPr>
          <a:xfrm rot="980112">
            <a:off x="1258589" y="3167008"/>
            <a:ext cx="1061264" cy="1464084"/>
          </a:xfrm>
          <a:prstGeom prst="arc">
            <a:avLst>
              <a:gd name="adj1" fmla="val 16200000"/>
              <a:gd name="adj2" fmla="val 2877047"/>
            </a:avLst>
          </a:prstGeom>
          <a:ln w="38100" cap="flat" cmpd="sng" algn="ctr">
            <a:solidFill>
              <a:schemeClr val="dk1"/>
            </a:solidFill>
            <a:prstDash val="solid"/>
            <a:round/>
            <a:headEnd type="non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sp>
        <p:nvSpPr>
          <p:cNvPr id="14" name="Arc 13">
            <a:extLst>
              <a:ext uri="{FF2B5EF4-FFF2-40B4-BE49-F238E27FC236}">
                <a16:creationId xmlns:a16="http://schemas.microsoft.com/office/drawing/2014/main" id="{A10719E9-C0E9-4D8B-9141-ED6892543A33}"/>
              </a:ext>
            </a:extLst>
          </p:cNvPr>
          <p:cNvSpPr/>
          <p:nvPr/>
        </p:nvSpPr>
        <p:spPr>
          <a:xfrm rot="980112">
            <a:off x="2224653" y="2060771"/>
            <a:ext cx="1604463" cy="4772676"/>
          </a:xfrm>
          <a:prstGeom prst="arc">
            <a:avLst>
              <a:gd name="adj1" fmla="val 16312459"/>
              <a:gd name="adj2" fmla="val 2655962"/>
            </a:avLst>
          </a:prstGeom>
          <a:ln w="38100" cap="flat" cmpd="sng" algn="ctr">
            <a:solidFill>
              <a:schemeClr val="dk1"/>
            </a:solidFill>
            <a:prstDash val="solid"/>
            <a:round/>
            <a:headEnd type="none" w="med" len="lg"/>
            <a:tailEnd type="none" w="med" len="lg"/>
          </a:ln>
        </p:spPr>
        <p:style>
          <a:lnRef idx="0">
            <a:scrgbClr r="0" g="0" b="0"/>
          </a:lnRef>
          <a:fillRef idx="0">
            <a:scrgbClr r="0" g="0" b="0"/>
          </a:fillRef>
          <a:effectRef idx="0">
            <a:scrgbClr r="0" g="0" b="0"/>
          </a:effectRef>
          <a:fontRef idx="minor">
            <a:schemeClr val="tx1"/>
          </a:fontRef>
        </p:style>
        <p:txBody>
          <a:bodyPr rtlCol="0" anchor="ctr"/>
          <a:lstStyle/>
          <a:p>
            <a:pPr algn="ctr"/>
            <a:endParaRPr lang="da-DK"/>
          </a:p>
        </p:txBody>
      </p:sp>
      <p:cxnSp>
        <p:nvCxnSpPr>
          <p:cNvPr id="16" name="Straight Arrow Connector 15">
            <a:extLst>
              <a:ext uri="{FF2B5EF4-FFF2-40B4-BE49-F238E27FC236}">
                <a16:creationId xmlns:a16="http://schemas.microsoft.com/office/drawing/2014/main" id="{1BA8A450-A806-43A6-95A2-116233B42F9F}"/>
              </a:ext>
            </a:extLst>
          </p:cNvPr>
          <p:cNvCxnSpPr>
            <a:cxnSpLocks/>
          </p:cNvCxnSpPr>
          <p:nvPr/>
        </p:nvCxnSpPr>
        <p:spPr>
          <a:xfrm flipH="1" flipV="1">
            <a:off x="977093" y="3810685"/>
            <a:ext cx="4733242" cy="722422"/>
          </a:xfrm>
          <a:prstGeom prst="straightConnector1">
            <a:avLst/>
          </a:prstGeom>
          <a:ln w="38100" cap="flat" cmpd="sng" algn="ctr">
            <a:solidFill>
              <a:schemeClr val="dk1"/>
            </a:solidFill>
            <a:prstDash val="dash"/>
            <a:round/>
            <a:headEnd type="triangle" w="med" len="lg"/>
            <a:tailEnd type="none" w="med" len="lg"/>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003A9563-FFC8-4319-AAAA-5A731197B553}"/>
              </a:ext>
            </a:extLst>
          </p:cNvPr>
          <p:cNvSpPr/>
          <p:nvPr/>
        </p:nvSpPr>
        <p:spPr>
          <a:xfrm>
            <a:off x="6236652" y="1850391"/>
            <a:ext cx="5270007" cy="2308324"/>
          </a:xfrm>
          <a:prstGeom prst="rect">
            <a:avLst/>
          </a:prstGeom>
        </p:spPr>
        <p:txBody>
          <a:bodyPr wrap="square">
            <a:spAutoFit/>
          </a:bodyPr>
          <a:lstStyle/>
          <a:p>
            <a:pPr marL="285750" indent="-285750">
              <a:buFont typeface="Arial" panose="020B0604020202020204" pitchFamily="34" charset="0"/>
              <a:buChar char="•"/>
            </a:pPr>
            <a:r>
              <a:rPr lang="en-US" dirty="0"/>
              <a:t>Endless</a:t>
            </a:r>
            <a:r>
              <a:rPr lang="da-DK" dirty="0"/>
              <a:t> </a:t>
            </a:r>
            <a:r>
              <a:rPr lang="da-DK" dirty="0" err="1"/>
              <a:t>possibilities</a:t>
            </a:r>
            <a:r>
              <a:rPr lang="da-DK" dirty="0"/>
              <a:t> and permutations</a:t>
            </a:r>
          </a:p>
          <a:p>
            <a:pPr marL="285750" indent="-285750">
              <a:buFont typeface="Arial" panose="020B0604020202020204" pitchFamily="34" charset="0"/>
              <a:buChar char="•"/>
            </a:pPr>
            <a:r>
              <a:rPr lang="da-DK" dirty="0" err="1"/>
              <a:t>Effort</a:t>
            </a:r>
            <a:r>
              <a:rPr lang="da-DK" dirty="0"/>
              <a:t> to </a:t>
            </a:r>
            <a:r>
              <a:rPr lang="da-DK" dirty="0" err="1"/>
              <a:t>reduce</a:t>
            </a:r>
            <a:r>
              <a:rPr lang="da-DK" dirty="0"/>
              <a:t> </a:t>
            </a:r>
            <a:r>
              <a:rPr lang="da-DK" dirty="0" err="1"/>
              <a:t>these</a:t>
            </a:r>
            <a:r>
              <a:rPr lang="da-DK" dirty="0"/>
              <a:t> </a:t>
            </a:r>
            <a:r>
              <a:rPr lang="da-DK" dirty="0" err="1"/>
              <a:t>possibilities</a:t>
            </a:r>
            <a:r>
              <a:rPr lang="da-DK" dirty="0"/>
              <a:t> by overlapping </a:t>
            </a:r>
            <a:r>
              <a:rPr lang="da-DK" dirty="0" err="1"/>
              <a:t>market</a:t>
            </a:r>
            <a:r>
              <a:rPr lang="da-DK" dirty="0"/>
              <a:t> data (</a:t>
            </a:r>
            <a:r>
              <a:rPr lang="da-DK" dirty="0" err="1"/>
              <a:t>cloud</a:t>
            </a:r>
            <a:r>
              <a:rPr lang="da-DK" dirty="0"/>
              <a:t>)</a:t>
            </a:r>
          </a:p>
          <a:p>
            <a:pPr marL="285750" indent="-285750">
              <a:buFont typeface="Arial" panose="020B0604020202020204" pitchFamily="34" charset="0"/>
              <a:buChar char="•"/>
            </a:pPr>
            <a:r>
              <a:rPr lang="da-DK" dirty="0" err="1"/>
              <a:t>Take</a:t>
            </a:r>
            <a:r>
              <a:rPr lang="da-DK" dirty="0"/>
              <a:t> the most </a:t>
            </a:r>
            <a:r>
              <a:rPr lang="da-DK" dirty="0" err="1"/>
              <a:t>common</a:t>
            </a:r>
            <a:r>
              <a:rPr lang="da-DK" dirty="0"/>
              <a:t> products and </a:t>
            </a:r>
            <a:r>
              <a:rPr lang="da-DK" dirty="0" err="1"/>
              <a:t>combine</a:t>
            </a:r>
            <a:r>
              <a:rPr lang="da-DK" dirty="0"/>
              <a:t> </a:t>
            </a:r>
            <a:r>
              <a:rPr lang="da-DK" dirty="0" err="1"/>
              <a:t>these</a:t>
            </a:r>
            <a:endParaRPr lang="da-DK" dirty="0"/>
          </a:p>
          <a:p>
            <a:pPr marL="285750" indent="-285750">
              <a:buFont typeface="Arial" panose="020B0604020202020204" pitchFamily="34" charset="0"/>
              <a:buChar char="•"/>
            </a:pPr>
            <a:r>
              <a:rPr lang="da-DK" dirty="0" err="1"/>
              <a:t>Feed</a:t>
            </a:r>
            <a:r>
              <a:rPr lang="da-DK" dirty="0"/>
              <a:t>-in from </a:t>
            </a:r>
            <a:r>
              <a:rPr lang="da-DK" dirty="0" err="1"/>
              <a:t>Past</a:t>
            </a:r>
            <a:r>
              <a:rPr lang="da-DK" dirty="0"/>
              <a:t> and </a:t>
            </a:r>
            <a:r>
              <a:rPr lang="da-DK" dirty="0" err="1"/>
              <a:t>Current</a:t>
            </a:r>
            <a:r>
              <a:rPr lang="da-DK" dirty="0"/>
              <a:t> </a:t>
            </a:r>
            <a:r>
              <a:rPr lang="da-DK" dirty="0" err="1"/>
              <a:t>market</a:t>
            </a:r>
            <a:r>
              <a:rPr lang="da-DK" dirty="0"/>
              <a:t> </a:t>
            </a:r>
            <a:r>
              <a:rPr lang="da-DK" dirty="0" err="1"/>
              <a:t>errors</a:t>
            </a:r>
            <a:r>
              <a:rPr lang="da-DK"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21" name="Arrow: Down 20">
            <a:extLst>
              <a:ext uri="{FF2B5EF4-FFF2-40B4-BE49-F238E27FC236}">
                <a16:creationId xmlns:a16="http://schemas.microsoft.com/office/drawing/2014/main" id="{4A964F96-B224-4B93-80D8-96D5C377A03E}"/>
              </a:ext>
            </a:extLst>
          </p:cNvPr>
          <p:cNvSpPr/>
          <p:nvPr/>
        </p:nvSpPr>
        <p:spPr>
          <a:xfrm>
            <a:off x="5589962" y="1850391"/>
            <a:ext cx="504627" cy="2220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0E5F18CB-8BEF-448E-A6A6-938E5EABED4E}"/>
              </a:ext>
            </a:extLst>
          </p:cNvPr>
          <p:cNvSpPr txBox="1"/>
          <p:nvPr/>
        </p:nvSpPr>
        <p:spPr>
          <a:xfrm>
            <a:off x="5239027" y="4918680"/>
            <a:ext cx="1239699" cy="923330"/>
          </a:xfrm>
          <a:prstGeom prst="rect">
            <a:avLst/>
          </a:prstGeom>
          <a:noFill/>
        </p:spPr>
        <p:txBody>
          <a:bodyPr wrap="square" rtlCol="0">
            <a:spAutoFit/>
          </a:bodyPr>
          <a:lstStyle/>
          <a:p>
            <a:pPr algn="ctr"/>
            <a:r>
              <a:rPr lang="da-DK" b="1" dirty="0" err="1"/>
              <a:t>Reduced</a:t>
            </a:r>
            <a:endParaRPr lang="da-DK" b="1"/>
          </a:p>
          <a:p>
            <a:pPr algn="ctr"/>
            <a:r>
              <a:rPr lang="da-DK" b="1" err="1"/>
              <a:t>Scope</a:t>
            </a:r>
            <a:r>
              <a:rPr lang="da-DK" b="1"/>
              <a:t> for </a:t>
            </a:r>
            <a:r>
              <a:rPr lang="da-DK" b="1" err="1"/>
              <a:t>testing</a:t>
            </a:r>
            <a:endParaRPr lang="da-DK" b="1"/>
          </a:p>
        </p:txBody>
      </p:sp>
    </p:spTree>
    <p:extLst>
      <p:ext uri="{BB962C8B-B14F-4D97-AF65-F5344CB8AC3E}">
        <p14:creationId xmlns:p14="http://schemas.microsoft.com/office/powerpoint/2010/main" val="23679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804672" y="640080"/>
            <a:ext cx="3282696" cy="5257800"/>
          </a:xfrm>
        </p:spPr>
        <p:txBody>
          <a:bodyPr>
            <a:normAutofit/>
          </a:bodyPr>
          <a:lstStyle/>
          <a:p>
            <a:r>
              <a:rPr lang="en-US" dirty="0">
                <a:solidFill>
                  <a:schemeClr val="bg1"/>
                </a:solidFill>
              </a:rPr>
              <a:t>Applying the Test Initiatives </a:t>
            </a:r>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5358384" y="640081"/>
            <a:ext cx="6024654" cy="5257800"/>
          </a:xfrm>
        </p:spPr>
        <p:txBody>
          <a:bodyPr anchor="ctr">
            <a:normAutofit/>
          </a:bodyPr>
          <a:lstStyle/>
          <a:p>
            <a:endParaRPr lang="en-US" sz="2400" dirty="0"/>
          </a:p>
          <a:p>
            <a:endParaRPr lang="en-US" sz="2400" dirty="0"/>
          </a:p>
          <a:p>
            <a:endParaRPr lang="en-US" sz="2400" dirty="0"/>
          </a:p>
          <a:p>
            <a:endParaRPr lang="en-US" sz="2400" dirty="0"/>
          </a:p>
          <a:p>
            <a:r>
              <a:rPr lang="en-US" sz="2400" dirty="0"/>
              <a:t>Implementing initiatives </a:t>
            </a:r>
          </a:p>
          <a:p>
            <a:r>
              <a:rPr lang="en-US" sz="2400" dirty="0"/>
              <a:t>Test steps &amp; workflow</a:t>
            </a:r>
          </a:p>
          <a:p>
            <a:r>
              <a:rPr lang="en-US" sz="2400" dirty="0"/>
              <a:t>Decision making &amp; Quality Release Criteria</a:t>
            </a:r>
          </a:p>
          <a:p>
            <a:r>
              <a:rPr lang="en-US" sz="2400" dirty="0"/>
              <a:t>Auto &amp; Manual testing (HIL)</a:t>
            </a:r>
          </a:p>
          <a:p>
            <a:endParaRPr lang="en-US" dirty="0"/>
          </a:p>
          <a:p>
            <a:endParaRPr lang="en-US" sz="2400" dirty="0"/>
          </a:p>
          <a:p>
            <a:endParaRPr lang="en-US" sz="2400" dirty="0"/>
          </a:p>
          <a:p>
            <a:endParaRPr lang="en-US" sz="2400" dirty="0"/>
          </a:p>
        </p:txBody>
      </p:sp>
    </p:spTree>
    <p:extLst>
      <p:ext uri="{BB962C8B-B14F-4D97-AF65-F5344CB8AC3E}">
        <p14:creationId xmlns:p14="http://schemas.microsoft.com/office/powerpoint/2010/main" val="24038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23" name="Title 3">
            <a:extLst>
              <a:ext uri="{FF2B5EF4-FFF2-40B4-BE49-F238E27FC236}">
                <a16:creationId xmlns:a16="http://schemas.microsoft.com/office/drawing/2014/main" id="{F9CEAE3F-C7E6-480A-8CF7-23ECD3A86B92}"/>
              </a:ext>
            </a:extLst>
          </p:cNvPr>
          <p:cNvSpPr txBox="1">
            <a:spLocks/>
          </p:cNvSpPr>
          <p:nvPr/>
        </p:nvSpPr>
        <p:spPr>
          <a:xfrm>
            <a:off x="-5793" y="24309"/>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suggested Test Process</a:t>
            </a:r>
          </a:p>
        </p:txBody>
      </p:sp>
      <p:sp>
        <p:nvSpPr>
          <p:cNvPr id="5" name="Flowchart: Process 4">
            <a:extLst>
              <a:ext uri="{FF2B5EF4-FFF2-40B4-BE49-F238E27FC236}">
                <a16:creationId xmlns:a16="http://schemas.microsoft.com/office/drawing/2014/main" id="{D11498B1-C8D6-424C-9ECE-D13EBBE3B7E4}"/>
              </a:ext>
            </a:extLst>
          </p:cNvPr>
          <p:cNvSpPr/>
          <p:nvPr/>
        </p:nvSpPr>
        <p:spPr>
          <a:xfrm>
            <a:off x="940564"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SW Development</a:t>
            </a:r>
          </a:p>
          <a:p>
            <a:pPr algn="ctr"/>
            <a:endParaRPr lang="da-DK" sz="1200" dirty="0"/>
          </a:p>
          <a:p>
            <a:pPr algn="ctr"/>
            <a:r>
              <a:rPr lang="da-DK" sz="1200" dirty="0"/>
              <a:t>SW </a:t>
            </a:r>
            <a:r>
              <a:rPr lang="da-DK" sz="1200" dirty="0" err="1"/>
              <a:t>Build</a:t>
            </a:r>
            <a:endParaRPr lang="en-US" sz="1200" dirty="0"/>
          </a:p>
          <a:p>
            <a:pPr algn="ctr"/>
            <a:endParaRPr lang="en-US" sz="1200" dirty="0"/>
          </a:p>
        </p:txBody>
      </p:sp>
      <p:sp>
        <p:nvSpPr>
          <p:cNvPr id="6" name="Flowchart: Decision 5">
            <a:extLst>
              <a:ext uri="{FF2B5EF4-FFF2-40B4-BE49-F238E27FC236}">
                <a16:creationId xmlns:a16="http://schemas.microsoft.com/office/drawing/2014/main" id="{69C8762D-B788-46D2-8B68-FBA379E7C56A}"/>
              </a:ext>
            </a:extLst>
          </p:cNvPr>
          <p:cNvSpPr/>
          <p:nvPr/>
        </p:nvSpPr>
        <p:spPr>
          <a:xfrm>
            <a:off x="5279481" y="2391697"/>
            <a:ext cx="977153" cy="9861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00" dirty="0" err="1"/>
              <a:t>Nightly</a:t>
            </a:r>
            <a:r>
              <a:rPr lang="da-DK" sz="700" dirty="0"/>
              <a:t> </a:t>
            </a:r>
            <a:r>
              <a:rPr lang="da-DK" sz="700" dirty="0" err="1"/>
              <a:t>Build</a:t>
            </a:r>
            <a:endParaRPr lang="en-US" sz="700" dirty="0"/>
          </a:p>
        </p:txBody>
      </p:sp>
      <p:sp>
        <p:nvSpPr>
          <p:cNvPr id="28" name="Flowchart: Process 27">
            <a:extLst>
              <a:ext uri="{FF2B5EF4-FFF2-40B4-BE49-F238E27FC236}">
                <a16:creationId xmlns:a16="http://schemas.microsoft.com/office/drawing/2014/main" id="{BA350903-012A-492C-9461-D858A1C851A9}"/>
              </a:ext>
            </a:extLst>
          </p:cNvPr>
          <p:cNvSpPr/>
          <p:nvPr/>
        </p:nvSpPr>
        <p:spPr>
          <a:xfrm>
            <a:off x="3065200"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Auto Regression test </a:t>
            </a:r>
          </a:p>
          <a:p>
            <a:pPr algn="ctr"/>
            <a:endParaRPr lang="da-DK" sz="1200" dirty="0"/>
          </a:p>
          <a:p>
            <a:pPr algn="ctr"/>
            <a:r>
              <a:rPr lang="da-DK" sz="1200" dirty="0" err="1"/>
              <a:t>Nightly</a:t>
            </a:r>
            <a:r>
              <a:rPr lang="da-DK" sz="1200" dirty="0"/>
              <a:t> Run</a:t>
            </a:r>
            <a:endParaRPr lang="en-US" sz="1200" dirty="0"/>
          </a:p>
          <a:p>
            <a:pPr algn="ctr"/>
            <a:endParaRPr lang="en-US" sz="1200" dirty="0"/>
          </a:p>
        </p:txBody>
      </p:sp>
      <p:sp>
        <p:nvSpPr>
          <p:cNvPr id="31" name="Flowchart: Process 30">
            <a:extLst>
              <a:ext uri="{FF2B5EF4-FFF2-40B4-BE49-F238E27FC236}">
                <a16:creationId xmlns:a16="http://schemas.microsoft.com/office/drawing/2014/main" id="{77B8C955-5EF2-4F8E-827E-CABB8811A5A7}"/>
              </a:ext>
            </a:extLst>
          </p:cNvPr>
          <p:cNvSpPr/>
          <p:nvPr/>
        </p:nvSpPr>
        <p:spPr>
          <a:xfrm>
            <a:off x="5221211"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Test </a:t>
            </a:r>
            <a:r>
              <a:rPr lang="da-DK" sz="1200" dirty="0" err="1"/>
              <a:t>Execution</a:t>
            </a:r>
            <a:r>
              <a:rPr lang="da-DK" sz="1200" dirty="0"/>
              <a:t> </a:t>
            </a:r>
            <a:r>
              <a:rPr lang="da-DK" sz="1200" dirty="0" err="1"/>
              <a:t>Results</a:t>
            </a:r>
            <a:r>
              <a:rPr lang="da-DK" sz="1200" dirty="0"/>
              <a:t> </a:t>
            </a:r>
          </a:p>
          <a:p>
            <a:pPr algn="ctr"/>
            <a:endParaRPr lang="da-DK" sz="1200" dirty="0"/>
          </a:p>
          <a:p>
            <a:pPr algn="ctr"/>
            <a:r>
              <a:rPr lang="da-DK" sz="1200" dirty="0"/>
              <a:t>Dashboard</a:t>
            </a:r>
          </a:p>
          <a:p>
            <a:pPr algn="ctr"/>
            <a:r>
              <a:rPr lang="da-DK" sz="1200" dirty="0"/>
              <a:t>(BI)</a:t>
            </a:r>
          </a:p>
        </p:txBody>
      </p:sp>
      <p:sp>
        <p:nvSpPr>
          <p:cNvPr id="35" name="Flowchart: Process 34">
            <a:extLst>
              <a:ext uri="{FF2B5EF4-FFF2-40B4-BE49-F238E27FC236}">
                <a16:creationId xmlns:a16="http://schemas.microsoft.com/office/drawing/2014/main" id="{2016A172-846C-4120-A8F9-CC51307E6A35}"/>
              </a:ext>
            </a:extLst>
          </p:cNvPr>
          <p:cNvSpPr/>
          <p:nvPr/>
        </p:nvSpPr>
        <p:spPr>
          <a:xfrm>
            <a:off x="6767616" y="2273256"/>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Manual Test</a:t>
            </a:r>
          </a:p>
          <a:p>
            <a:pPr algn="ctr"/>
            <a:r>
              <a:rPr lang="da-DK" sz="1200" dirty="0" err="1"/>
              <a:t>Pre.Cert</a:t>
            </a:r>
            <a:r>
              <a:rPr lang="da-DK" sz="1200" dirty="0"/>
              <a:t>. Test </a:t>
            </a:r>
            <a:endParaRPr lang="en-US" sz="1200" dirty="0"/>
          </a:p>
        </p:txBody>
      </p:sp>
      <p:sp>
        <p:nvSpPr>
          <p:cNvPr id="36" name="Flowchart: Decision 35">
            <a:extLst>
              <a:ext uri="{FF2B5EF4-FFF2-40B4-BE49-F238E27FC236}">
                <a16:creationId xmlns:a16="http://schemas.microsoft.com/office/drawing/2014/main" id="{E24D60D8-699F-45DD-8E18-8139586E5FF8}"/>
              </a:ext>
            </a:extLst>
          </p:cNvPr>
          <p:cNvSpPr/>
          <p:nvPr/>
        </p:nvSpPr>
        <p:spPr>
          <a:xfrm>
            <a:off x="6825888" y="3815530"/>
            <a:ext cx="977153" cy="9861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Beta</a:t>
            </a:r>
            <a:endParaRPr lang="en-US" sz="1000" dirty="0"/>
          </a:p>
        </p:txBody>
      </p:sp>
      <p:sp>
        <p:nvSpPr>
          <p:cNvPr id="37" name="Flowchart: Process 36">
            <a:extLst>
              <a:ext uri="{FF2B5EF4-FFF2-40B4-BE49-F238E27FC236}">
                <a16:creationId xmlns:a16="http://schemas.microsoft.com/office/drawing/2014/main" id="{53727F3A-0782-4A60-9D24-FEC463AE2F26}"/>
              </a:ext>
            </a:extLst>
          </p:cNvPr>
          <p:cNvSpPr/>
          <p:nvPr/>
        </p:nvSpPr>
        <p:spPr>
          <a:xfrm>
            <a:off x="8326161" y="3679557"/>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t>Validation</a:t>
            </a:r>
            <a:endParaRPr lang="da-DK" sz="1200" dirty="0"/>
          </a:p>
          <a:p>
            <a:pPr algn="ctr"/>
            <a:endParaRPr lang="da-DK" sz="1200" dirty="0"/>
          </a:p>
          <a:p>
            <a:pPr algn="ctr"/>
            <a:r>
              <a:rPr lang="da-DK" sz="1000" dirty="0"/>
              <a:t>Alfa </a:t>
            </a:r>
            <a:r>
              <a:rPr lang="da-DK" sz="1000" dirty="0" err="1"/>
              <a:t>Validation</a:t>
            </a:r>
            <a:r>
              <a:rPr lang="da-DK" sz="1000" dirty="0"/>
              <a:t>,</a:t>
            </a:r>
          </a:p>
          <a:p>
            <a:pPr algn="ctr"/>
            <a:r>
              <a:rPr lang="da-DK" sz="1000" dirty="0"/>
              <a:t>VIP </a:t>
            </a:r>
            <a:r>
              <a:rPr lang="da-DK" sz="1000" dirty="0" err="1"/>
              <a:t>etc</a:t>
            </a:r>
            <a:endParaRPr lang="en-US" sz="1000" dirty="0"/>
          </a:p>
        </p:txBody>
      </p:sp>
      <p:sp>
        <p:nvSpPr>
          <p:cNvPr id="39" name="Flowchart: Decision 38">
            <a:extLst>
              <a:ext uri="{FF2B5EF4-FFF2-40B4-BE49-F238E27FC236}">
                <a16:creationId xmlns:a16="http://schemas.microsoft.com/office/drawing/2014/main" id="{0EE08703-AABD-423F-BC1B-015966E47135}"/>
              </a:ext>
            </a:extLst>
          </p:cNvPr>
          <p:cNvSpPr/>
          <p:nvPr/>
        </p:nvSpPr>
        <p:spPr>
          <a:xfrm>
            <a:off x="8384431" y="5232035"/>
            <a:ext cx="977153" cy="9861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RC?</a:t>
            </a:r>
            <a:endParaRPr lang="en-US" sz="1200" dirty="0"/>
          </a:p>
        </p:txBody>
      </p:sp>
      <p:sp>
        <p:nvSpPr>
          <p:cNvPr id="53" name="Flowchart: Process 52">
            <a:extLst>
              <a:ext uri="{FF2B5EF4-FFF2-40B4-BE49-F238E27FC236}">
                <a16:creationId xmlns:a16="http://schemas.microsoft.com/office/drawing/2014/main" id="{45CFB783-4D24-4298-BAB1-80711DCAC177}"/>
              </a:ext>
            </a:extLst>
          </p:cNvPr>
          <p:cNvSpPr/>
          <p:nvPr/>
        </p:nvSpPr>
        <p:spPr>
          <a:xfrm>
            <a:off x="9854653" y="5120924"/>
            <a:ext cx="1093695" cy="1222999"/>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Release</a:t>
            </a:r>
          </a:p>
          <a:p>
            <a:pPr algn="ctr"/>
            <a:r>
              <a:rPr lang="da-DK" sz="1200" dirty="0"/>
              <a:t>&amp;</a:t>
            </a:r>
          </a:p>
          <a:p>
            <a:pPr algn="ctr"/>
            <a:r>
              <a:rPr lang="da-DK" sz="1200" dirty="0"/>
              <a:t> Beta </a:t>
            </a:r>
            <a:r>
              <a:rPr lang="da-DK" sz="1200" dirty="0" err="1"/>
              <a:t>Testing</a:t>
            </a:r>
            <a:r>
              <a:rPr lang="da-DK" sz="1200" dirty="0"/>
              <a:t> </a:t>
            </a:r>
            <a:endParaRPr lang="en-US" sz="1200" dirty="0"/>
          </a:p>
        </p:txBody>
      </p:sp>
      <p:cxnSp>
        <p:nvCxnSpPr>
          <p:cNvPr id="8" name="Straight Arrow Connector 7">
            <a:extLst>
              <a:ext uri="{FF2B5EF4-FFF2-40B4-BE49-F238E27FC236}">
                <a16:creationId xmlns:a16="http://schemas.microsoft.com/office/drawing/2014/main" id="{9F654745-3140-4006-9CCD-6EB7E3BEB5C9}"/>
              </a:ext>
            </a:extLst>
          </p:cNvPr>
          <p:cNvCxnSpPr>
            <a:stCxn id="5" idx="3"/>
            <a:endCxn id="28" idx="1"/>
          </p:cNvCxnSpPr>
          <p:nvPr/>
        </p:nvCxnSpPr>
        <p:spPr>
          <a:xfrm>
            <a:off x="2034259" y="1463515"/>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a:extLst>
              <a:ext uri="{FF2B5EF4-FFF2-40B4-BE49-F238E27FC236}">
                <a16:creationId xmlns:a16="http://schemas.microsoft.com/office/drawing/2014/main" id="{6E6048FA-135F-4FA3-98B7-F0EFBC90A504}"/>
              </a:ext>
            </a:extLst>
          </p:cNvPr>
          <p:cNvCxnSpPr/>
          <p:nvPr/>
        </p:nvCxnSpPr>
        <p:spPr>
          <a:xfrm>
            <a:off x="4190270" y="1463514"/>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6" name="Straight Arrow Connector 55">
            <a:extLst>
              <a:ext uri="{FF2B5EF4-FFF2-40B4-BE49-F238E27FC236}">
                <a16:creationId xmlns:a16="http://schemas.microsoft.com/office/drawing/2014/main" id="{9E69AF90-C967-424D-80BC-CBCC1F6655EA}"/>
              </a:ext>
            </a:extLst>
          </p:cNvPr>
          <p:cNvCxnSpPr>
            <a:cxnSpLocks/>
            <a:stCxn id="31" idx="2"/>
            <a:endCxn id="6" idx="0"/>
          </p:cNvCxnSpPr>
          <p:nvPr/>
        </p:nvCxnSpPr>
        <p:spPr>
          <a:xfrm flipH="1">
            <a:off x="5768058" y="2075014"/>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5" name="Connector: Elbow 14">
            <a:extLst>
              <a:ext uri="{FF2B5EF4-FFF2-40B4-BE49-F238E27FC236}">
                <a16:creationId xmlns:a16="http://schemas.microsoft.com/office/drawing/2014/main" id="{7E773182-CDBD-4582-AA10-D5598767D1E3}"/>
              </a:ext>
            </a:extLst>
          </p:cNvPr>
          <p:cNvCxnSpPr>
            <a:stCxn id="6" idx="2"/>
            <a:endCxn id="5" idx="2"/>
          </p:cNvCxnSpPr>
          <p:nvPr/>
        </p:nvCxnSpPr>
        <p:spPr>
          <a:xfrm rot="5400000" flipH="1">
            <a:off x="2976334" y="586092"/>
            <a:ext cx="1302802" cy="4280646"/>
          </a:xfrm>
          <a:prstGeom prst="bentConnector3">
            <a:avLst>
              <a:gd name="adj1" fmla="val -36814"/>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8" name="Connector: Elbow 57">
            <a:extLst>
              <a:ext uri="{FF2B5EF4-FFF2-40B4-BE49-F238E27FC236}">
                <a16:creationId xmlns:a16="http://schemas.microsoft.com/office/drawing/2014/main" id="{EA6E8655-E63D-4AF3-883D-93C765B375E2}"/>
              </a:ext>
            </a:extLst>
          </p:cNvPr>
          <p:cNvCxnSpPr>
            <a:cxnSpLocks/>
            <a:stCxn id="36" idx="2"/>
          </p:cNvCxnSpPr>
          <p:nvPr/>
        </p:nvCxnSpPr>
        <p:spPr>
          <a:xfrm rot="5400000" flipH="1">
            <a:off x="3037349" y="524534"/>
            <a:ext cx="2727178" cy="5827054"/>
          </a:xfrm>
          <a:prstGeom prst="bentConnector4">
            <a:avLst>
              <a:gd name="adj1" fmla="val -8382"/>
              <a:gd name="adj2" fmla="val 100088"/>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60" name="Straight Arrow Connector 59">
            <a:extLst>
              <a:ext uri="{FF2B5EF4-FFF2-40B4-BE49-F238E27FC236}">
                <a16:creationId xmlns:a16="http://schemas.microsoft.com/office/drawing/2014/main" id="{F46165E0-C3C7-4920-BFA4-423F53EC3A2F}"/>
              </a:ext>
            </a:extLst>
          </p:cNvPr>
          <p:cNvCxnSpPr>
            <a:cxnSpLocks/>
          </p:cNvCxnSpPr>
          <p:nvPr/>
        </p:nvCxnSpPr>
        <p:spPr>
          <a:xfrm flipH="1">
            <a:off x="7314464" y="3504383"/>
            <a:ext cx="3"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29B72F80-A253-4F5B-BD85-94AC6DF6D5DB}"/>
              </a:ext>
            </a:extLst>
          </p:cNvPr>
          <p:cNvCxnSpPr>
            <a:cxnSpLocks/>
            <a:stCxn id="6" idx="3"/>
            <a:endCxn id="35" idx="1"/>
          </p:cNvCxnSpPr>
          <p:nvPr/>
        </p:nvCxnSpPr>
        <p:spPr>
          <a:xfrm flipV="1">
            <a:off x="6256634" y="2884756"/>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66" name="TextBox 65">
            <a:extLst>
              <a:ext uri="{FF2B5EF4-FFF2-40B4-BE49-F238E27FC236}">
                <a16:creationId xmlns:a16="http://schemas.microsoft.com/office/drawing/2014/main" id="{14724D81-C250-48DE-A1E4-78F0BDCFBDEF}"/>
              </a:ext>
            </a:extLst>
          </p:cNvPr>
          <p:cNvSpPr txBox="1"/>
          <p:nvPr/>
        </p:nvSpPr>
        <p:spPr>
          <a:xfrm>
            <a:off x="6209569" y="2587915"/>
            <a:ext cx="582706" cy="276999"/>
          </a:xfrm>
          <a:prstGeom prst="rect">
            <a:avLst/>
          </a:prstGeom>
          <a:noFill/>
        </p:spPr>
        <p:txBody>
          <a:bodyPr wrap="square" rtlCol="0">
            <a:spAutoFit/>
          </a:bodyPr>
          <a:lstStyle/>
          <a:p>
            <a:r>
              <a:rPr lang="da-DK" sz="1200" b="1" dirty="0"/>
              <a:t>YES</a:t>
            </a:r>
            <a:endParaRPr lang="en-US" sz="1200" b="1" dirty="0"/>
          </a:p>
        </p:txBody>
      </p:sp>
      <p:sp>
        <p:nvSpPr>
          <p:cNvPr id="67" name="TextBox 66">
            <a:extLst>
              <a:ext uri="{FF2B5EF4-FFF2-40B4-BE49-F238E27FC236}">
                <a16:creationId xmlns:a16="http://schemas.microsoft.com/office/drawing/2014/main" id="{F4CD13CF-4704-4B1D-BE3C-C93912A1B5FB}"/>
              </a:ext>
            </a:extLst>
          </p:cNvPr>
          <p:cNvSpPr txBox="1"/>
          <p:nvPr/>
        </p:nvSpPr>
        <p:spPr>
          <a:xfrm>
            <a:off x="5768057" y="3397658"/>
            <a:ext cx="582706" cy="276999"/>
          </a:xfrm>
          <a:prstGeom prst="rect">
            <a:avLst/>
          </a:prstGeom>
          <a:noFill/>
        </p:spPr>
        <p:txBody>
          <a:bodyPr wrap="square" rtlCol="0">
            <a:spAutoFit/>
          </a:bodyPr>
          <a:lstStyle/>
          <a:p>
            <a:r>
              <a:rPr lang="da-DK" sz="1200" b="1" dirty="0"/>
              <a:t>NO</a:t>
            </a:r>
            <a:endParaRPr lang="en-US" sz="1200" b="1" dirty="0"/>
          </a:p>
        </p:txBody>
      </p:sp>
      <p:sp>
        <p:nvSpPr>
          <p:cNvPr id="68" name="TextBox 67">
            <a:extLst>
              <a:ext uri="{FF2B5EF4-FFF2-40B4-BE49-F238E27FC236}">
                <a16:creationId xmlns:a16="http://schemas.microsoft.com/office/drawing/2014/main" id="{295D9BE8-3203-450E-B2C6-EF8EDAEE898D}"/>
              </a:ext>
            </a:extLst>
          </p:cNvPr>
          <p:cNvSpPr txBox="1"/>
          <p:nvPr/>
        </p:nvSpPr>
        <p:spPr>
          <a:xfrm>
            <a:off x="9361584" y="520008"/>
            <a:ext cx="2620867" cy="461665"/>
          </a:xfrm>
          <a:prstGeom prst="rect">
            <a:avLst/>
          </a:prstGeom>
          <a:noFill/>
        </p:spPr>
        <p:txBody>
          <a:bodyPr wrap="square" rtlCol="0">
            <a:spAutoFit/>
          </a:bodyPr>
          <a:lstStyle/>
          <a:p>
            <a:r>
              <a:rPr lang="da-DK" sz="1200" b="1" dirty="0"/>
              <a:t>RC = Release Candidate</a:t>
            </a:r>
          </a:p>
          <a:p>
            <a:r>
              <a:rPr lang="da-DK" sz="1200" b="1" dirty="0"/>
              <a:t> </a:t>
            </a:r>
            <a:endParaRPr lang="en-US" sz="1200" b="1" dirty="0"/>
          </a:p>
        </p:txBody>
      </p:sp>
      <p:sp>
        <p:nvSpPr>
          <p:cNvPr id="69" name="TextBox 68">
            <a:extLst>
              <a:ext uri="{FF2B5EF4-FFF2-40B4-BE49-F238E27FC236}">
                <a16:creationId xmlns:a16="http://schemas.microsoft.com/office/drawing/2014/main" id="{1DE8F7D4-F4E2-4615-937D-C26ED6F644C6}"/>
              </a:ext>
            </a:extLst>
          </p:cNvPr>
          <p:cNvSpPr txBox="1"/>
          <p:nvPr/>
        </p:nvSpPr>
        <p:spPr>
          <a:xfrm>
            <a:off x="7326580" y="4843925"/>
            <a:ext cx="582706" cy="276999"/>
          </a:xfrm>
          <a:prstGeom prst="rect">
            <a:avLst/>
          </a:prstGeom>
          <a:noFill/>
        </p:spPr>
        <p:txBody>
          <a:bodyPr wrap="square" rtlCol="0">
            <a:spAutoFit/>
          </a:bodyPr>
          <a:lstStyle/>
          <a:p>
            <a:r>
              <a:rPr lang="da-DK" sz="1200" b="1" dirty="0"/>
              <a:t>NO</a:t>
            </a:r>
            <a:endParaRPr lang="en-US" sz="1200" b="1" dirty="0"/>
          </a:p>
        </p:txBody>
      </p:sp>
      <p:cxnSp>
        <p:nvCxnSpPr>
          <p:cNvPr id="70" name="Straight Arrow Connector 69">
            <a:extLst>
              <a:ext uri="{FF2B5EF4-FFF2-40B4-BE49-F238E27FC236}">
                <a16:creationId xmlns:a16="http://schemas.microsoft.com/office/drawing/2014/main" id="{C5F219E2-A5A5-4F60-8FB7-8C145F6BFD56}"/>
              </a:ext>
            </a:extLst>
          </p:cNvPr>
          <p:cNvCxnSpPr>
            <a:cxnSpLocks/>
          </p:cNvCxnSpPr>
          <p:nvPr/>
        </p:nvCxnSpPr>
        <p:spPr>
          <a:xfrm flipV="1">
            <a:off x="7809110" y="4310900"/>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1" name="TextBox 70">
            <a:extLst>
              <a:ext uri="{FF2B5EF4-FFF2-40B4-BE49-F238E27FC236}">
                <a16:creationId xmlns:a16="http://schemas.microsoft.com/office/drawing/2014/main" id="{DF9C25BE-AACD-4A89-8EA3-169E140B2F9B}"/>
              </a:ext>
            </a:extLst>
          </p:cNvPr>
          <p:cNvSpPr txBox="1"/>
          <p:nvPr/>
        </p:nvSpPr>
        <p:spPr>
          <a:xfrm>
            <a:off x="7762045" y="4014058"/>
            <a:ext cx="582706" cy="276999"/>
          </a:xfrm>
          <a:prstGeom prst="rect">
            <a:avLst/>
          </a:prstGeom>
          <a:noFill/>
        </p:spPr>
        <p:txBody>
          <a:bodyPr wrap="square" rtlCol="0">
            <a:spAutoFit/>
          </a:bodyPr>
          <a:lstStyle/>
          <a:p>
            <a:r>
              <a:rPr lang="da-DK" sz="1200" b="1" dirty="0"/>
              <a:t>YES</a:t>
            </a:r>
            <a:endParaRPr lang="en-US" sz="1200" b="1" dirty="0"/>
          </a:p>
        </p:txBody>
      </p:sp>
      <p:cxnSp>
        <p:nvCxnSpPr>
          <p:cNvPr id="72" name="Connector: Elbow 71">
            <a:extLst>
              <a:ext uri="{FF2B5EF4-FFF2-40B4-BE49-F238E27FC236}">
                <a16:creationId xmlns:a16="http://schemas.microsoft.com/office/drawing/2014/main" id="{0CA0452E-77F2-4BDA-A7AB-013C38CE25BA}"/>
              </a:ext>
            </a:extLst>
          </p:cNvPr>
          <p:cNvCxnSpPr>
            <a:cxnSpLocks/>
            <a:stCxn id="39" idx="2"/>
            <a:endCxn id="5" idx="2"/>
          </p:cNvCxnSpPr>
          <p:nvPr/>
        </p:nvCxnSpPr>
        <p:spPr>
          <a:xfrm rot="5400000" flipH="1">
            <a:off x="3108640" y="453786"/>
            <a:ext cx="4143140" cy="7385596"/>
          </a:xfrm>
          <a:prstGeom prst="bentConnector3">
            <a:avLst>
              <a:gd name="adj1" fmla="val -5518"/>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5" name="TextBox 74">
            <a:extLst>
              <a:ext uri="{FF2B5EF4-FFF2-40B4-BE49-F238E27FC236}">
                <a16:creationId xmlns:a16="http://schemas.microsoft.com/office/drawing/2014/main" id="{37C81FE3-C6B5-45C5-8739-60777283F25A}"/>
              </a:ext>
            </a:extLst>
          </p:cNvPr>
          <p:cNvSpPr txBox="1"/>
          <p:nvPr/>
        </p:nvSpPr>
        <p:spPr>
          <a:xfrm>
            <a:off x="8910190" y="6187540"/>
            <a:ext cx="582706" cy="276999"/>
          </a:xfrm>
          <a:prstGeom prst="rect">
            <a:avLst/>
          </a:prstGeom>
          <a:noFill/>
        </p:spPr>
        <p:txBody>
          <a:bodyPr wrap="square" rtlCol="0">
            <a:spAutoFit/>
          </a:bodyPr>
          <a:lstStyle/>
          <a:p>
            <a:r>
              <a:rPr lang="da-DK" sz="1200" b="1" dirty="0"/>
              <a:t>NO</a:t>
            </a:r>
            <a:endParaRPr lang="en-US" sz="1200" b="1" dirty="0"/>
          </a:p>
        </p:txBody>
      </p:sp>
      <p:sp>
        <p:nvSpPr>
          <p:cNvPr id="76" name="TextBox 75">
            <a:extLst>
              <a:ext uri="{FF2B5EF4-FFF2-40B4-BE49-F238E27FC236}">
                <a16:creationId xmlns:a16="http://schemas.microsoft.com/office/drawing/2014/main" id="{9DD54F12-DEFE-4920-A608-0139677F6468}"/>
              </a:ext>
            </a:extLst>
          </p:cNvPr>
          <p:cNvSpPr txBox="1"/>
          <p:nvPr/>
        </p:nvSpPr>
        <p:spPr>
          <a:xfrm>
            <a:off x="9270610" y="5392303"/>
            <a:ext cx="582706" cy="276999"/>
          </a:xfrm>
          <a:prstGeom prst="rect">
            <a:avLst/>
          </a:prstGeom>
          <a:noFill/>
        </p:spPr>
        <p:txBody>
          <a:bodyPr wrap="square" rtlCol="0">
            <a:spAutoFit/>
          </a:bodyPr>
          <a:lstStyle/>
          <a:p>
            <a:r>
              <a:rPr lang="da-DK" sz="1200" b="1" dirty="0"/>
              <a:t>YES</a:t>
            </a:r>
            <a:endParaRPr lang="en-US" sz="1200" b="1" dirty="0"/>
          </a:p>
        </p:txBody>
      </p:sp>
      <p:cxnSp>
        <p:nvCxnSpPr>
          <p:cNvPr id="77" name="Straight Arrow Connector 76">
            <a:extLst>
              <a:ext uri="{FF2B5EF4-FFF2-40B4-BE49-F238E27FC236}">
                <a16:creationId xmlns:a16="http://schemas.microsoft.com/office/drawing/2014/main" id="{D4805931-0255-4058-A800-ED17F0DF2071}"/>
              </a:ext>
            </a:extLst>
          </p:cNvPr>
          <p:cNvCxnSpPr>
            <a:cxnSpLocks/>
          </p:cNvCxnSpPr>
          <p:nvPr/>
        </p:nvCxnSpPr>
        <p:spPr>
          <a:xfrm flipV="1">
            <a:off x="9361584" y="5726978"/>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78" name="Straight Arrow Connector 77">
            <a:extLst>
              <a:ext uri="{FF2B5EF4-FFF2-40B4-BE49-F238E27FC236}">
                <a16:creationId xmlns:a16="http://schemas.microsoft.com/office/drawing/2014/main" id="{402AE1EB-C028-41B3-AA1A-5AD1AAF79AC4}"/>
              </a:ext>
            </a:extLst>
          </p:cNvPr>
          <p:cNvCxnSpPr>
            <a:cxnSpLocks/>
          </p:cNvCxnSpPr>
          <p:nvPr/>
        </p:nvCxnSpPr>
        <p:spPr>
          <a:xfrm flipH="1">
            <a:off x="8873006" y="4908954"/>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9" name="TextBox 78">
            <a:extLst>
              <a:ext uri="{FF2B5EF4-FFF2-40B4-BE49-F238E27FC236}">
                <a16:creationId xmlns:a16="http://schemas.microsoft.com/office/drawing/2014/main" id="{8509096B-859E-46AB-9BB9-25E1053ACD85}"/>
              </a:ext>
            </a:extLst>
          </p:cNvPr>
          <p:cNvSpPr txBox="1"/>
          <p:nvPr/>
        </p:nvSpPr>
        <p:spPr>
          <a:xfrm>
            <a:off x="1545685" y="3381262"/>
            <a:ext cx="1154348" cy="276999"/>
          </a:xfrm>
          <a:prstGeom prst="rect">
            <a:avLst/>
          </a:prstGeom>
          <a:noFill/>
        </p:spPr>
        <p:txBody>
          <a:bodyPr wrap="square" rtlCol="0">
            <a:spAutoFit/>
          </a:bodyPr>
          <a:lstStyle/>
          <a:p>
            <a:r>
              <a:rPr lang="da-DK" sz="1200" b="1" dirty="0"/>
              <a:t>Report Bugs</a:t>
            </a:r>
            <a:endParaRPr lang="en-US" sz="1200" b="1" dirty="0"/>
          </a:p>
        </p:txBody>
      </p:sp>
      <p:sp>
        <p:nvSpPr>
          <p:cNvPr id="80" name="TextBox 79">
            <a:extLst>
              <a:ext uri="{FF2B5EF4-FFF2-40B4-BE49-F238E27FC236}">
                <a16:creationId xmlns:a16="http://schemas.microsoft.com/office/drawing/2014/main" id="{E3DBBB51-D8BC-4D6F-8E2A-6ACA3CBAE465}"/>
              </a:ext>
            </a:extLst>
          </p:cNvPr>
          <p:cNvSpPr txBox="1"/>
          <p:nvPr/>
        </p:nvSpPr>
        <p:spPr>
          <a:xfrm>
            <a:off x="9356353" y="768221"/>
            <a:ext cx="3034862" cy="1569660"/>
          </a:xfrm>
          <a:prstGeom prst="rect">
            <a:avLst/>
          </a:prstGeom>
          <a:noFill/>
        </p:spPr>
        <p:txBody>
          <a:bodyPr wrap="square" rtlCol="0">
            <a:spAutoFit/>
          </a:bodyPr>
          <a:lstStyle/>
          <a:p>
            <a:r>
              <a:rPr lang="da-DK" sz="1200" b="1" dirty="0"/>
              <a:t>Quality Release </a:t>
            </a:r>
            <a:r>
              <a:rPr lang="da-DK" sz="1200" b="1" dirty="0" err="1"/>
              <a:t>Criteria</a:t>
            </a:r>
            <a:endParaRPr lang="da-DK" sz="1200" b="1" dirty="0"/>
          </a:p>
          <a:p>
            <a:pPr marL="171450" indent="-171450">
              <a:buFontTx/>
              <a:buChar char="-"/>
            </a:pPr>
            <a:r>
              <a:rPr lang="da-DK" sz="1200" b="1" dirty="0" err="1"/>
              <a:t>Pass</a:t>
            </a:r>
            <a:r>
              <a:rPr lang="da-DK" sz="1200" b="1" dirty="0"/>
              <a:t> / </a:t>
            </a:r>
            <a:r>
              <a:rPr lang="da-DK" sz="1200" b="1" dirty="0" err="1"/>
              <a:t>Fail</a:t>
            </a:r>
            <a:r>
              <a:rPr lang="da-DK" sz="1200" b="1" dirty="0"/>
              <a:t> Rate &lt; 5-10%</a:t>
            </a:r>
          </a:p>
          <a:p>
            <a:pPr marL="171450" indent="-171450">
              <a:buFontTx/>
              <a:buChar char="-"/>
            </a:pPr>
            <a:r>
              <a:rPr lang="da-DK" sz="1200" b="1" dirty="0"/>
              <a:t>DEF Count &lt; 1</a:t>
            </a:r>
          </a:p>
          <a:p>
            <a:pPr marL="171450" indent="-171450">
              <a:buFontTx/>
              <a:buChar char="-"/>
            </a:pPr>
            <a:r>
              <a:rPr lang="da-DK" sz="1200" b="1" dirty="0"/>
              <a:t>MVP </a:t>
            </a:r>
            <a:r>
              <a:rPr lang="da-DK" sz="1200" b="1" dirty="0" err="1"/>
              <a:t>Coverage</a:t>
            </a:r>
            <a:r>
              <a:rPr lang="da-DK" sz="1200" b="1" dirty="0"/>
              <a:t> </a:t>
            </a:r>
            <a:r>
              <a:rPr lang="da-DK" sz="1200" b="1" dirty="0" err="1"/>
              <a:t>passed</a:t>
            </a:r>
            <a:r>
              <a:rPr lang="da-DK" sz="1200" b="1" dirty="0"/>
              <a:t> (Sign </a:t>
            </a:r>
            <a:r>
              <a:rPr lang="da-DK" sz="1200" b="1" dirty="0" err="1"/>
              <a:t>off</a:t>
            </a:r>
            <a:r>
              <a:rPr lang="da-DK" sz="1200" b="1" dirty="0"/>
              <a:t>)</a:t>
            </a:r>
          </a:p>
          <a:p>
            <a:pPr marL="171450" indent="-171450">
              <a:buFontTx/>
              <a:buChar char="-"/>
            </a:pPr>
            <a:r>
              <a:rPr lang="da-DK" sz="1200" b="1" dirty="0"/>
              <a:t>High Risk </a:t>
            </a:r>
            <a:r>
              <a:rPr lang="da-DK" sz="1200" b="1" dirty="0" err="1"/>
              <a:t>areas</a:t>
            </a:r>
            <a:r>
              <a:rPr lang="da-DK" sz="1200" b="1" dirty="0"/>
              <a:t> </a:t>
            </a:r>
            <a:r>
              <a:rPr lang="da-DK" sz="1200" b="1" dirty="0" err="1"/>
              <a:t>covered</a:t>
            </a:r>
            <a:endParaRPr lang="da-DK" sz="1200" b="1" dirty="0"/>
          </a:p>
          <a:p>
            <a:pPr marL="171450" indent="-171450">
              <a:buFontTx/>
              <a:buChar char="-"/>
            </a:pPr>
            <a:r>
              <a:rPr lang="da-DK" sz="1200" b="1" dirty="0"/>
              <a:t>Market feedback </a:t>
            </a:r>
            <a:r>
              <a:rPr lang="da-DK" sz="1200" b="1" dirty="0" err="1"/>
              <a:t>included</a:t>
            </a:r>
            <a:endParaRPr lang="da-DK" sz="1200" b="1" dirty="0"/>
          </a:p>
          <a:p>
            <a:pPr marL="171450" indent="-171450">
              <a:buFontTx/>
              <a:buChar char="-"/>
            </a:pPr>
            <a:r>
              <a:rPr lang="da-DK" sz="1200" b="1" dirty="0" err="1"/>
              <a:t>Production</a:t>
            </a:r>
            <a:r>
              <a:rPr lang="da-DK" sz="1200" b="1" dirty="0"/>
              <a:t> </a:t>
            </a:r>
            <a:r>
              <a:rPr lang="da-DK" sz="1200" b="1" dirty="0" err="1"/>
              <a:t>Requirements</a:t>
            </a:r>
            <a:endParaRPr lang="da-DK" sz="1200" b="1" dirty="0"/>
          </a:p>
          <a:p>
            <a:pPr marL="171450" indent="-171450">
              <a:buFontTx/>
              <a:buChar char="-"/>
            </a:pPr>
            <a:r>
              <a:rPr lang="da-DK" sz="1200" b="1" dirty="0" err="1"/>
              <a:t>Certification</a:t>
            </a:r>
            <a:r>
              <a:rPr lang="da-DK" sz="1200" b="1" dirty="0"/>
              <a:t> </a:t>
            </a:r>
            <a:r>
              <a:rPr lang="da-DK" sz="1200" b="1" dirty="0" err="1"/>
              <a:t>pre</a:t>
            </a:r>
            <a:r>
              <a:rPr lang="da-DK" sz="1200" b="1" dirty="0"/>
              <a:t>-test</a:t>
            </a:r>
            <a:endParaRPr lang="en-US" sz="1200" b="1" dirty="0"/>
          </a:p>
        </p:txBody>
      </p:sp>
      <p:sp>
        <p:nvSpPr>
          <p:cNvPr id="4" name="Star: 5 Points 3">
            <a:extLst>
              <a:ext uri="{FF2B5EF4-FFF2-40B4-BE49-F238E27FC236}">
                <a16:creationId xmlns:a16="http://schemas.microsoft.com/office/drawing/2014/main" id="{E5FC13F7-0BEB-4C68-8E02-1778069A5A79}"/>
              </a:ext>
            </a:extLst>
          </p:cNvPr>
          <p:cNvSpPr/>
          <p:nvPr/>
        </p:nvSpPr>
        <p:spPr>
          <a:xfrm>
            <a:off x="5910228" y="2495316"/>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70D01E66-E21C-4C8E-B8FA-ED537850CBAE}"/>
              </a:ext>
            </a:extLst>
          </p:cNvPr>
          <p:cNvSpPr/>
          <p:nvPr/>
        </p:nvSpPr>
        <p:spPr>
          <a:xfrm>
            <a:off x="7431003" y="3917099"/>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A4D2C59F-8EF6-48D7-86ED-8FF2B94E5F33}"/>
              </a:ext>
            </a:extLst>
          </p:cNvPr>
          <p:cNvSpPr/>
          <p:nvPr/>
        </p:nvSpPr>
        <p:spPr>
          <a:xfrm>
            <a:off x="8972943" y="5342882"/>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Star: 5 Points 40">
            <a:extLst>
              <a:ext uri="{FF2B5EF4-FFF2-40B4-BE49-F238E27FC236}">
                <a16:creationId xmlns:a16="http://schemas.microsoft.com/office/drawing/2014/main" id="{BF5D6657-15D5-4D19-8ADB-7D17636FA5A1}"/>
              </a:ext>
            </a:extLst>
          </p:cNvPr>
          <p:cNvSpPr/>
          <p:nvPr/>
        </p:nvSpPr>
        <p:spPr>
          <a:xfrm>
            <a:off x="8928563" y="784537"/>
            <a:ext cx="389310" cy="28558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CEE286-4585-4B8F-B372-E0DDE386B7DE}"/>
              </a:ext>
            </a:extLst>
          </p:cNvPr>
          <p:cNvSpPr txBox="1"/>
          <p:nvPr/>
        </p:nvSpPr>
        <p:spPr>
          <a:xfrm>
            <a:off x="2980040" y="2922825"/>
            <a:ext cx="2022337" cy="461665"/>
          </a:xfrm>
          <a:prstGeom prst="rect">
            <a:avLst/>
          </a:prstGeom>
          <a:noFill/>
        </p:spPr>
        <p:txBody>
          <a:bodyPr wrap="square" rtlCol="0">
            <a:spAutoFit/>
          </a:bodyPr>
          <a:lstStyle/>
          <a:p>
            <a:pPr algn="ctr"/>
            <a:r>
              <a:rPr lang="da-DK" sz="1200" b="1" dirty="0"/>
              <a:t>Regression </a:t>
            </a:r>
          </a:p>
          <a:p>
            <a:pPr algn="ctr"/>
            <a:r>
              <a:rPr lang="da-DK" sz="1200" b="1" dirty="0" err="1"/>
              <a:t>Daily</a:t>
            </a:r>
            <a:r>
              <a:rPr lang="da-DK" sz="1200" b="1" dirty="0"/>
              <a:t> Loop</a:t>
            </a:r>
            <a:endParaRPr lang="en-US" sz="1200" b="1" dirty="0"/>
          </a:p>
        </p:txBody>
      </p:sp>
      <p:sp>
        <p:nvSpPr>
          <p:cNvPr id="43" name="TextBox 42">
            <a:extLst>
              <a:ext uri="{FF2B5EF4-FFF2-40B4-BE49-F238E27FC236}">
                <a16:creationId xmlns:a16="http://schemas.microsoft.com/office/drawing/2014/main" id="{05BF9265-6BB1-4531-83B6-E321A033128A}"/>
              </a:ext>
            </a:extLst>
          </p:cNvPr>
          <p:cNvSpPr txBox="1"/>
          <p:nvPr/>
        </p:nvSpPr>
        <p:spPr>
          <a:xfrm>
            <a:off x="3746519" y="4215705"/>
            <a:ext cx="2702839" cy="461665"/>
          </a:xfrm>
          <a:prstGeom prst="rect">
            <a:avLst/>
          </a:prstGeom>
          <a:noFill/>
        </p:spPr>
        <p:txBody>
          <a:bodyPr wrap="square" rtlCol="0">
            <a:spAutoFit/>
          </a:bodyPr>
          <a:lstStyle/>
          <a:p>
            <a:pPr algn="ctr"/>
            <a:r>
              <a:rPr lang="da-DK" sz="1200" b="1" dirty="0"/>
              <a:t>Regression</a:t>
            </a:r>
          </a:p>
          <a:p>
            <a:pPr algn="ctr"/>
            <a:r>
              <a:rPr lang="da-DK" sz="1200" b="1" dirty="0" err="1"/>
              <a:t>Weekly</a:t>
            </a:r>
            <a:r>
              <a:rPr lang="da-DK" sz="1200" b="1" dirty="0"/>
              <a:t> Loop (up to 1-3 </a:t>
            </a:r>
            <a:r>
              <a:rPr lang="da-DK" sz="1200" b="1" dirty="0" err="1"/>
              <a:t>weeks</a:t>
            </a:r>
            <a:r>
              <a:rPr lang="da-DK" sz="1200" b="1" dirty="0"/>
              <a:t> long)</a:t>
            </a:r>
            <a:endParaRPr lang="en-US" sz="1200" b="1" dirty="0"/>
          </a:p>
        </p:txBody>
      </p:sp>
      <p:sp>
        <p:nvSpPr>
          <p:cNvPr id="44" name="TextBox 43">
            <a:extLst>
              <a:ext uri="{FF2B5EF4-FFF2-40B4-BE49-F238E27FC236}">
                <a16:creationId xmlns:a16="http://schemas.microsoft.com/office/drawing/2014/main" id="{7D049796-D653-44E9-8E03-3689F0C87FB5}"/>
              </a:ext>
            </a:extLst>
          </p:cNvPr>
          <p:cNvSpPr txBox="1"/>
          <p:nvPr/>
        </p:nvSpPr>
        <p:spPr>
          <a:xfrm>
            <a:off x="4285043" y="5669302"/>
            <a:ext cx="3023606" cy="461665"/>
          </a:xfrm>
          <a:prstGeom prst="rect">
            <a:avLst/>
          </a:prstGeom>
          <a:noFill/>
        </p:spPr>
        <p:txBody>
          <a:bodyPr wrap="square" rtlCol="0">
            <a:spAutoFit/>
          </a:bodyPr>
          <a:lstStyle/>
          <a:p>
            <a:pPr algn="ctr"/>
            <a:r>
              <a:rPr lang="da-DK" sz="1200" b="1" dirty="0"/>
              <a:t>Regression</a:t>
            </a:r>
          </a:p>
          <a:p>
            <a:pPr algn="ctr"/>
            <a:r>
              <a:rPr lang="da-DK" sz="1200" b="1" dirty="0" err="1"/>
              <a:t>Weekly</a:t>
            </a:r>
            <a:r>
              <a:rPr lang="da-DK" sz="1200" b="1" dirty="0"/>
              <a:t> Loop (up to 3-4 </a:t>
            </a:r>
            <a:r>
              <a:rPr lang="da-DK" sz="1200" b="1" dirty="0" err="1"/>
              <a:t>weeks</a:t>
            </a:r>
            <a:r>
              <a:rPr lang="da-DK" sz="1200" b="1" dirty="0"/>
              <a:t> long)</a:t>
            </a:r>
            <a:endParaRPr lang="en-US" sz="1200" b="1" dirty="0"/>
          </a:p>
        </p:txBody>
      </p:sp>
      <p:sp>
        <p:nvSpPr>
          <p:cNvPr id="45" name="Flowchart: Process 44">
            <a:extLst>
              <a:ext uri="{FF2B5EF4-FFF2-40B4-BE49-F238E27FC236}">
                <a16:creationId xmlns:a16="http://schemas.microsoft.com/office/drawing/2014/main" id="{86CB616A-15A5-4574-AE85-844C6BF788A4}"/>
              </a:ext>
            </a:extLst>
          </p:cNvPr>
          <p:cNvSpPr/>
          <p:nvPr/>
        </p:nvSpPr>
        <p:spPr>
          <a:xfrm>
            <a:off x="443684" y="1965601"/>
            <a:ext cx="1093695" cy="1222999"/>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HW Development</a:t>
            </a:r>
          </a:p>
          <a:p>
            <a:pPr algn="ctr"/>
            <a:endParaRPr lang="da-DK" sz="1200" dirty="0"/>
          </a:p>
          <a:p>
            <a:pPr algn="ctr"/>
            <a:endParaRPr lang="en-US" sz="1200" dirty="0"/>
          </a:p>
        </p:txBody>
      </p:sp>
      <p:sp>
        <p:nvSpPr>
          <p:cNvPr id="46" name="Flowchart: Process 45">
            <a:extLst>
              <a:ext uri="{FF2B5EF4-FFF2-40B4-BE49-F238E27FC236}">
                <a16:creationId xmlns:a16="http://schemas.microsoft.com/office/drawing/2014/main" id="{1D21247D-3D39-47D7-B868-2655836F15B3}"/>
              </a:ext>
            </a:extLst>
          </p:cNvPr>
          <p:cNvSpPr/>
          <p:nvPr/>
        </p:nvSpPr>
        <p:spPr>
          <a:xfrm>
            <a:off x="300511" y="2690743"/>
            <a:ext cx="1093695" cy="1222999"/>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MECH Development</a:t>
            </a:r>
          </a:p>
          <a:p>
            <a:pPr algn="ctr"/>
            <a:endParaRPr lang="da-DK" sz="1200" dirty="0"/>
          </a:p>
          <a:p>
            <a:pPr algn="ctr"/>
            <a:endParaRPr lang="en-US" sz="1200" dirty="0"/>
          </a:p>
        </p:txBody>
      </p:sp>
      <p:sp>
        <p:nvSpPr>
          <p:cNvPr id="47" name="TextBox 46">
            <a:extLst>
              <a:ext uri="{FF2B5EF4-FFF2-40B4-BE49-F238E27FC236}">
                <a16:creationId xmlns:a16="http://schemas.microsoft.com/office/drawing/2014/main" id="{D1370F65-E21A-4562-9EDE-853F4EC9655A}"/>
              </a:ext>
            </a:extLst>
          </p:cNvPr>
          <p:cNvSpPr txBox="1"/>
          <p:nvPr/>
        </p:nvSpPr>
        <p:spPr>
          <a:xfrm>
            <a:off x="2045465" y="1132571"/>
            <a:ext cx="977147" cy="276999"/>
          </a:xfrm>
          <a:prstGeom prst="rect">
            <a:avLst/>
          </a:prstGeom>
          <a:noFill/>
        </p:spPr>
        <p:txBody>
          <a:bodyPr wrap="square" rtlCol="0">
            <a:spAutoFit/>
          </a:bodyPr>
          <a:lstStyle/>
          <a:p>
            <a:r>
              <a:rPr lang="da-DK" sz="1200" b="1" dirty="0"/>
              <a:t>New </a:t>
            </a:r>
            <a:r>
              <a:rPr lang="da-DK" sz="1200" b="1" dirty="0" err="1"/>
              <a:t>Build</a:t>
            </a:r>
            <a:endParaRPr lang="en-US" sz="1200" b="1" dirty="0"/>
          </a:p>
        </p:txBody>
      </p:sp>
    </p:spTree>
    <p:extLst>
      <p:ext uri="{BB962C8B-B14F-4D97-AF65-F5344CB8AC3E}">
        <p14:creationId xmlns:p14="http://schemas.microsoft.com/office/powerpoint/2010/main" val="37732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7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8"/>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8"/>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animBg="1"/>
      <p:bldP spid="31" grpId="0" animBg="1"/>
      <p:bldP spid="35" grpId="0" animBg="1"/>
      <p:bldP spid="36" grpId="0" animBg="1"/>
      <p:bldP spid="37" grpId="0" animBg="1"/>
      <p:bldP spid="39" grpId="0" animBg="1"/>
      <p:bldP spid="53" grpId="0" animBg="1"/>
      <p:bldP spid="66" grpId="0"/>
      <p:bldP spid="67" grpId="0"/>
      <p:bldP spid="68" grpId="0"/>
      <p:bldP spid="69" grpId="0"/>
      <p:bldP spid="71" grpId="0"/>
      <p:bldP spid="75" grpId="0"/>
      <p:bldP spid="76" grpId="0"/>
      <p:bldP spid="79" grpId="0"/>
      <p:bldP spid="80" grpId="0"/>
      <p:bldP spid="4" grpId="0" animBg="1"/>
      <p:bldP spid="38" grpId="0" animBg="1"/>
      <p:bldP spid="40" grpId="0" animBg="1"/>
      <p:bldP spid="41" grpId="0" animBg="1"/>
      <p:bldP spid="42" grpId="0"/>
      <p:bldP spid="43" grpId="0"/>
      <p:bldP spid="44" grpId="0"/>
      <p:bldP spid="45" grpId="0" animBg="1"/>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23" name="Title 3">
            <a:extLst>
              <a:ext uri="{FF2B5EF4-FFF2-40B4-BE49-F238E27FC236}">
                <a16:creationId xmlns:a16="http://schemas.microsoft.com/office/drawing/2014/main" id="{F9CEAE3F-C7E6-480A-8CF7-23ECD3A86B92}"/>
              </a:ext>
            </a:extLst>
          </p:cNvPr>
          <p:cNvSpPr txBox="1">
            <a:spLocks/>
          </p:cNvSpPr>
          <p:nvPr/>
        </p:nvSpPr>
        <p:spPr>
          <a:xfrm>
            <a:off x="-5793" y="24309"/>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Test Process</a:t>
            </a:r>
          </a:p>
        </p:txBody>
      </p:sp>
      <p:sp>
        <p:nvSpPr>
          <p:cNvPr id="5" name="Flowchart: Process 4">
            <a:extLst>
              <a:ext uri="{FF2B5EF4-FFF2-40B4-BE49-F238E27FC236}">
                <a16:creationId xmlns:a16="http://schemas.microsoft.com/office/drawing/2014/main" id="{D11498B1-C8D6-424C-9ECE-D13EBBE3B7E4}"/>
              </a:ext>
            </a:extLst>
          </p:cNvPr>
          <p:cNvSpPr/>
          <p:nvPr/>
        </p:nvSpPr>
        <p:spPr>
          <a:xfrm>
            <a:off x="620007" y="1757086"/>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SW Development</a:t>
            </a:r>
          </a:p>
          <a:p>
            <a:pPr algn="ctr"/>
            <a:endParaRPr lang="da-DK" sz="1200" dirty="0"/>
          </a:p>
          <a:p>
            <a:pPr algn="ctr"/>
            <a:r>
              <a:rPr lang="da-DK" sz="1200" dirty="0"/>
              <a:t>SW </a:t>
            </a:r>
            <a:r>
              <a:rPr lang="da-DK" sz="1200" dirty="0" err="1"/>
              <a:t>Build</a:t>
            </a:r>
            <a:endParaRPr lang="en-US" sz="1200" dirty="0"/>
          </a:p>
          <a:p>
            <a:pPr algn="ctr"/>
            <a:endParaRPr lang="en-US" sz="1200" dirty="0"/>
          </a:p>
        </p:txBody>
      </p:sp>
      <p:cxnSp>
        <p:nvCxnSpPr>
          <p:cNvPr id="8" name="Straight Arrow Connector 7">
            <a:extLst>
              <a:ext uri="{FF2B5EF4-FFF2-40B4-BE49-F238E27FC236}">
                <a16:creationId xmlns:a16="http://schemas.microsoft.com/office/drawing/2014/main" id="{9F654745-3140-4006-9CCD-6EB7E3BEB5C9}"/>
              </a:ext>
            </a:extLst>
          </p:cNvPr>
          <p:cNvCxnSpPr>
            <a:cxnSpLocks/>
            <a:stCxn id="5" idx="3"/>
          </p:cNvCxnSpPr>
          <p:nvPr/>
        </p:nvCxnSpPr>
        <p:spPr>
          <a:xfrm>
            <a:off x="1713702" y="2368586"/>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3933802-D262-479E-B66C-05F5930077FE}"/>
              </a:ext>
            </a:extLst>
          </p:cNvPr>
          <p:cNvSpPr txBox="1"/>
          <p:nvPr/>
        </p:nvSpPr>
        <p:spPr>
          <a:xfrm>
            <a:off x="521107" y="3333137"/>
            <a:ext cx="2743200" cy="1277273"/>
          </a:xfrm>
          <a:prstGeom prst="rect">
            <a:avLst/>
          </a:prstGeom>
          <a:noFill/>
        </p:spPr>
        <p:txBody>
          <a:bodyPr wrap="square" rtlCol="0">
            <a:spAutoFit/>
          </a:bodyPr>
          <a:lstStyle/>
          <a:p>
            <a:r>
              <a:rPr lang="da-DK" sz="1100" dirty="0"/>
              <a:t>All SW </a:t>
            </a:r>
            <a:r>
              <a:rPr lang="da-DK" sz="1100" dirty="0" err="1"/>
              <a:t>development</a:t>
            </a:r>
            <a:r>
              <a:rPr lang="da-DK" sz="1100" dirty="0"/>
              <a:t>:</a:t>
            </a:r>
          </a:p>
          <a:p>
            <a:pPr marL="171450" indent="-171450">
              <a:buFont typeface="Arial" panose="020B0604020202020204" pitchFamily="34" charset="0"/>
              <a:buChar char="•"/>
            </a:pPr>
            <a:r>
              <a:rPr lang="da-DK" sz="1100" dirty="0"/>
              <a:t>Is </a:t>
            </a:r>
            <a:r>
              <a:rPr lang="da-DK" sz="1100" dirty="0" err="1"/>
              <a:t>built</a:t>
            </a:r>
            <a:r>
              <a:rPr lang="da-DK" sz="1100" dirty="0"/>
              <a:t> </a:t>
            </a:r>
            <a:r>
              <a:rPr lang="da-DK" sz="1100" dirty="0" err="1"/>
              <a:t>using</a:t>
            </a:r>
            <a:r>
              <a:rPr lang="da-DK" sz="1100" dirty="0"/>
              <a:t> CIS </a:t>
            </a:r>
            <a:r>
              <a:rPr lang="da-DK" sz="1100" dirty="0" err="1"/>
              <a:t>Continuous</a:t>
            </a:r>
            <a:r>
              <a:rPr lang="da-DK" sz="1100" dirty="0"/>
              <a:t> Integration Server</a:t>
            </a:r>
          </a:p>
          <a:p>
            <a:pPr marL="171450" indent="-171450">
              <a:buFont typeface="Arial" panose="020B0604020202020204" pitchFamily="34" charset="0"/>
              <a:buChar char="•"/>
            </a:pPr>
            <a:r>
              <a:rPr lang="da-DK" sz="1100" dirty="0"/>
              <a:t>Runs Unit/Integration tests </a:t>
            </a:r>
            <a:r>
              <a:rPr lang="da-DK" sz="1100" dirty="0" err="1"/>
              <a:t>written</a:t>
            </a:r>
            <a:r>
              <a:rPr lang="da-DK" sz="1100" dirty="0"/>
              <a:t> by the SW developer</a:t>
            </a:r>
          </a:p>
          <a:p>
            <a:pPr marL="171450" indent="-171450">
              <a:buFont typeface="Arial" panose="020B0604020202020204" pitchFamily="34" charset="0"/>
              <a:buChar char="•"/>
            </a:pPr>
            <a:r>
              <a:rPr lang="da-DK" sz="1100" dirty="0"/>
              <a:t>Runs </a:t>
            </a:r>
            <a:r>
              <a:rPr lang="da-DK" sz="1100" dirty="0" err="1"/>
              <a:t>pre</a:t>
            </a:r>
            <a:r>
              <a:rPr lang="da-DK" sz="1100" dirty="0"/>
              <a:t> system tests as </a:t>
            </a:r>
            <a:r>
              <a:rPr lang="da-DK" sz="1100" dirty="0" err="1"/>
              <a:t>smoke</a:t>
            </a:r>
            <a:r>
              <a:rPr lang="da-DK" sz="1100" dirty="0"/>
              <a:t> tests </a:t>
            </a:r>
            <a:r>
              <a:rPr lang="da-DK" sz="1100" dirty="0" err="1"/>
              <a:t>before</a:t>
            </a:r>
            <a:r>
              <a:rPr lang="da-DK" sz="1100" dirty="0"/>
              <a:t> </a:t>
            </a:r>
            <a:r>
              <a:rPr lang="da-DK" sz="1100" dirty="0" err="1"/>
              <a:t>deployment</a:t>
            </a:r>
            <a:endParaRPr lang="da-DK" sz="1100" dirty="0"/>
          </a:p>
        </p:txBody>
      </p:sp>
      <p:sp>
        <p:nvSpPr>
          <p:cNvPr id="38" name="Flowchart: Process 37">
            <a:extLst>
              <a:ext uri="{FF2B5EF4-FFF2-40B4-BE49-F238E27FC236}">
                <a16:creationId xmlns:a16="http://schemas.microsoft.com/office/drawing/2014/main" id="{061B0495-635A-439D-876F-FD76BC1D192E}"/>
              </a:ext>
            </a:extLst>
          </p:cNvPr>
          <p:cNvSpPr/>
          <p:nvPr/>
        </p:nvSpPr>
        <p:spPr>
          <a:xfrm>
            <a:off x="4253411" y="1757086"/>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Auto Regression Test </a:t>
            </a:r>
          </a:p>
          <a:p>
            <a:pPr algn="ctr"/>
            <a:endParaRPr lang="da-DK" sz="1200" dirty="0"/>
          </a:p>
          <a:p>
            <a:pPr algn="ctr"/>
            <a:r>
              <a:rPr lang="da-DK" sz="1200" dirty="0" err="1"/>
              <a:t>Nightly</a:t>
            </a:r>
            <a:r>
              <a:rPr lang="da-DK" sz="1200" dirty="0"/>
              <a:t> Runs</a:t>
            </a:r>
            <a:endParaRPr lang="en-US" sz="1200" dirty="0"/>
          </a:p>
          <a:p>
            <a:pPr algn="ctr"/>
            <a:endParaRPr lang="en-US" sz="1200" dirty="0"/>
          </a:p>
        </p:txBody>
      </p:sp>
      <p:sp>
        <p:nvSpPr>
          <p:cNvPr id="40" name="Flowchart: Process 39">
            <a:extLst>
              <a:ext uri="{FF2B5EF4-FFF2-40B4-BE49-F238E27FC236}">
                <a16:creationId xmlns:a16="http://schemas.microsoft.com/office/drawing/2014/main" id="{A5E07376-91E1-462F-BAC4-6F4B9FF0D2A2}"/>
              </a:ext>
            </a:extLst>
          </p:cNvPr>
          <p:cNvSpPr/>
          <p:nvPr/>
        </p:nvSpPr>
        <p:spPr>
          <a:xfrm>
            <a:off x="8435897" y="1728498"/>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Test </a:t>
            </a:r>
            <a:r>
              <a:rPr lang="da-DK" sz="1200" dirty="0" err="1"/>
              <a:t>Execution</a:t>
            </a:r>
            <a:r>
              <a:rPr lang="da-DK" sz="1200" dirty="0"/>
              <a:t> </a:t>
            </a:r>
            <a:r>
              <a:rPr lang="da-DK" sz="1200" dirty="0" err="1"/>
              <a:t>Results</a:t>
            </a:r>
            <a:r>
              <a:rPr lang="da-DK" sz="1200" dirty="0"/>
              <a:t> </a:t>
            </a:r>
          </a:p>
          <a:p>
            <a:pPr algn="ctr"/>
            <a:endParaRPr lang="da-DK" sz="1200" dirty="0"/>
          </a:p>
          <a:p>
            <a:pPr algn="ctr"/>
            <a:r>
              <a:rPr lang="da-DK" sz="1200" dirty="0"/>
              <a:t>Dashboard</a:t>
            </a:r>
          </a:p>
          <a:p>
            <a:pPr algn="ctr"/>
            <a:r>
              <a:rPr lang="da-DK" sz="1200" dirty="0"/>
              <a:t>Tableau</a:t>
            </a:r>
          </a:p>
        </p:txBody>
      </p:sp>
      <p:cxnSp>
        <p:nvCxnSpPr>
          <p:cNvPr id="41" name="Straight Arrow Connector 40">
            <a:extLst>
              <a:ext uri="{FF2B5EF4-FFF2-40B4-BE49-F238E27FC236}">
                <a16:creationId xmlns:a16="http://schemas.microsoft.com/office/drawing/2014/main" id="{25F00C80-4E3D-4C59-A96D-4F71286A9060}"/>
              </a:ext>
            </a:extLst>
          </p:cNvPr>
          <p:cNvCxnSpPr/>
          <p:nvPr/>
        </p:nvCxnSpPr>
        <p:spPr>
          <a:xfrm>
            <a:off x="5378481" y="2368585"/>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AD346A6A-18CC-427A-B9CC-14812704CDF6}"/>
              </a:ext>
            </a:extLst>
          </p:cNvPr>
          <p:cNvSpPr txBox="1"/>
          <p:nvPr/>
        </p:nvSpPr>
        <p:spPr>
          <a:xfrm>
            <a:off x="4188539" y="3299798"/>
            <a:ext cx="3057832" cy="2292935"/>
          </a:xfrm>
          <a:prstGeom prst="rect">
            <a:avLst/>
          </a:prstGeom>
          <a:noFill/>
        </p:spPr>
        <p:txBody>
          <a:bodyPr wrap="square" rtlCol="0">
            <a:spAutoFit/>
          </a:bodyPr>
          <a:lstStyle/>
          <a:p>
            <a:r>
              <a:rPr lang="da-DK" sz="1100" dirty="0"/>
              <a:t>Auto regression test </a:t>
            </a:r>
            <a:r>
              <a:rPr lang="da-DK" sz="1100" dirty="0" err="1"/>
              <a:t>execution</a:t>
            </a:r>
            <a:endParaRPr lang="da-DK" sz="1100" dirty="0"/>
          </a:p>
          <a:p>
            <a:pPr marL="171450" indent="-171450">
              <a:buFont typeface="Arial" panose="020B0604020202020204" pitchFamily="34" charset="0"/>
              <a:buChar char="•"/>
            </a:pPr>
            <a:r>
              <a:rPr lang="da-DK" sz="1100" dirty="0" err="1"/>
              <a:t>are</a:t>
            </a:r>
            <a:r>
              <a:rPr lang="da-DK" sz="1100" dirty="0"/>
              <a:t> </a:t>
            </a:r>
            <a:r>
              <a:rPr lang="da-DK" sz="1100" dirty="0" err="1"/>
              <a:t>triggered</a:t>
            </a:r>
            <a:r>
              <a:rPr lang="da-DK" sz="1100" dirty="0"/>
              <a:t> </a:t>
            </a:r>
            <a:r>
              <a:rPr lang="da-DK" sz="1100" dirty="0" err="1"/>
              <a:t>when</a:t>
            </a:r>
            <a:r>
              <a:rPr lang="da-DK" sz="1100" dirty="0"/>
              <a:t> a new </a:t>
            </a:r>
            <a:r>
              <a:rPr lang="da-DK" sz="1100" dirty="0" err="1"/>
              <a:t>build</a:t>
            </a:r>
            <a:r>
              <a:rPr lang="da-DK" sz="1100" dirty="0"/>
              <a:t> is </a:t>
            </a:r>
            <a:r>
              <a:rPr lang="da-DK" sz="1100" dirty="0" err="1"/>
              <a:t>received</a:t>
            </a:r>
            <a:r>
              <a:rPr lang="da-DK" sz="1100" dirty="0"/>
              <a:t> from the CIS</a:t>
            </a:r>
          </a:p>
          <a:p>
            <a:pPr marL="171450" indent="-171450">
              <a:buFont typeface="Arial" panose="020B0604020202020204" pitchFamily="34" charset="0"/>
              <a:buChar char="•"/>
            </a:pPr>
            <a:r>
              <a:rPr lang="da-DK" sz="1100" dirty="0"/>
              <a:t>Run test suites </a:t>
            </a:r>
            <a:r>
              <a:rPr lang="da-DK" sz="1100" dirty="0" err="1"/>
              <a:t>that</a:t>
            </a:r>
            <a:r>
              <a:rPr lang="da-DK" sz="1100" dirty="0"/>
              <a:t> </a:t>
            </a:r>
            <a:r>
              <a:rPr lang="da-DK" sz="1100" dirty="0" err="1"/>
              <a:t>will</a:t>
            </a:r>
            <a:r>
              <a:rPr lang="da-DK" sz="1100" dirty="0"/>
              <a:t> </a:t>
            </a:r>
            <a:r>
              <a:rPr lang="da-DK" sz="1100" dirty="0" err="1"/>
              <a:t>quickly</a:t>
            </a:r>
            <a:r>
              <a:rPr lang="da-DK" sz="1100" dirty="0"/>
              <a:t> provide the </a:t>
            </a:r>
            <a:r>
              <a:rPr lang="da-DK" sz="1100" dirty="0" err="1"/>
              <a:t>first</a:t>
            </a:r>
            <a:r>
              <a:rPr lang="da-DK" sz="1100" dirty="0"/>
              <a:t> </a:t>
            </a:r>
            <a:r>
              <a:rPr lang="da-DK" sz="1100" dirty="0" err="1"/>
              <a:t>quality</a:t>
            </a:r>
            <a:r>
              <a:rPr lang="da-DK" sz="1100" dirty="0"/>
              <a:t> </a:t>
            </a:r>
            <a:r>
              <a:rPr lang="da-DK" sz="1100" dirty="0" err="1"/>
              <a:t>indicators</a:t>
            </a:r>
            <a:r>
              <a:rPr lang="da-DK" sz="1100" dirty="0"/>
              <a:t> of the </a:t>
            </a:r>
            <a:r>
              <a:rPr lang="da-DK" sz="1100" dirty="0" err="1"/>
              <a:t>complete</a:t>
            </a:r>
            <a:r>
              <a:rPr lang="da-DK" sz="1100" dirty="0"/>
              <a:t> </a:t>
            </a:r>
            <a:r>
              <a:rPr lang="da-DK" sz="1100" dirty="0" err="1"/>
              <a:t>product</a:t>
            </a:r>
            <a:endParaRPr lang="da-DK" sz="1100" dirty="0"/>
          </a:p>
          <a:p>
            <a:pPr marL="171450" indent="-171450">
              <a:buFont typeface="Arial" panose="020B0604020202020204" pitchFamily="34" charset="0"/>
              <a:buChar char="•"/>
            </a:pPr>
            <a:r>
              <a:rPr lang="da-DK" sz="1100" dirty="0"/>
              <a:t>Are </a:t>
            </a:r>
            <a:r>
              <a:rPr lang="da-DK" sz="1100" dirty="0" err="1"/>
              <a:t>executed</a:t>
            </a:r>
            <a:r>
              <a:rPr lang="da-DK" sz="1100" dirty="0"/>
              <a:t> </a:t>
            </a:r>
            <a:r>
              <a:rPr lang="da-DK" sz="1100" dirty="0" err="1"/>
              <a:t>each</a:t>
            </a:r>
            <a:r>
              <a:rPr lang="da-DK" sz="1100" dirty="0"/>
              <a:t> </a:t>
            </a:r>
            <a:r>
              <a:rPr lang="da-DK" sz="1100" dirty="0" err="1"/>
              <a:t>night</a:t>
            </a:r>
            <a:endParaRPr lang="da-DK" sz="1100" dirty="0"/>
          </a:p>
          <a:p>
            <a:pPr marL="171450" indent="-171450">
              <a:buFont typeface="Arial" panose="020B0604020202020204" pitchFamily="34" charset="0"/>
              <a:buChar char="•"/>
            </a:pPr>
            <a:r>
              <a:rPr lang="da-DK" sz="1100" dirty="0" err="1"/>
              <a:t>Consistant</a:t>
            </a:r>
            <a:r>
              <a:rPr lang="da-DK" sz="1100" dirty="0"/>
              <a:t> and </a:t>
            </a:r>
            <a:r>
              <a:rPr lang="da-DK" sz="1100" dirty="0" err="1"/>
              <a:t>Effective</a:t>
            </a:r>
            <a:r>
              <a:rPr lang="da-DK" sz="1100" dirty="0"/>
              <a:t> Regression </a:t>
            </a:r>
            <a:r>
              <a:rPr lang="da-DK" sz="1100" dirty="0" err="1"/>
              <a:t>testing</a:t>
            </a:r>
            <a:endParaRPr lang="da-DK" sz="1100" dirty="0"/>
          </a:p>
          <a:p>
            <a:pPr marL="171450" indent="-171450">
              <a:buFont typeface="Arial" panose="020B0604020202020204" pitchFamily="34" charset="0"/>
              <a:buChar char="•"/>
            </a:pPr>
            <a:r>
              <a:rPr lang="da-DK" sz="1100" dirty="0" err="1"/>
              <a:t>Covering</a:t>
            </a:r>
            <a:r>
              <a:rPr lang="da-DK" sz="1100" dirty="0"/>
              <a:t> as </a:t>
            </a:r>
            <a:r>
              <a:rPr lang="da-DK" sz="1100" dirty="0" err="1"/>
              <a:t>much</a:t>
            </a:r>
            <a:r>
              <a:rPr lang="da-DK" sz="1100" dirty="0"/>
              <a:t> of MVP as </a:t>
            </a:r>
            <a:r>
              <a:rPr lang="da-DK" sz="1100" dirty="0" err="1"/>
              <a:t>possible</a:t>
            </a:r>
            <a:endParaRPr lang="da-DK" sz="1100" dirty="0"/>
          </a:p>
          <a:p>
            <a:pPr marL="171450" indent="-171450">
              <a:buFont typeface="Arial" panose="020B0604020202020204" pitchFamily="34" charset="0"/>
              <a:buChar char="•"/>
            </a:pPr>
            <a:r>
              <a:rPr lang="da-DK" sz="1100" dirty="0"/>
              <a:t>Performance and stress </a:t>
            </a:r>
            <a:r>
              <a:rPr lang="da-DK" sz="1100" dirty="0" err="1"/>
              <a:t>testing</a:t>
            </a:r>
            <a:endParaRPr lang="da-DK" sz="1100" dirty="0"/>
          </a:p>
          <a:p>
            <a:pPr marL="171450" indent="-171450">
              <a:buFont typeface="Arial" panose="020B0604020202020204" pitchFamily="34" charset="0"/>
              <a:buChar char="•"/>
            </a:pPr>
            <a:r>
              <a:rPr lang="da-DK" sz="1100" dirty="0" err="1"/>
              <a:t>keeps</a:t>
            </a:r>
            <a:r>
              <a:rPr lang="da-DK" sz="1100" dirty="0"/>
              <a:t> an </a:t>
            </a:r>
            <a:r>
              <a:rPr lang="da-DK" sz="1100" dirty="0" err="1"/>
              <a:t>eye</a:t>
            </a:r>
            <a:r>
              <a:rPr lang="da-DK" sz="1100" dirty="0"/>
              <a:t> on </a:t>
            </a:r>
            <a:r>
              <a:rPr lang="da-DK" sz="1100" dirty="0" err="1"/>
              <a:t>consistency</a:t>
            </a:r>
            <a:r>
              <a:rPr lang="da-DK" sz="1100" dirty="0"/>
              <a:t> and crashes</a:t>
            </a:r>
          </a:p>
          <a:p>
            <a:pPr marL="171450" indent="-171450">
              <a:buFont typeface="Arial" panose="020B0604020202020204" pitchFamily="34" charset="0"/>
              <a:buChar char="•"/>
            </a:pPr>
            <a:endParaRPr lang="da-DK" sz="1100" dirty="0"/>
          </a:p>
          <a:p>
            <a:pPr marL="171450" indent="-171450">
              <a:buFont typeface="Arial" panose="020B0604020202020204" pitchFamily="34" charset="0"/>
              <a:buChar char="•"/>
            </a:pPr>
            <a:endParaRPr lang="da-DK" sz="1100" dirty="0"/>
          </a:p>
          <a:p>
            <a:pPr marL="171450" indent="-171450">
              <a:buFont typeface="Arial" panose="020B0604020202020204" pitchFamily="34" charset="0"/>
              <a:buChar char="•"/>
            </a:pPr>
            <a:endParaRPr lang="da-DK" sz="1100" dirty="0"/>
          </a:p>
        </p:txBody>
      </p:sp>
      <p:sp>
        <p:nvSpPr>
          <p:cNvPr id="43" name="TextBox 42">
            <a:extLst>
              <a:ext uri="{FF2B5EF4-FFF2-40B4-BE49-F238E27FC236}">
                <a16:creationId xmlns:a16="http://schemas.microsoft.com/office/drawing/2014/main" id="{DA8AFE47-92A4-4610-9764-BAFD4F409249}"/>
              </a:ext>
            </a:extLst>
          </p:cNvPr>
          <p:cNvSpPr txBox="1"/>
          <p:nvPr/>
        </p:nvSpPr>
        <p:spPr>
          <a:xfrm>
            <a:off x="8359553" y="3356563"/>
            <a:ext cx="3547300" cy="1615827"/>
          </a:xfrm>
          <a:prstGeom prst="rect">
            <a:avLst/>
          </a:prstGeom>
          <a:noFill/>
        </p:spPr>
        <p:txBody>
          <a:bodyPr wrap="square" rtlCol="0">
            <a:spAutoFit/>
          </a:bodyPr>
          <a:lstStyle/>
          <a:p>
            <a:r>
              <a:rPr lang="da-DK" sz="1100" dirty="0"/>
              <a:t>Test </a:t>
            </a:r>
            <a:r>
              <a:rPr lang="da-DK" sz="1100" dirty="0" err="1"/>
              <a:t>Execution</a:t>
            </a:r>
            <a:r>
              <a:rPr lang="da-DK" sz="1100" dirty="0"/>
              <a:t> </a:t>
            </a:r>
            <a:r>
              <a:rPr lang="da-DK" sz="1100" dirty="0" err="1"/>
              <a:t>Results</a:t>
            </a:r>
            <a:endParaRPr lang="da-DK" sz="1100" dirty="0"/>
          </a:p>
          <a:p>
            <a:pPr marL="171450" indent="-171450">
              <a:buFont typeface="Arial" panose="020B0604020202020204" pitchFamily="34" charset="0"/>
              <a:buChar char="•"/>
            </a:pPr>
            <a:r>
              <a:rPr lang="da-DK" sz="1100" dirty="0"/>
              <a:t>Reporting </a:t>
            </a:r>
            <a:r>
              <a:rPr lang="da-DK" sz="1100" dirty="0" err="1"/>
              <a:t>will</a:t>
            </a:r>
            <a:r>
              <a:rPr lang="da-DK" sz="1100" dirty="0"/>
              <a:t> </a:t>
            </a:r>
            <a:r>
              <a:rPr lang="da-DK" sz="1100" dirty="0" err="1"/>
              <a:t>be</a:t>
            </a:r>
            <a:r>
              <a:rPr lang="da-DK" sz="1100" dirty="0"/>
              <a:t> </a:t>
            </a:r>
            <a:r>
              <a:rPr lang="da-DK" sz="1100" dirty="0" err="1"/>
              <a:t>primarily</a:t>
            </a:r>
            <a:r>
              <a:rPr lang="da-DK" sz="1100" dirty="0"/>
              <a:t> </a:t>
            </a:r>
            <a:r>
              <a:rPr lang="da-DK" sz="1100" dirty="0" err="1"/>
              <a:t>found</a:t>
            </a:r>
            <a:r>
              <a:rPr lang="da-DK" sz="1100" dirty="0"/>
              <a:t> as a </a:t>
            </a:r>
            <a:r>
              <a:rPr lang="da-DK" sz="1100" dirty="0" err="1"/>
              <a:t>dashboard</a:t>
            </a:r>
            <a:r>
              <a:rPr lang="da-DK" sz="1100" dirty="0"/>
              <a:t> </a:t>
            </a:r>
            <a:r>
              <a:rPr lang="da-DK" sz="1100" dirty="0" err="1"/>
              <a:t>where</a:t>
            </a:r>
            <a:r>
              <a:rPr lang="da-DK" sz="1100" dirty="0"/>
              <a:t> all </a:t>
            </a:r>
            <a:r>
              <a:rPr lang="da-DK" sz="1100" dirty="0" err="1"/>
              <a:t>can</a:t>
            </a:r>
            <a:r>
              <a:rPr lang="da-DK" sz="1100" dirty="0"/>
              <a:t> </a:t>
            </a:r>
            <a:r>
              <a:rPr lang="da-DK" sz="1100" dirty="0" err="1"/>
              <a:t>pull</a:t>
            </a:r>
            <a:r>
              <a:rPr lang="da-DK" sz="1100" dirty="0"/>
              <a:t> the </a:t>
            </a:r>
            <a:r>
              <a:rPr lang="da-DK" sz="1100" dirty="0" err="1"/>
              <a:t>latest</a:t>
            </a:r>
            <a:r>
              <a:rPr lang="da-DK" sz="1100" dirty="0"/>
              <a:t> data.</a:t>
            </a:r>
          </a:p>
          <a:p>
            <a:pPr marL="171450" indent="-171450">
              <a:buFont typeface="Arial" panose="020B0604020202020204" pitchFamily="34" charset="0"/>
              <a:buChar char="•"/>
            </a:pPr>
            <a:r>
              <a:rPr lang="da-DK" sz="1100" dirty="0"/>
              <a:t>Decisions </a:t>
            </a:r>
            <a:r>
              <a:rPr lang="da-DK" sz="1100" dirty="0" err="1"/>
              <a:t>can</a:t>
            </a:r>
            <a:r>
              <a:rPr lang="da-DK" sz="1100" dirty="0"/>
              <a:t> </a:t>
            </a:r>
            <a:r>
              <a:rPr lang="da-DK" sz="1100" dirty="0" err="1"/>
              <a:t>be</a:t>
            </a:r>
            <a:r>
              <a:rPr lang="da-DK" sz="1100" dirty="0"/>
              <a:t> made on the </a:t>
            </a:r>
            <a:r>
              <a:rPr lang="da-DK" sz="1100" dirty="0" err="1"/>
              <a:t>Pass</a:t>
            </a:r>
            <a:r>
              <a:rPr lang="da-DK" sz="1100" dirty="0"/>
              <a:t>/</a:t>
            </a:r>
            <a:r>
              <a:rPr lang="da-DK" sz="1100" dirty="0" err="1"/>
              <a:t>Fail</a:t>
            </a:r>
            <a:r>
              <a:rPr lang="da-DK" sz="1100" dirty="0"/>
              <a:t> rates over time</a:t>
            </a:r>
          </a:p>
          <a:p>
            <a:pPr marL="171450" indent="-171450">
              <a:buFont typeface="Arial" panose="020B0604020202020204" pitchFamily="34" charset="0"/>
              <a:buChar char="•"/>
            </a:pPr>
            <a:r>
              <a:rPr lang="da-DK" sz="1100" dirty="0"/>
              <a:t>Decisions </a:t>
            </a:r>
            <a:r>
              <a:rPr lang="da-DK" sz="1100" dirty="0" err="1"/>
              <a:t>can</a:t>
            </a:r>
            <a:r>
              <a:rPr lang="da-DK" sz="1100" dirty="0"/>
              <a:t> </a:t>
            </a:r>
            <a:r>
              <a:rPr lang="da-DK" sz="1100" dirty="0" err="1"/>
              <a:t>be</a:t>
            </a:r>
            <a:r>
              <a:rPr lang="da-DK" sz="1100" dirty="0"/>
              <a:t> made on </a:t>
            </a:r>
            <a:r>
              <a:rPr lang="da-DK" sz="1100" dirty="0" err="1"/>
              <a:t>which</a:t>
            </a:r>
            <a:r>
              <a:rPr lang="da-DK" sz="1100" dirty="0"/>
              <a:t> SW and HW Revision </a:t>
            </a:r>
            <a:r>
              <a:rPr lang="da-DK" sz="1100" dirty="0" err="1"/>
              <a:t>should</a:t>
            </a:r>
            <a:r>
              <a:rPr lang="da-DK" sz="1100" dirty="0"/>
              <a:t> go flagged for manual release </a:t>
            </a:r>
            <a:r>
              <a:rPr lang="da-DK" sz="1100" dirty="0" err="1"/>
              <a:t>release</a:t>
            </a:r>
            <a:r>
              <a:rPr lang="da-DK" sz="1100" dirty="0"/>
              <a:t> </a:t>
            </a:r>
            <a:r>
              <a:rPr lang="da-DK" sz="1100" dirty="0" err="1"/>
              <a:t>testing</a:t>
            </a:r>
            <a:r>
              <a:rPr lang="da-DK" sz="1100" dirty="0"/>
              <a:t>    </a:t>
            </a:r>
          </a:p>
          <a:p>
            <a:pPr marL="171450" indent="-171450">
              <a:buFont typeface="Arial" panose="020B0604020202020204" pitchFamily="34" charset="0"/>
              <a:buChar char="•"/>
            </a:pPr>
            <a:endParaRPr lang="da-DK" sz="1100" dirty="0"/>
          </a:p>
        </p:txBody>
      </p:sp>
      <p:cxnSp>
        <p:nvCxnSpPr>
          <p:cNvPr id="44" name="Straight Arrow Connector 43">
            <a:extLst>
              <a:ext uri="{FF2B5EF4-FFF2-40B4-BE49-F238E27FC236}">
                <a16:creationId xmlns:a16="http://schemas.microsoft.com/office/drawing/2014/main" id="{2E7D301F-BD60-4A25-A24C-E0671AD03BED}"/>
              </a:ext>
            </a:extLst>
          </p:cNvPr>
          <p:cNvCxnSpPr>
            <a:cxnSpLocks/>
          </p:cNvCxnSpPr>
          <p:nvPr/>
        </p:nvCxnSpPr>
        <p:spPr>
          <a:xfrm flipH="1">
            <a:off x="8982744" y="2895719"/>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423F04B3-D6FE-46FB-BCE5-73581A1B0B15}"/>
              </a:ext>
            </a:extLst>
          </p:cNvPr>
          <p:cNvSpPr/>
          <p:nvPr/>
        </p:nvSpPr>
        <p:spPr>
          <a:xfrm>
            <a:off x="40695" y="6342410"/>
            <a:ext cx="2585964" cy="369332"/>
          </a:xfrm>
          <a:prstGeom prst="rect">
            <a:avLst/>
          </a:prstGeom>
        </p:spPr>
        <p:txBody>
          <a:bodyPr wrap="none">
            <a:spAutoFit/>
          </a:bodyPr>
          <a:lstStyle/>
          <a:p>
            <a:r>
              <a:rPr lang="da-DK" dirty="0"/>
              <a:t> </a:t>
            </a:r>
            <a:r>
              <a:rPr lang="da-DK" sz="1200" dirty="0"/>
              <a:t>CIS </a:t>
            </a:r>
            <a:r>
              <a:rPr lang="da-DK" sz="1200" dirty="0" err="1"/>
              <a:t>Continuous</a:t>
            </a:r>
            <a:r>
              <a:rPr lang="da-DK" sz="1200" dirty="0"/>
              <a:t> Integration Server</a:t>
            </a:r>
            <a:endParaRPr lang="en-US" sz="1200" dirty="0"/>
          </a:p>
        </p:txBody>
      </p:sp>
      <p:pic>
        <p:nvPicPr>
          <p:cNvPr id="9" name="Picture 8">
            <a:extLst>
              <a:ext uri="{FF2B5EF4-FFF2-40B4-BE49-F238E27FC236}">
                <a16:creationId xmlns:a16="http://schemas.microsoft.com/office/drawing/2014/main" id="{150C648A-FD90-4996-A885-23EBAD833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1060" y="279370"/>
            <a:ext cx="2105793" cy="1274109"/>
          </a:xfrm>
          <a:prstGeom prst="rect">
            <a:avLst/>
          </a:prstGeom>
        </p:spPr>
      </p:pic>
    </p:spTree>
    <p:extLst>
      <p:ext uri="{BB962C8B-B14F-4D97-AF65-F5344CB8AC3E}">
        <p14:creationId xmlns:p14="http://schemas.microsoft.com/office/powerpoint/2010/main" val="745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animBg="1"/>
      <p:bldP spid="4" grpId="0"/>
      <p:bldP spid="38" grpId="0" animBg="1"/>
      <p:bldP spid="40"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23" name="Title 3">
            <a:extLst>
              <a:ext uri="{FF2B5EF4-FFF2-40B4-BE49-F238E27FC236}">
                <a16:creationId xmlns:a16="http://schemas.microsoft.com/office/drawing/2014/main" id="{F9CEAE3F-C7E6-480A-8CF7-23ECD3A86B92}"/>
              </a:ext>
            </a:extLst>
          </p:cNvPr>
          <p:cNvSpPr txBox="1">
            <a:spLocks/>
          </p:cNvSpPr>
          <p:nvPr/>
        </p:nvSpPr>
        <p:spPr>
          <a:xfrm>
            <a:off x="-5793" y="24309"/>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Test Process</a:t>
            </a:r>
          </a:p>
        </p:txBody>
      </p:sp>
      <p:sp>
        <p:nvSpPr>
          <p:cNvPr id="4" name="TextBox 3">
            <a:extLst>
              <a:ext uri="{FF2B5EF4-FFF2-40B4-BE49-F238E27FC236}">
                <a16:creationId xmlns:a16="http://schemas.microsoft.com/office/drawing/2014/main" id="{43933802-D262-479E-B66C-05F5930077FE}"/>
              </a:ext>
            </a:extLst>
          </p:cNvPr>
          <p:cNvSpPr txBox="1"/>
          <p:nvPr/>
        </p:nvSpPr>
        <p:spPr>
          <a:xfrm>
            <a:off x="3844916" y="1066020"/>
            <a:ext cx="4711243" cy="1954381"/>
          </a:xfrm>
          <a:prstGeom prst="rect">
            <a:avLst/>
          </a:prstGeom>
          <a:noFill/>
        </p:spPr>
        <p:txBody>
          <a:bodyPr wrap="square" rtlCol="0">
            <a:spAutoFit/>
          </a:bodyPr>
          <a:lstStyle/>
          <a:p>
            <a:r>
              <a:rPr lang="da-DK" sz="1100" dirty="0" err="1"/>
              <a:t>Structured</a:t>
            </a:r>
            <a:r>
              <a:rPr lang="da-DK" sz="1100" dirty="0"/>
              <a:t> Manual </a:t>
            </a:r>
            <a:r>
              <a:rPr lang="da-DK" sz="1100" dirty="0" err="1"/>
              <a:t>testing</a:t>
            </a:r>
            <a:endParaRPr lang="da-DK" sz="1100" dirty="0"/>
          </a:p>
          <a:p>
            <a:pPr marL="171450" indent="-171450">
              <a:buFont typeface="Arial" panose="020B0604020202020204" pitchFamily="34" charset="0"/>
              <a:buChar char="•"/>
            </a:pPr>
            <a:r>
              <a:rPr lang="da-DK" sz="1100" dirty="0" err="1"/>
              <a:t>Executed</a:t>
            </a:r>
            <a:r>
              <a:rPr lang="da-DK" sz="1100" dirty="0"/>
              <a:t> from Test Cases in </a:t>
            </a:r>
            <a:r>
              <a:rPr lang="da-DK" sz="1100" dirty="0" err="1"/>
              <a:t>Xray</a:t>
            </a:r>
            <a:endParaRPr lang="da-DK" sz="1100" dirty="0"/>
          </a:p>
          <a:p>
            <a:pPr marL="171450" indent="-171450">
              <a:buFont typeface="Arial" panose="020B0604020202020204" pitchFamily="34" charset="0"/>
              <a:buChar char="•"/>
            </a:pPr>
            <a:r>
              <a:rPr lang="da-DK" sz="1100" dirty="0"/>
              <a:t>Can </a:t>
            </a:r>
            <a:r>
              <a:rPr lang="da-DK" sz="1100" dirty="0" err="1"/>
              <a:t>be</a:t>
            </a:r>
            <a:r>
              <a:rPr lang="da-DK" sz="1100" dirty="0"/>
              <a:t> </a:t>
            </a:r>
            <a:r>
              <a:rPr lang="da-DK" sz="1100" dirty="0" err="1"/>
              <a:t>systematic</a:t>
            </a:r>
            <a:r>
              <a:rPr lang="da-DK" sz="1100" dirty="0"/>
              <a:t> test steps to </a:t>
            </a:r>
            <a:r>
              <a:rPr lang="da-DK" sz="1100" dirty="0" err="1"/>
              <a:t>exploratory</a:t>
            </a:r>
            <a:r>
              <a:rPr lang="da-DK" sz="1100" dirty="0"/>
              <a:t> time </a:t>
            </a:r>
            <a:r>
              <a:rPr lang="da-DK" sz="1100" dirty="0" err="1"/>
              <a:t>boxed</a:t>
            </a:r>
            <a:endParaRPr lang="da-DK" sz="1100" dirty="0"/>
          </a:p>
          <a:p>
            <a:pPr marL="171450" indent="-171450">
              <a:buFont typeface="Arial" panose="020B0604020202020204" pitchFamily="34" charset="0"/>
              <a:buChar char="•"/>
            </a:pPr>
            <a:r>
              <a:rPr lang="da-DK" sz="1100" dirty="0" err="1"/>
              <a:t>Involve</a:t>
            </a:r>
            <a:r>
              <a:rPr lang="da-DK" sz="1100" dirty="0"/>
              <a:t> new </a:t>
            </a:r>
            <a:r>
              <a:rPr lang="da-DK" sz="1100" dirty="0" err="1"/>
              <a:t>ways</a:t>
            </a:r>
            <a:r>
              <a:rPr lang="da-DK" sz="1100" dirty="0"/>
              <a:t> to manual test</a:t>
            </a:r>
          </a:p>
          <a:p>
            <a:pPr marL="171450" indent="-171450">
              <a:buFont typeface="Arial" panose="020B0604020202020204" pitchFamily="34" charset="0"/>
              <a:buChar char="•"/>
            </a:pPr>
            <a:r>
              <a:rPr lang="da-DK" sz="1100" dirty="0" err="1"/>
              <a:t>Picks</a:t>
            </a:r>
            <a:r>
              <a:rPr lang="da-DK" sz="1100" dirty="0"/>
              <a:t> up </a:t>
            </a:r>
            <a:r>
              <a:rPr lang="da-DK" sz="1100" dirty="0" err="1"/>
              <a:t>where</a:t>
            </a:r>
            <a:r>
              <a:rPr lang="da-DK" sz="1100" dirty="0"/>
              <a:t> the autotests have </a:t>
            </a:r>
            <a:r>
              <a:rPr lang="da-DK" sz="1100" dirty="0" err="1"/>
              <a:t>left</a:t>
            </a:r>
            <a:r>
              <a:rPr lang="da-DK" sz="1100" dirty="0"/>
              <a:t> </a:t>
            </a:r>
            <a:r>
              <a:rPr lang="da-DK" sz="1100" dirty="0" err="1"/>
              <a:t>off</a:t>
            </a:r>
            <a:endParaRPr lang="da-DK" sz="1100" dirty="0"/>
          </a:p>
          <a:p>
            <a:pPr marL="171450" indent="-171450">
              <a:buFont typeface="Arial" panose="020B0604020202020204" pitchFamily="34" charset="0"/>
              <a:buChar char="•"/>
            </a:pPr>
            <a:r>
              <a:rPr lang="da-DK" sz="1100" dirty="0"/>
              <a:t>Must </a:t>
            </a:r>
            <a:r>
              <a:rPr lang="da-DK" sz="1100" dirty="0" err="1"/>
              <a:t>be</a:t>
            </a:r>
            <a:r>
              <a:rPr lang="da-DK" sz="1100" dirty="0"/>
              <a:t> visible in </a:t>
            </a:r>
            <a:r>
              <a:rPr lang="da-DK" sz="1100" dirty="0" err="1"/>
              <a:t>dashboard</a:t>
            </a:r>
            <a:r>
              <a:rPr lang="da-DK" sz="1100" dirty="0"/>
              <a:t> (tableau)</a:t>
            </a:r>
          </a:p>
          <a:p>
            <a:pPr marL="171450" indent="-171450">
              <a:buFont typeface="Arial" panose="020B0604020202020204" pitchFamily="34" charset="0"/>
              <a:buChar char="•"/>
            </a:pPr>
            <a:r>
              <a:rPr lang="da-DK" sz="1100" dirty="0" err="1"/>
              <a:t>Early</a:t>
            </a:r>
            <a:r>
              <a:rPr lang="da-DK" sz="1100" dirty="0"/>
              <a:t> and </a:t>
            </a:r>
            <a:r>
              <a:rPr lang="da-DK" sz="1100" dirty="0" err="1"/>
              <a:t>continual</a:t>
            </a:r>
            <a:r>
              <a:rPr lang="da-DK" sz="1100" dirty="0"/>
              <a:t> App integration </a:t>
            </a:r>
            <a:r>
              <a:rPr lang="da-DK" sz="1100" dirty="0" err="1"/>
              <a:t>testing</a:t>
            </a:r>
            <a:endParaRPr lang="da-DK" sz="1100" dirty="0"/>
          </a:p>
          <a:p>
            <a:pPr marL="171450" indent="-171450">
              <a:buFont typeface="Arial" panose="020B0604020202020204" pitchFamily="34" charset="0"/>
              <a:buChar char="•"/>
            </a:pPr>
            <a:r>
              <a:rPr lang="da-DK" sz="1100" dirty="0" err="1"/>
              <a:t>Pre-Production</a:t>
            </a:r>
            <a:r>
              <a:rPr lang="da-DK" sz="1100" dirty="0"/>
              <a:t> Check</a:t>
            </a:r>
          </a:p>
          <a:p>
            <a:pPr marL="628650" lvl="1" indent="-171450">
              <a:buFont typeface="Arial" panose="020B0604020202020204" pitchFamily="34" charset="0"/>
              <a:buChar char="•"/>
            </a:pPr>
            <a:r>
              <a:rPr lang="da-DK" sz="1100" dirty="0" err="1"/>
              <a:t>Production</a:t>
            </a:r>
            <a:r>
              <a:rPr lang="da-DK" sz="1100" dirty="0"/>
              <a:t> RESTAPI / Basic </a:t>
            </a:r>
            <a:r>
              <a:rPr lang="da-DK" sz="1100" dirty="0" err="1"/>
              <a:t>functionality</a:t>
            </a:r>
            <a:endParaRPr lang="da-DK" sz="1100" dirty="0"/>
          </a:p>
          <a:p>
            <a:pPr marL="171450" indent="-171450">
              <a:buFont typeface="Arial" panose="020B0604020202020204" pitchFamily="34" charset="0"/>
              <a:buChar char="•"/>
            </a:pPr>
            <a:r>
              <a:rPr lang="da-DK" sz="1100" dirty="0" err="1"/>
              <a:t>Certification</a:t>
            </a:r>
            <a:r>
              <a:rPr lang="da-DK" sz="1100" dirty="0"/>
              <a:t> </a:t>
            </a:r>
            <a:r>
              <a:rPr lang="da-DK" sz="1100" dirty="0" err="1"/>
              <a:t>Pre-testing</a:t>
            </a:r>
            <a:r>
              <a:rPr lang="da-DK" sz="1100" dirty="0"/>
              <a:t> </a:t>
            </a:r>
          </a:p>
          <a:p>
            <a:pPr marL="171450" indent="-171450">
              <a:buFont typeface="Arial" panose="020B0604020202020204" pitchFamily="34" charset="0"/>
              <a:buChar char="•"/>
            </a:pPr>
            <a:endParaRPr lang="da-DK" sz="1100" dirty="0"/>
          </a:p>
        </p:txBody>
      </p:sp>
      <p:sp>
        <p:nvSpPr>
          <p:cNvPr id="12" name="Flowchart: Process 11">
            <a:extLst>
              <a:ext uri="{FF2B5EF4-FFF2-40B4-BE49-F238E27FC236}">
                <a16:creationId xmlns:a16="http://schemas.microsoft.com/office/drawing/2014/main" id="{D6326C27-762D-4D28-B89A-CD1DD80EF824}"/>
              </a:ext>
            </a:extLst>
          </p:cNvPr>
          <p:cNvSpPr/>
          <p:nvPr/>
        </p:nvSpPr>
        <p:spPr>
          <a:xfrm>
            <a:off x="2240240" y="109657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Manual Test</a:t>
            </a:r>
          </a:p>
          <a:p>
            <a:pPr algn="ctr"/>
            <a:r>
              <a:rPr lang="da-DK" sz="1200" dirty="0" err="1"/>
              <a:t>Exploratory</a:t>
            </a:r>
            <a:r>
              <a:rPr lang="da-DK" sz="1200" dirty="0"/>
              <a:t> Test </a:t>
            </a:r>
            <a:endParaRPr lang="en-US" sz="1200" dirty="0"/>
          </a:p>
        </p:txBody>
      </p:sp>
      <p:cxnSp>
        <p:nvCxnSpPr>
          <p:cNvPr id="13" name="Straight Arrow Connector 12">
            <a:extLst>
              <a:ext uri="{FF2B5EF4-FFF2-40B4-BE49-F238E27FC236}">
                <a16:creationId xmlns:a16="http://schemas.microsoft.com/office/drawing/2014/main" id="{DB2E412B-8F75-4412-80B8-FF662FDE14A2}"/>
              </a:ext>
            </a:extLst>
          </p:cNvPr>
          <p:cNvCxnSpPr>
            <a:cxnSpLocks/>
          </p:cNvCxnSpPr>
          <p:nvPr/>
        </p:nvCxnSpPr>
        <p:spPr>
          <a:xfrm flipH="1">
            <a:off x="2787088" y="2327702"/>
            <a:ext cx="3"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464DA4B1-F0B7-4079-ABE2-CFA9E438F580}"/>
              </a:ext>
            </a:extLst>
          </p:cNvPr>
          <p:cNvCxnSpPr>
            <a:cxnSpLocks/>
            <a:endCxn id="12" idx="1"/>
          </p:cNvCxnSpPr>
          <p:nvPr/>
        </p:nvCxnSpPr>
        <p:spPr>
          <a:xfrm flipV="1">
            <a:off x="1729258" y="1708075"/>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717948F5-2C9E-4E89-ADC4-491B71C667BC}"/>
              </a:ext>
            </a:extLst>
          </p:cNvPr>
          <p:cNvSpPr txBox="1"/>
          <p:nvPr/>
        </p:nvSpPr>
        <p:spPr>
          <a:xfrm>
            <a:off x="1682193" y="1411234"/>
            <a:ext cx="582706" cy="276999"/>
          </a:xfrm>
          <a:prstGeom prst="rect">
            <a:avLst/>
          </a:prstGeom>
          <a:noFill/>
        </p:spPr>
        <p:txBody>
          <a:bodyPr wrap="square" rtlCol="0">
            <a:spAutoFit/>
          </a:bodyPr>
          <a:lstStyle/>
          <a:p>
            <a:r>
              <a:rPr lang="da-DK" sz="1200" b="1" dirty="0"/>
              <a:t>YES</a:t>
            </a:r>
            <a:endParaRPr lang="en-US" sz="1200" b="1" dirty="0"/>
          </a:p>
        </p:txBody>
      </p:sp>
      <p:sp>
        <p:nvSpPr>
          <p:cNvPr id="16" name="Flowchart: Process 15">
            <a:extLst>
              <a:ext uri="{FF2B5EF4-FFF2-40B4-BE49-F238E27FC236}">
                <a16:creationId xmlns:a16="http://schemas.microsoft.com/office/drawing/2014/main" id="{49228511-031F-49F4-AD34-742733DF014A}"/>
              </a:ext>
            </a:extLst>
          </p:cNvPr>
          <p:cNvSpPr/>
          <p:nvPr/>
        </p:nvSpPr>
        <p:spPr>
          <a:xfrm>
            <a:off x="4528675" y="3044581"/>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t>Validation</a:t>
            </a:r>
            <a:endParaRPr lang="da-DK" sz="1200" dirty="0"/>
          </a:p>
          <a:p>
            <a:pPr algn="ctr"/>
            <a:endParaRPr lang="da-DK" sz="1200" dirty="0"/>
          </a:p>
          <a:p>
            <a:pPr algn="ctr"/>
            <a:r>
              <a:rPr lang="da-DK" sz="1000" dirty="0"/>
              <a:t>Alfa </a:t>
            </a:r>
            <a:r>
              <a:rPr lang="da-DK" sz="1000" dirty="0" err="1"/>
              <a:t>Validation</a:t>
            </a:r>
            <a:r>
              <a:rPr lang="da-DK" sz="1000" dirty="0"/>
              <a:t>, Beta, VIP </a:t>
            </a:r>
            <a:r>
              <a:rPr lang="da-DK" sz="1000" dirty="0" err="1"/>
              <a:t>etc</a:t>
            </a:r>
            <a:endParaRPr lang="en-US" sz="1000" dirty="0"/>
          </a:p>
        </p:txBody>
      </p:sp>
      <p:cxnSp>
        <p:nvCxnSpPr>
          <p:cNvPr id="17" name="Straight Arrow Connector 16">
            <a:extLst>
              <a:ext uri="{FF2B5EF4-FFF2-40B4-BE49-F238E27FC236}">
                <a16:creationId xmlns:a16="http://schemas.microsoft.com/office/drawing/2014/main" id="{ECBE7372-8019-484F-9FD7-263B104A4BE7}"/>
              </a:ext>
            </a:extLst>
          </p:cNvPr>
          <p:cNvCxnSpPr>
            <a:cxnSpLocks/>
          </p:cNvCxnSpPr>
          <p:nvPr/>
        </p:nvCxnSpPr>
        <p:spPr>
          <a:xfrm flipV="1">
            <a:off x="4011624" y="3675924"/>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1A3E8A7C-60A7-41EF-9AF7-E9FC188AD02A}"/>
              </a:ext>
            </a:extLst>
          </p:cNvPr>
          <p:cNvSpPr txBox="1"/>
          <p:nvPr/>
        </p:nvSpPr>
        <p:spPr>
          <a:xfrm>
            <a:off x="3964559" y="3379082"/>
            <a:ext cx="582706" cy="276999"/>
          </a:xfrm>
          <a:prstGeom prst="rect">
            <a:avLst/>
          </a:prstGeom>
          <a:noFill/>
        </p:spPr>
        <p:txBody>
          <a:bodyPr wrap="square" rtlCol="0">
            <a:spAutoFit/>
          </a:bodyPr>
          <a:lstStyle/>
          <a:p>
            <a:r>
              <a:rPr lang="da-DK" sz="1200" b="1" dirty="0"/>
              <a:t>YES</a:t>
            </a:r>
            <a:endParaRPr lang="en-US" sz="1200" b="1" dirty="0"/>
          </a:p>
        </p:txBody>
      </p:sp>
      <p:cxnSp>
        <p:nvCxnSpPr>
          <p:cNvPr id="19" name="Straight Arrow Connector 18">
            <a:extLst>
              <a:ext uri="{FF2B5EF4-FFF2-40B4-BE49-F238E27FC236}">
                <a16:creationId xmlns:a16="http://schemas.microsoft.com/office/drawing/2014/main" id="{190B6BD7-573C-4F51-BB0A-0C6EE6593FE7}"/>
              </a:ext>
            </a:extLst>
          </p:cNvPr>
          <p:cNvCxnSpPr>
            <a:cxnSpLocks/>
          </p:cNvCxnSpPr>
          <p:nvPr/>
        </p:nvCxnSpPr>
        <p:spPr>
          <a:xfrm flipH="1">
            <a:off x="5075520" y="4273978"/>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92A0CE60-96DA-4BAE-8927-9306572903C3}"/>
              </a:ext>
            </a:extLst>
          </p:cNvPr>
          <p:cNvSpPr txBox="1"/>
          <p:nvPr/>
        </p:nvSpPr>
        <p:spPr>
          <a:xfrm>
            <a:off x="6061640" y="3026647"/>
            <a:ext cx="4102894" cy="1107996"/>
          </a:xfrm>
          <a:prstGeom prst="rect">
            <a:avLst/>
          </a:prstGeom>
          <a:noFill/>
        </p:spPr>
        <p:txBody>
          <a:bodyPr wrap="square" rtlCol="0">
            <a:spAutoFit/>
          </a:bodyPr>
          <a:lstStyle/>
          <a:p>
            <a:r>
              <a:rPr lang="da-DK" sz="1100" dirty="0" err="1"/>
              <a:t>Validation</a:t>
            </a:r>
            <a:r>
              <a:rPr lang="da-DK" sz="1100" dirty="0"/>
              <a:t> </a:t>
            </a:r>
            <a:r>
              <a:rPr lang="da-DK" sz="1100" dirty="0" err="1"/>
              <a:t>Testing</a:t>
            </a:r>
            <a:endParaRPr lang="da-DK" sz="1100" dirty="0"/>
          </a:p>
          <a:p>
            <a:pPr marL="171450" indent="-171450">
              <a:buFont typeface="Arial" panose="020B0604020202020204" pitchFamily="34" charset="0"/>
              <a:buChar char="•"/>
            </a:pPr>
            <a:r>
              <a:rPr lang="da-DK" sz="1100" dirty="0" err="1"/>
              <a:t>Taking</a:t>
            </a:r>
            <a:r>
              <a:rPr lang="da-DK" sz="1100" dirty="0"/>
              <a:t> the </a:t>
            </a:r>
            <a:r>
              <a:rPr lang="da-DK" sz="1100" dirty="0" err="1"/>
              <a:t>customers</a:t>
            </a:r>
            <a:r>
              <a:rPr lang="da-DK" sz="1100" dirty="0"/>
              <a:t> </a:t>
            </a:r>
            <a:r>
              <a:rPr lang="da-DK" sz="1100" dirty="0" err="1"/>
              <a:t>experience</a:t>
            </a:r>
            <a:r>
              <a:rPr lang="da-DK" sz="1100" dirty="0"/>
              <a:t> to the limits</a:t>
            </a:r>
          </a:p>
          <a:p>
            <a:pPr marL="171450" indent="-171450">
              <a:buFont typeface="Arial" panose="020B0604020202020204" pitchFamily="34" charset="0"/>
              <a:buChar char="•"/>
            </a:pPr>
            <a:r>
              <a:rPr lang="da-DK" sz="1100" dirty="0"/>
              <a:t>Using </a:t>
            </a:r>
            <a:r>
              <a:rPr lang="da-DK" sz="1100" dirty="0" err="1"/>
              <a:t>our</a:t>
            </a:r>
            <a:r>
              <a:rPr lang="da-DK" sz="1100" dirty="0"/>
              <a:t> </a:t>
            </a:r>
            <a:r>
              <a:rPr lang="da-DK" sz="1100" dirty="0" err="1"/>
              <a:t>own</a:t>
            </a:r>
            <a:r>
              <a:rPr lang="da-DK" sz="1100" dirty="0"/>
              <a:t> </a:t>
            </a:r>
            <a:r>
              <a:rPr lang="da-DK" sz="1100" dirty="0" err="1"/>
              <a:t>colleagues</a:t>
            </a:r>
            <a:r>
              <a:rPr lang="da-DK" sz="1100" dirty="0"/>
              <a:t> as </a:t>
            </a:r>
            <a:r>
              <a:rPr lang="da-DK" sz="1100" dirty="0" err="1"/>
              <a:t>very</a:t>
            </a:r>
            <a:r>
              <a:rPr lang="da-DK" sz="1100" dirty="0"/>
              <a:t> </a:t>
            </a:r>
            <a:r>
              <a:rPr lang="da-DK" sz="1100" dirty="0" err="1"/>
              <a:t>first</a:t>
            </a:r>
            <a:r>
              <a:rPr lang="da-DK" sz="1100" dirty="0"/>
              <a:t> </a:t>
            </a:r>
            <a:r>
              <a:rPr lang="da-DK" sz="1100" dirty="0" err="1"/>
              <a:t>customers</a:t>
            </a:r>
            <a:endParaRPr lang="da-DK" sz="1100" dirty="0"/>
          </a:p>
          <a:p>
            <a:pPr marL="171450" indent="-171450">
              <a:buFont typeface="Arial" panose="020B0604020202020204" pitchFamily="34" charset="0"/>
              <a:buChar char="•"/>
            </a:pPr>
            <a:r>
              <a:rPr lang="da-DK" sz="1100" dirty="0"/>
              <a:t>Trial runs with VIP and </a:t>
            </a:r>
            <a:r>
              <a:rPr lang="da-DK" sz="1100" dirty="0" err="1"/>
              <a:t>early</a:t>
            </a:r>
            <a:r>
              <a:rPr lang="da-DK" sz="1100" dirty="0"/>
              <a:t> Beta testers (</a:t>
            </a:r>
            <a:r>
              <a:rPr lang="da-DK" sz="1100" dirty="0" err="1"/>
              <a:t>e.g</a:t>
            </a:r>
            <a:r>
              <a:rPr lang="da-DK" sz="1100" dirty="0"/>
              <a:t>. </a:t>
            </a:r>
            <a:r>
              <a:rPr lang="da-DK" sz="1100" dirty="0" err="1"/>
              <a:t>Retailers</a:t>
            </a:r>
            <a:r>
              <a:rPr lang="da-DK" sz="1100" dirty="0"/>
              <a:t>)</a:t>
            </a:r>
          </a:p>
          <a:p>
            <a:pPr marL="171450" indent="-171450">
              <a:buFont typeface="Arial" panose="020B0604020202020204" pitchFamily="34" charset="0"/>
              <a:buChar char="•"/>
            </a:pPr>
            <a:r>
              <a:rPr lang="da-DK" sz="1100" dirty="0" err="1"/>
              <a:t>Getting</a:t>
            </a:r>
            <a:r>
              <a:rPr lang="da-DK" sz="1100" dirty="0"/>
              <a:t> feedback, bugs, </a:t>
            </a:r>
            <a:r>
              <a:rPr lang="da-DK" sz="1100" dirty="0" err="1"/>
              <a:t>behaviors</a:t>
            </a:r>
            <a:r>
              <a:rPr lang="da-DK" sz="1100" dirty="0"/>
              <a:t> </a:t>
            </a:r>
            <a:r>
              <a:rPr lang="da-DK" sz="1100" dirty="0" err="1"/>
              <a:t>very</a:t>
            </a:r>
            <a:r>
              <a:rPr lang="da-DK" sz="1100" dirty="0"/>
              <a:t> </a:t>
            </a:r>
            <a:r>
              <a:rPr lang="da-DK" sz="1100" dirty="0" err="1"/>
              <a:t>quickly</a:t>
            </a:r>
            <a:endParaRPr lang="da-DK" sz="1100" dirty="0"/>
          </a:p>
          <a:p>
            <a:pPr marL="171450" indent="-171450">
              <a:buFont typeface="Arial" panose="020B0604020202020204" pitchFamily="34" charset="0"/>
              <a:buChar char="•"/>
            </a:pPr>
            <a:r>
              <a:rPr lang="da-DK" sz="1100" dirty="0"/>
              <a:t>Full App integration </a:t>
            </a:r>
            <a:r>
              <a:rPr lang="da-DK" sz="1100" dirty="0" err="1"/>
              <a:t>testing</a:t>
            </a:r>
            <a:endParaRPr lang="da-DK" sz="1100" dirty="0"/>
          </a:p>
        </p:txBody>
      </p:sp>
      <p:sp>
        <p:nvSpPr>
          <p:cNvPr id="21" name="Flowchart: Decision 20">
            <a:extLst>
              <a:ext uri="{FF2B5EF4-FFF2-40B4-BE49-F238E27FC236}">
                <a16:creationId xmlns:a16="http://schemas.microsoft.com/office/drawing/2014/main" id="{E0E37485-33E8-440C-9E16-2B6326BDEF0D}"/>
              </a:ext>
            </a:extLst>
          </p:cNvPr>
          <p:cNvSpPr/>
          <p:nvPr/>
        </p:nvSpPr>
        <p:spPr>
          <a:xfrm>
            <a:off x="6759732" y="4996598"/>
            <a:ext cx="977153" cy="9861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RC?</a:t>
            </a:r>
            <a:endParaRPr lang="en-US" sz="1200" dirty="0"/>
          </a:p>
        </p:txBody>
      </p:sp>
      <p:cxnSp>
        <p:nvCxnSpPr>
          <p:cNvPr id="22" name="Straight Arrow Connector 21">
            <a:extLst>
              <a:ext uri="{FF2B5EF4-FFF2-40B4-BE49-F238E27FC236}">
                <a16:creationId xmlns:a16="http://schemas.microsoft.com/office/drawing/2014/main" id="{879EE92C-C4A6-4D14-8E8E-540BF9FECD6C}"/>
              </a:ext>
            </a:extLst>
          </p:cNvPr>
          <p:cNvCxnSpPr>
            <a:cxnSpLocks/>
            <a:stCxn id="21" idx="3"/>
          </p:cNvCxnSpPr>
          <p:nvPr/>
        </p:nvCxnSpPr>
        <p:spPr>
          <a:xfrm flipV="1">
            <a:off x="7736885" y="5489657"/>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45E88307-4EE8-4607-9C64-D7E075FA039F}"/>
              </a:ext>
            </a:extLst>
          </p:cNvPr>
          <p:cNvSpPr txBox="1"/>
          <p:nvPr/>
        </p:nvSpPr>
        <p:spPr>
          <a:xfrm>
            <a:off x="7689820" y="5192816"/>
            <a:ext cx="582706" cy="276999"/>
          </a:xfrm>
          <a:prstGeom prst="rect">
            <a:avLst/>
          </a:prstGeom>
          <a:noFill/>
        </p:spPr>
        <p:txBody>
          <a:bodyPr wrap="square" rtlCol="0">
            <a:spAutoFit/>
          </a:bodyPr>
          <a:lstStyle/>
          <a:p>
            <a:r>
              <a:rPr lang="da-DK" sz="1200" b="1" dirty="0"/>
              <a:t>YES</a:t>
            </a:r>
            <a:endParaRPr lang="en-US" sz="1200" b="1" dirty="0"/>
          </a:p>
        </p:txBody>
      </p:sp>
      <p:sp>
        <p:nvSpPr>
          <p:cNvPr id="25" name="TextBox 24">
            <a:extLst>
              <a:ext uri="{FF2B5EF4-FFF2-40B4-BE49-F238E27FC236}">
                <a16:creationId xmlns:a16="http://schemas.microsoft.com/office/drawing/2014/main" id="{C9EE7ADB-E232-4B8C-8C15-917957B0DFDB}"/>
              </a:ext>
            </a:extLst>
          </p:cNvPr>
          <p:cNvSpPr txBox="1"/>
          <p:nvPr/>
        </p:nvSpPr>
        <p:spPr>
          <a:xfrm>
            <a:off x="7248308" y="6002559"/>
            <a:ext cx="582706" cy="276999"/>
          </a:xfrm>
          <a:prstGeom prst="rect">
            <a:avLst/>
          </a:prstGeom>
          <a:noFill/>
        </p:spPr>
        <p:txBody>
          <a:bodyPr wrap="square" rtlCol="0">
            <a:spAutoFit/>
          </a:bodyPr>
          <a:lstStyle/>
          <a:p>
            <a:r>
              <a:rPr lang="da-DK" sz="1200" b="1" dirty="0"/>
              <a:t>NO</a:t>
            </a:r>
            <a:endParaRPr lang="en-US" sz="1200" b="1" dirty="0"/>
          </a:p>
        </p:txBody>
      </p:sp>
      <p:sp>
        <p:nvSpPr>
          <p:cNvPr id="30" name="TextBox 29">
            <a:extLst>
              <a:ext uri="{FF2B5EF4-FFF2-40B4-BE49-F238E27FC236}">
                <a16:creationId xmlns:a16="http://schemas.microsoft.com/office/drawing/2014/main" id="{2DCD7A05-92EB-47E7-8006-53686302DD07}"/>
              </a:ext>
            </a:extLst>
          </p:cNvPr>
          <p:cNvSpPr txBox="1"/>
          <p:nvPr/>
        </p:nvSpPr>
        <p:spPr>
          <a:xfrm>
            <a:off x="8416071" y="4611231"/>
            <a:ext cx="4037254" cy="1954381"/>
          </a:xfrm>
          <a:prstGeom prst="rect">
            <a:avLst/>
          </a:prstGeom>
          <a:noFill/>
        </p:spPr>
        <p:txBody>
          <a:bodyPr wrap="square" rtlCol="0">
            <a:spAutoFit/>
          </a:bodyPr>
          <a:lstStyle/>
          <a:p>
            <a:r>
              <a:rPr lang="da-DK" sz="1100" dirty="0"/>
              <a:t>For Release Candidate / </a:t>
            </a:r>
            <a:r>
              <a:rPr lang="da-DK" sz="1100" dirty="0" err="1"/>
              <a:t>Nightly</a:t>
            </a:r>
            <a:r>
              <a:rPr lang="da-DK" sz="1100" dirty="0"/>
              <a:t> </a:t>
            </a:r>
            <a:r>
              <a:rPr lang="da-DK" sz="1100" dirty="0" err="1"/>
              <a:t>Build</a:t>
            </a:r>
            <a:r>
              <a:rPr lang="da-DK" sz="1100" dirty="0"/>
              <a:t> / Beta?*</a:t>
            </a:r>
          </a:p>
          <a:p>
            <a:endParaRPr lang="da-DK" sz="1100" dirty="0"/>
          </a:p>
          <a:p>
            <a:r>
              <a:rPr lang="da-DK" sz="1100" dirty="0"/>
              <a:t>Must </a:t>
            </a:r>
            <a:r>
              <a:rPr lang="da-DK" sz="1100" dirty="0" err="1"/>
              <a:t>meet</a:t>
            </a:r>
            <a:r>
              <a:rPr lang="da-DK" sz="1100" dirty="0"/>
              <a:t> Quality Release </a:t>
            </a:r>
            <a:r>
              <a:rPr lang="da-DK" sz="1100" dirty="0" err="1"/>
              <a:t>Criteria</a:t>
            </a:r>
            <a:r>
              <a:rPr lang="da-DK" sz="1100" dirty="0"/>
              <a:t> for </a:t>
            </a:r>
            <a:r>
              <a:rPr lang="da-DK" sz="1100" dirty="0" err="1"/>
              <a:t>each</a:t>
            </a:r>
            <a:r>
              <a:rPr lang="da-DK" sz="1100" dirty="0"/>
              <a:t> of the gates</a:t>
            </a:r>
          </a:p>
          <a:p>
            <a:pPr marL="171450" indent="-171450">
              <a:buFont typeface="Arial" panose="020B0604020202020204" pitchFamily="34" charset="0"/>
              <a:buChar char="•"/>
            </a:pPr>
            <a:r>
              <a:rPr lang="da-DK" sz="1100" dirty="0"/>
              <a:t>DEFECT COUNT </a:t>
            </a:r>
            <a:r>
              <a:rPr lang="da-DK" sz="1100" dirty="0" err="1"/>
              <a:t>levels</a:t>
            </a:r>
            <a:r>
              <a:rPr lang="da-DK" sz="1100" dirty="0"/>
              <a:t> (&lt;1)</a:t>
            </a:r>
          </a:p>
          <a:p>
            <a:pPr marL="171450" indent="-171450">
              <a:buFont typeface="Arial" panose="020B0604020202020204" pitchFamily="34" charset="0"/>
              <a:buChar char="•"/>
            </a:pPr>
            <a:r>
              <a:rPr lang="da-DK" sz="1100" dirty="0" err="1"/>
              <a:t>Depending</a:t>
            </a:r>
            <a:r>
              <a:rPr lang="da-DK" sz="1100" dirty="0"/>
              <a:t> on the gate (</a:t>
            </a:r>
            <a:r>
              <a:rPr lang="da-DK" sz="1100" dirty="0" err="1"/>
              <a:t>Pass</a:t>
            </a:r>
            <a:r>
              <a:rPr lang="da-DK" sz="1100" dirty="0"/>
              <a:t> / </a:t>
            </a:r>
            <a:r>
              <a:rPr lang="da-DK" sz="1100" dirty="0" err="1"/>
              <a:t>Fail</a:t>
            </a:r>
            <a:r>
              <a:rPr lang="da-DK" sz="1100" dirty="0"/>
              <a:t> rates &lt;  5-10%)</a:t>
            </a:r>
          </a:p>
          <a:p>
            <a:pPr marL="628650" lvl="1" indent="-171450">
              <a:buFont typeface="Arial" panose="020B0604020202020204" pitchFamily="34" charset="0"/>
              <a:buChar char="•"/>
            </a:pPr>
            <a:r>
              <a:rPr lang="da-DK" sz="1100" dirty="0"/>
              <a:t>With </a:t>
            </a:r>
            <a:r>
              <a:rPr lang="da-DK" sz="1100" dirty="0" err="1"/>
              <a:t>waviers</a:t>
            </a:r>
            <a:r>
              <a:rPr lang="da-DK" sz="1100" dirty="0"/>
              <a:t> on the </a:t>
            </a:r>
            <a:r>
              <a:rPr lang="da-DK" sz="1100" dirty="0" err="1"/>
              <a:t>remaining</a:t>
            </a:r>
            <a:r>
              <a:rPr lang="da-DK" sz="1100" dirty="0"/>
              <a:t> </a:t>
            </a:r>
          </a:p>
          <a:p>
            <a:pPr marL="171450" indent="-171450">
              <a:buFont typeface="Arial" panose="020B0604020202020204" pitchFamily="34" charset="0"/>
              <a:buChar char="•"/>
            </a:pPr>
            <a:r>
              <a:rPr lang="da-DK" sz="1100" dirty="0"/>
              <a:t>MVP </a:t>
            </a:r>
            <a:r>
              <a:rPr lang="da-DK" sz="1100" dirty="0" err="1"/>
              <a:t>Coverage</a:t>
            </a:r>
            <a:r>
              <a:rPr lang="da-DK" sz="1100" dirty="0"/>
              <a:t> </a:t>
            </a:r>
            <a:r>
              <a:rPr lang="da-DK" sz="1100" dirty="0" err="1"/>
              <a:t>passed</a:t>
            </a:r>
            <a:r>
              <a:rPr lang="da-DK" sz="1100" dirty="0"/>
              <a:t> – signoff Test Plan</a:t>
            </a:r>
          </a:p>
          <a:p>
            <a:pPr marL="171450" indent="-171450">
              <a:buFont typeface="Arial" panose="020B0604020202020204" pitchFamily="34" charset="0"/>
              <a:buChar char="•"/>
            </a:pPr>
            <a:r>
              <a:rPr lang="da-DK" sz="1100" dirty="0"/>
              <a:t>High Risk </a:t>
            </a:r>
            <a:r>
              <a:rPr lang="da-DK" sz="1100" dirty="0" err="1"/>
              <a:t>areas</a:t>
            </a:r>
            <a:r>
              <a:rPr lang="da-DK" sz="1100" dirty="0"/>
              <a:t> </a:t>
            </a:r>
            <a:r>
              <a:rPr lang="da-DK" sz="1100" dirty="0" err="1"/>
              <a:t>covered</a:t>
            </a:r>
            <a:endParaRPr lang="da-DK" sz="1100" dirty="0"/>
          </a:p>
          <a:p>
            <a:pPr marL="171450" indent="-171450">
              <a:buFont typeface="Arial" panose="020B0604020202020204" pitchFamily="34" charset="0"/>
              <a:buChar char="•"/>
            </a:pPr>
            <a:r>
              <a:rPr lang="da-DK" sz="1100" dirty="0"/>
              <a:t>Market feedback </a:t>
            </a:r>
            <a:r>
              <a:rPr lang="da-DK" sz="1100" dirty="0" err="1"/>
              <a:t>included</a:t>
            </a:r>
            <a:endParaRPr lang="da-DK" sz="1100" dirty="0"/>
          </a:p>
          <a:p>
            <a:pPr marL="171450" indent="-171450">
              <a:buFont typeface="Arial" panose="020B0604020202020204" pitchFamily="34" charset="0"/>
              <a:buChar char="•"/>
            </a:pPr>
            <a:r>
              <a:rPr lang="da-DK" sz="1100" dirty="0" err="1"/>
              <a:t>Production</a:t>
            </a:r>
            <a:r>
              <a:rPr lang="da-DK" sz="1100" dirty="0"/>
              <a:t> </a:t>
            </a:r>
            <a:r>
              <a:rPr lang="da-DK" sz="1100" dirty="0" err="1"/>
              <a:t>Requirements</a:t>
            </a:r>
            <a:endParaRPr lang="da-DK" sz="1100" dirty="0"/>
          </a:p>
          <a:p>
            <a:pPr marL="171450" indent="-171450">
              <a:buFont typeface="Arial" panose="020B0604020202020204" pitchFamily="34" charset="0"/>
              <a:buChar char="•"/>
            </a:pPr>
            <a:r>
              <a:rPr lang="da-DK" sz="1100" dirty="0" err="1"/>
              <a:t>Certification</a:t>
            </a:r>
            <a:r>
              <a:rPr lang="da-DK" sz="1100" dirty="0"/>
              <a:t> </a:t>
            </a:r>
            <a:r>
              <a:rPr lang="da-DK" sz="1100" dirty="0" err="1"/>
              <a:t>pre</a:t>
            </a:r>
            <a:r>
              <a:rPr lang="da-DK" sz="1100" dirty="0"/>
              <a:t>-test signoff</a:t>
            </a:r>
            <a:endParaRPr lang="en-US" sz="1100" dirty="0"/>
          </a:p>
        </p:txBody>
      </p:sp>
      <p:sp>
        <p:nvSpPr>
          <p:cNvPr id="31" name="Star: 5 Points 30">
            <a:extLst>
              <a:ext uri="{FF2B5EF4-FFF2-40B4-BE49-F238E27FC236}">
                <a16:creationId xmlns:a16="http://schemas.microsoft.com/office/drawing/2014/main" id="{DA6B9F2F-9502-4E0D-B3C4-041EFE3E6AA5}"/>
              </a:ext>
            </a:extLst>
          </p:cNvPr>
          <p:cNvSpPr/>
          <p:nvPr/>
        </p:nvSpPr>
        <p:spPr>
          <a:xfrm>
            <a:off x="7344789" y="5071203"/>
            <a:ext cx="389310" cy="28558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1EB9628B-0D50-47D6-B7F5-A130AFFCF4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9638" y="289882"/>
            <a:ext cx="2105793" cy="1274109"/>
          </a:xfrm>
          <a:prstGeom prst="rect">
            <a:avLst/>
          </a:prstGeom>
        </p:spPr>
      </p:pic>
    </p:spTree>
    <p:extLst>
      <p:ext uri="{BB962C8B-B14F-4D97-AF65-F5344CB8AC3E}">
        <p14:creationId xmlns:p14="http://schemas.microsoft.com/office/powerpoint/2010/main" val="18977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12" grpId="0" animBg="1"/>
      <p:bldP spid="15" grpId="0"/>
      <p:bldP spid="16" grpId="0" animBg="1"/>
      <p:bldP spid="18" grpId="0"/>
      <p:bldP spid="20" grpId="0"/>
      <p:bldP spid="21" grpId="0" animBg="1"/>
      <p:bldP spid="24" grpId="0"/>
      <p:bldP spid="25" grpId="0"/>
      <p:bldP spid="30"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23" name="Title 3">
            <a:extLst>
              <a:ext uri="{FF2B5EF4-FFF2-40B4-BE49-F238E27FC236}">
                <a16:creationId xmlns:a16="http://schemas.microsoft.com/office/drawing/2014/main" id="{F9CEAE3F-C7E6-480A-8CF7-23ECD3A86B92}"/>
              </a:ext>
            </a:extLst>
          </p:cNvPr>
          <p:cNvSpPr txBox="1">
            <a:spLocks/>
          </p:cNvSpPr>
          <p:nvPr/>
        </p:nvSpPr>
        <p:spPr>
          <a:xfrm>
            <a:off x="-5793" y="24309"/>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Test Process</a:t>
            </a:r>
          </a:p>
        </p:txBody>
      </p:sp>
      <p:sp>
        <p:nvSpPr>
          <p:cNvPr id="4" name="TextBox 3">
            <a:extLst>
              <a:ext uri="{FF2B5EF4-FFF2-40B4-BE49-F238E27FC236}">
                <a16:creationId xmlns:a16="http://schemas.microsoft.com/office/drawing/2014/main" id="{43933802-D262-479E-B66C-05F5930077FE}"/>
              </a:ext>
            </a:extLst>
          </p:cNvPr>
          <p:cNvSpPr txBox="1"/>
          <p:nvPr/>
        </p:nvSpPr>
        <p:spPr>
          <a:xfrm>
            <a:off x="5058395" y="2568249"/>
            <a:ext cx="4711243" cy="1954381"/>
          </a:xfrm>
          <a:prstGeom prst="rect">
            <a:avLst/>
          </a:prstGeom>
          <a:noFill/>
        </p:spPr>
        <p:txBody>
          <a:bodyPr wrap="square" rtlCol="0">
            <a:spAutoFit/>
          </a:bodyPr>
          <a:lstStyle/>
          <a:p>
            <a:r>
              <a:rPr lang="da-DK" sz="1100" dirty="0" err="1"/>
              <a:t>Staged</a:t>
            </a:r>
            <a:r>
              <a:rPr lang="da-DK" sz="1100" dirty="0"/>
              <a:t> Release to:</a:t>
            </a:r>
          </a:p>
          <a:p>
            <a:pPr marL="171450" indent="-171450">
              <a:buFont typeface="Arial" panose="020B0604020202020204" pitchFamily="34" charset="0"/>
              <a:buChar char="•"/>
            </a:pPr>
            <a:r>
              <a:rPr lang="da-DK" sz="1100" dirty="0" err="1"/>
              <a:t>Production</a:t>
            </a:r>
            <a:r>
              <a:rPr lang="da-DK" sz="1100" dirty="0"/>
              <a:t> for Shops and display</a:t>
            </a:r>
          </a:p>
          <a:p>
            <a:pPr marL="171450" indent="-171450">
              <a:buFont typeface="Arial" panose="020B0604020202020204" pitchFamily="34" charset="0"/>
              <a:buChar char="•"/>
            </a:pPr>
            <a:endParaRPr lang="da-DK" sz="1100" dirty="0"/>
          </a:p>
          <a:p>
            <a:pPr marL="171450" indent="-171450">
              <a:buFont typeface="Arial" panose="020B0604020202020204" pitchFamily="34" charset="0"/>
              <a:buChar char="•"/>
            </a:pPr>
            <a:r>
              <a:rPr lang="da-DK" sz="1100" dirty="0" err="1"/>
              <a:t>Validation</a:t>
            </a:r>
            <a:r>
              <a:rPr lang="da-DK" sz="1100" dirty="0"/>
              <a:t> programme</a:t>
            </a:r>
          </a:p>
          <a:p>
            <a:pPr marL="628650" lvl="1" indent="-171450">
              <a:buFont typeface="Arial" panose="020B0604020202020204" pitchFamily="34" charset="0"/>
              <a:buChar char="•"/>
            </a:pPr>
            <a:r>
              <a:rPr lang="da-DK" sz="1100" dirty="0"/>
              <a:t>Beta </a:t>
            </a:r>
            <a:r>
              <a:rPr lang="da-DK" sz="1100" dirty="0" err="1"/>
              <a:t>Members</a:t>
            </a:r>
            <a:r>
              <a:rPr lang="da-DK" sz="1100" dirty="0"/>
              <a:t> and </a:t>
            </a:r>
            <a:r>
              <a:rPr lang="da-DK" sz="1100" dirty="0" err="1"/>
              <a:t>extended</a:t>
            </a:r>
            <a:r>
              <a:rPr lang="da-DK" sz="1100" dirty="0"/>
              <a:t> VIP</a:t>
            </a:r>
          </a:p>
          <a:p>
            <a:endParaRPr lang="da-DK" sz="1100" dirty="0"/>
          </a:p>
          <a:p>
            <a:pPr marL="171450" indent="-171450">
              <a:buFont typeface="Arial" panose="020B0604020202020204" pitchFamily="34" charset="0"/>
              <a:buChar char="•"/>
            </a:pPr>
            <a:r>
              <a:rPr lang="da-DK" sz="1100" dirty="0"/>
              <a:t>General </a:t>
            </a:r>
            <a:r>
              <a:rPr lang="da-DK" sz="1100" dirty="0" err="1"/>
              <a:t>Availability</a:t>
            </a:r>
            <a:endParaRPr lang="da-DK" sz="1100" dirty="0"/>
          </a:p>
          <a:p>
            <a:pPr marL="628650" lvl="1" indent="-171450">
              <a:buFont typeface="Arial" panose="020B0604020202020204" pitchFamily="34" charset="0"/>
              <a:buChar char="•"/>
            </a:pPr>
            <a:r>
              <a:rPr lang="da-DK" sz="1100" dirty="0"/>
              <a:t>Customer SW </a:t>
            </a:r>
            <a:r>
              <a:rPr lang="da-DK" sz="1100" dirty="0" err="1"/>
              <a:t>updates</a:t>
            </a:r>
            <a:r>
              <a:rPr lang="da-DK" sz="1100" dirty="0"/>
              <a:t>, BTB</a:t>
            </a:r>
          </a:p>
          <a:p>
            <a:pPr lvl="1"/>
            <a:endParaRPr lang="da-DK" sz="1100" dirty="0"/>
          </a:p>
          <a:p>
            <a:pPr marL="171450" indent="-171450">
              <a:buFont typeface="Arial" panose="020B0604020202020204" pitchFamily="34" charset="0"/>
              <a:buChar char="•"/>
            </a:pPr>
            <a:endParaRPr lang="da-DK" sz="1100" dirty="0"/>
          </a:p>
          <a:p>
            <a:pPr marL="171450" indent="-171450">
              <a:buFont typeface="Arial" panose="020B0604020202020204" pitchFamily="34" charset="0"/>
              <a:buChar char="•"/>
            </a:pPr>
            <a:endParaRPr lang="da-DK" sz="1100" dirty="0"/>
          </a:p>
        </p:txBody>
      </p:sp>
      <p:pic>
        <p:nvPicPr>
          <p:cNvPr id="32" name="Picture 31">
            <a:extLst>
              <a:ext uri="{FF2B5EF4-FFF2-40B4-BE49-F238E27FC236}">
                <a16:creationId xmlns:a16="http://schemas.microsoft.com/office/drawing/2014/main" id="{1EB9628B-0D50-47D6-B7F5-A130AFFCF4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9638" y="289882"/>
            <a:ext cx="2105793" cy="1274109"/>
          </a:xfrm>
          <a:prstGeom prst="rect">
            <a:avLst/>
          </a:prstGeom>
        </p:spPr>
      </p:pic>
      <p:sp>
        <p:nvSpPr>
          <p:cNvPr id="26" name="Flowchart: Process 25">
            <a:extLst>
              <a:ext uri="{FF2B5EF4-FFF2-40B4-BE49-F238E27FC236}">
                <a16:creationId xmlns:a16="http://schemas.microsoft.com/office/drawing/2014/main" id="{DF03956F-99E8-40E4-AF29-D802DCA34055}"/>
              </a:ext>
            </a:extLst>
          </p:cNvPr>
          <p:cNvSpPr/>
          <p:nvPr/>
        </p:nvSpPr>
        <p:spPr>
          <a:xfrm>
            <a:off x="3612787" y="2727749"/>
            <a:ext cx="1093695" cy="1222999"/>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Release </a:t>
            </a:r>
            <a:endParaRPr lang="en-US" sz="1200" dirty="0"/>
          </a:p>
        </p:txBody>
      </p:sp>
      <p:sp>
        <p:nvSpPr>
          <p:cNvPr id="27" name="TextBox 26">
            <a:extLst>
              <a:ext uri="{FF2B5EF4-FFF2-40B4-BE49-F238E27FC236}">
                <a16:creationId xmlns:a16="http://schemas.microsoft.com/office/drawing/2014/main" id="{4778AC23-8267-4012-BFB4-8789C8823A96}"/>
              </a:ext>
            </a:extLst>
          </p:cNvPr>
          <p:cNvSpPr txBox="1"/>
          <p:nvPr/>
        </p:nvSpPr>
        <p:spPr>
          <a:xfrm>
            <a:off x="3028744" y="2999128"/>
            <a:ext cx="582706" cy="276999"/>
          </a:xfrm>
          <a:prstGeom prst="rect">
            <a:avLst/>
          </a:prstGeom>
          <a:noFill/>
        </p:spPr>
        <p:txBody>
          <a:bodyPr wrap="square" rtlCol="0">
            <a:spAutoFit/>
          </a:bodyPr>
          <a:lstStyle/>
          <a:p>
            <a:r>
              <a:rPr lang="da-DK" sz="1200" b="1" dirty="0"/>
              <a:t>YES</a:t>
            </a:r>
            <a:endParaRPr lang="en-US" sz="1200" b="1" dirty="0"/>
          </a:p>
        </p:txBody>
      </p:sp>
      <p:cxnSp>
        <p:nvCxnSpPr>
          <p:cNvPr id="28" name="Straight Arrow Connector 27">
            <a:extLst>
              <a:ext uri="{FF2B5EF4-FFF2-40B4-BE49-F238E27FC236}">
                <a16:creationId xmlns:a16="http://schemas.microsoft.com/office/drawing/2014/main" id="{15F7516A-0DFC-4F6A-A62B-4C7BB75AE982}"/>
              </a:ext>
            </a:extLst>
          </p:cNvPr>
          <p:cNvCxnSpPr>
            <a:cxnSpLocks/>
          </p:cNvCxnSpPr>
          <p:nvPr/>
        </p:nvCxnSpPr>
        <p:spPr>
          <a:xfrm flipV="1">
            <a:off x="3119718" y="3333803"/>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49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23" name="Title 3">
            <a:extLst>
              <a:ext uri="{FF2B5EF4-FFF2-40B4-BE49-F238E27FC236}">
                <a16:creationId xmlns:a16="http://schemas.microsoft.com/office/drawing/2014/main" id="{F9CEAE3F-C7E6-480A-8CF7-23ECD3A86B92}"/>
              </a:ext>
            </a:extLst>
          </p:cNvPr>
          <p:cNvSpPr txBox="1">
            <a:spLocks/>
          </p:cNvSpPr>
          <p:nvPr/>
        </p:nvSpPr>
        <p:spPr>
          <a:xfrm>
            <a:off x="-5793" y="24309"/>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suggested Test Process</a:t>
            </a:r>
          </a:p>
        </p:txBody>
      </p:sp>
      <p:sp>
        <p:nvSpPr>
          <p:cNvPr id="5" name="Flowchart: Process 4">
            <a:extLst>
              <a:ext uri="{FF2B5EF4-FFF2-40B4-BE49-F238E27FC236}">
                <a16:creationId xmlns:a16="http://schemas.microsoft.com/office/drawing/2014/main" id="{D11498B1-C8D6-424C-9ECE-D13EBBE3B7E4}"/>
              </a:ext>
            </a:extLst>
          </p:cNvPr>
          <p:cNvSpPr/>
          <p:nvPr/>
        </p:nvSpPr>
        <p:spPr>
          <a:xfrm>
            <a:off x="940564"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SW Development</a:t>
            </a:r>
          </a:p>
          <a:p>
            <a:pPr algn="ctr"/>
            <a:endParaRPr lang="da-DK" sz="1200" dirty="0"/>
          </a:p>
          <a:p>
            <a:pPr algn="ctr"/>
            <a:r>
              <a:rPr lang="da-DK" sz="1200" dirty="0"/>
              <a:t>SW </a:t>
            </a:r>
            <a:r>
              <a:rPr lang="da-DK" sz="1200" dirty="0" err="1"/>
              <a:t>Build</a:t>
            </a:r>
            <a:endParaRPr lang="en-US" sz="1200" dirty="0"/>
          </a:p>
          <a:p>
            <a:pPr algn="ctr"/>
            <a:endParaRPr lang="en-US" sz="1200" dirty="0"/>
          </a:p>
        </p:txBody>
      </p:sp>
      <p:sp>
        <p:nvSpPr>
          <p:cNvPr id="6" name="Flowchart: Decision 5">
            <a:extLst>
              <a:ext uri="{FF2B5EF4-FFF2-40B4-BE49-F238E27FC236}">
                <a16:creationId xmlns:a16="http://schemas.microsoft.com/office/drawing/2014/main" id="{69C8762D-B788-46D2-8B68-FBA379E7C56A}"/>
              </a:ext>
            </a:extLst>
          </p:cNvPr>
          <p:cNvSpPr/>
          <p:nvPr/>
        </p:nvSpPr>
        <p:spPr>
          <a:xfrm>
            <a:off x="5279481" y="2391697"/>
            <a:ext cx="977153" cy="9861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00" dirty="0" err="1"/>
              <a:t>Nightly</a:t>
            </a:r>
            <a:r>
              <a:rPr lang="da-DK" sz="700" dirty="0"/>
              <a:t> </a:t>
            </a:r>
            <a:r>
              <a:rPr lang="da-DK" sz="700" dirty="0" err="1"/>
              <a:t>Build</a:t>
            </a:r>
            <a:endParaRPr lang="en-US" sz="700" dirty="0"/>
          </a:p>
        </p:txBody>
      </p:sp>
      <p:sp>
        <p:nvSpPr>
          <p:cNvPr id="28" name="Flowchart: Process 27">
            <a:extLst>
              <a:ext uri="{FF2B5EF4-FFF2-40B4-BE49-F238E27FC236}">
                <a16:creationId xmlns:a16="http://schemas.microsoft.com/office/drawing/2014/main" id="{BA350903-012A-492C-9461-D858A1C851A9}"/>
              </a:ext>
            </a:extLst>
          </p:cNvPr>
          <p:cNvSpPr/>
          <p:nvPr/>
        </p:nvSpPr>
        <p:spPr>
          <a:xfrm>
            <a:off x="3065200"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Auto Regression test </a:t>
            </a:r>
          </a:p>
          <a:p>
            <a:pPr algn="ctr"/>
            <a:endParaRPr lang="da-DK" sz="1200" dirty="0"/>
          </a:p>
          <a:p>
            <a:pPr algn="ctr"/>
            <a:r>
              <a:rPr lang="da-DK" sz="1200" dirty="0" err="1"/>
              <a:t>Nightly</a:t>
            </a:r>
            <a:r>
              <a:rPr lang="da-DK" sz="1200" dirty="0"/>
              <a:t> Run</a:t>
            </a:r>
            <a:endParaRPr lang="en-US" sz="1200" dirty="0"/>
          </a:p>
          <a:p>
            <a:pPr algn="ctr"/>
            <a:endParaRPr lang="en-US" sz="1200" dirty="0"/>
          </a:p>
        </p:txBody>
      </p:sp>
      <p:sp>
        <p:nvSpPr>
          <p:cNvPr id="31" name="Flowchart: Process 30">
            <a:extLst>
              <a:ext uri="{FF2B5EF4-FFF2-40B4-BE49-F238E27FC236}">
                <a16:creationId xmlns:a16="http://schemas.microsoft.com/office/drawing/2014/main" id="{77B8C955-5EF2-4F8E-827E-CABB8811A5A7}"/>
              </a:ext>
            </a:extLst>
          </p:cNvPr>
          <p:cNvSpPr/>
          <p:nvPr/>
        </p:nvSpPr>
        <p:spPr>
          <a:xfrm>
            <a:off x="5221211" y="852015"/>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Test </a:t>
            </a:r>
            <a:r>
              <a:rPr lang="da-DK" sz="1200" dirty="0" err="1"/>
              <a:t>Execution</a:t>
            </a:r>
            <a:r>
              <a:rPr lang="da-DK" sz="1200" dirty="0"/>
              <a:t> </a:t>
            </a:r>
            <a:r>
              <a:rPr lang="da-DK" sz="1200" dirty="0" err="1"/>
              <a:t>Results</a:t>
            </a:r>
            <a:r>
              <a:rPr lang="da-DK" sz="1200" dirty="0"/>
              <a:t> </a:t>
            </a:r>
          </a:p>
          <a:p>
            <a:pPr algn="ctr"/>
            <a:endParaRPr lang="da-DK" sz="1200" dirty="0"/>
          </a:p>
          <a:p>
            <a:pPr algn="ctr"/>
            <a:r>
              <a:rPr lang="da-DK" sz="1200" dirty="0"/>
              <a:t>Dashboard</a:t>
            </a:r>
          </a:p>
          <a:p>
            <a:pPr algn="ctr"/>
            <a:r>
              <a:rPr lang="da-DK" sz="1200" dirty="0"/>
              <a:t>(BI)</a:t>
            </a:r>
          </a:p>
        </p:txBody>
      </p:sp>
      <p:sp>
        <p:nvSpPr>
          <p:cNvPr id="35" name="Flowchart: Process 34">
            <a:extLst>
              <a:ext uri="{FF2B5EF4-FFF2-40B4-BE49-F238E27FC236}">
                <a16:creationId xmlns:a16="http://schemas.microsoft.com/office/drawing/2014/main" id="{2016A172-846C-4120-A8F9-CC51307E6A35}"/>
              </a:ext>
            </a:extLst>
          </p:cNvPr>
          <p:cNvSpPr/>
          <p:nvPr/>
        </p:nvSpPr>
        <p:spPr>
          <a:xfrm>
            <a:off x="6767616" y="2273256"/>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Manual Test</a:t>
            </a:r>
          </a:p>
          <a:p>
            <a:pPr algn="ctr"/>
            <a:r>
              <a:rPr lang="da-DK" sz="1200" dirty="0" err="1"/>
              <a:t>Pre.Cert</a:t>
            </a:r>
            <a:r>
              <a:rPr lang="da-DK" sz="1200" dirty="0"/>
              <a:t>. Test </a:t>
            </a:r>
            <a:endParaRPr lang="en-US" sz="1200" dirty="0"/>
          </a:p>
        </p:txBody>
      </p:sp>
      <p:sp>
        <p:nvSpPr>
          <p:cNvPr id="36" name="Flowchart: Decision 35">
            <a:extLst>
              <a:ext uri="{FF2B5EF4-FFF2-40B4-BE49-F238E27FC236}">
                <a16:creationId xmlns:a16="http://schemas.microsoft.com/office/drawing/2014/main" id="{E24D60D8-699F-45DD-8E18-8139586E5FF8}"/>
              </a:ext>
            </a:extLst>
          </p:cNvPr>
          <p:cNvSpPr/>
          <p:nvPr/>
        </p:nvSpPr>
        <p:spPr>
          <a:xfrm>
            <a:off x="6825888" y="3815530"/>
            <a:ext cx="977153" cy="9861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t>Beta</a:t>
            </a:r>
            <a:endParaRPr lang="en-US" sz="1000" dirty="0"/>
          </a:p>
        </p:txBody>
      </p:sp>
      <p:sp>
        <p:nvSpPr>
          <p:cNvPr id="37" name="Flowchart: Process 36">
            <a:extLst>
              <a:ext uri="{FF2B5EF4-FFF2-40B4-BE49-F238E27FC236}">
                <a16:creationId xmlns:a16="http://schemas.microsoft.com/office/drawing/2014/main" id="{53727F3A-0782-4A60-9D24-FEC463AE2F26}"/>
              </a:ext>
            </a:extLst>
          </p:cNvPr>
          <p:cNvSpPr/>
          <p:nvPr/>
        </p:nvSpPr>
        <p:spPr>
          <a:xfrm>
            <a:off x="8326161" y="3679557"/>
            <a:ext cx="1093695" cy="122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t>Validation</a:t>
            </a:r>
            <a:endParaRPr lang="da-DK" sz="1200" dirty="0"/>
          </a:p>
          <a:p>
            <a:pPr algn="ctr"/>
            <a:endParaRPr lang="da-DK" sz="1200" dirty="0"/>
          </a:p>
          <a:p>
            <a:pPr algn="ctr"/>
            <a:r>
              <a:rPr lang="da-DK" sz="1000" dirty="0"/>
              <a:t>Alfa </a:t>
            </a:r>
            <a:r>
              <a:rPr lang="da-DK" sz="1000" dirty="0" err="1"/>
              <a:t>Validation</a:t>
            </a:r>
            <a:r>
              <a:rPr lang="da-DK" sz="1000" dirty="0"/>
              <a:t>,</a:t>
            </a:r>
          </a:p>
          <a:p>
            <a:pPr algn="ctr"/>
            <a:r>
              <a:rPr lang="da-DK" sz="1000" dirty="0"/>
              <a:t>VIP </a:t>
            </a:r>
            <a:r>
              <a:rPr lang="da-DK" sz="1000" dirty="0" err="1"/>
              <a:t>etc</a:t>
            </a:r>
            <a:endParaRPr lang="en-US" sz="1000" dirty="0"/>
          </a:p>
        </p:txBody>
      </p:sp>
      <p:sp>
        <p:nvSpPr>
          <p:cNvPr id="39" name="Flowchart: Decision 38">
            <a:extLst>
              <a:ext uri="{FF2B5EF4-FFF2-40B4-BE49-F238E27FC236}">
                <a16:creationId xmlns:a16="http://schemas.microsoft.com/office/drawing/2014/main" id="{0EE08703-AABD-423F-BC1B-015966E47135}"/>
              </a:ext>
            </a:extLst>
          </p:cNvPr>
          <p:cNvSpPr/>
          <p:nvPr/>
        </p:nvSpPr>
        <p:spPr>
          <a:xfrm>
            <a:off x="8384431" y="5232035"/>
            <a:ext cx="977153" cy="9861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RC?</a:t>
            </a:r>
            <a:endParaRPr lang="en-US" sz="1200" dirty="0"/>
          </a:p>
        </p:txBody>
      </p:sp>
      <p:sp>
        <p:nvSpPr>
          <p:cNvPr id="53" name="Flowchart: Process 52">
            <a:extLst>
              <a:ext uri="{FF2B5EF4-FFF2-40B4-BE49-F238E27FC236}">
                <a16:creationId xmlns:a16="http://schemas.microsoft.com/office/drawing/2014/main" id="{45CFB783-4D24-4298-BAB1-80711DCAC177}"/>
              </a:ext>
            </a:extLst>
          </p:cNvPr>
          <p:cNvSpPr/>
          <p:nvPr/>
        </p:nvSpPr>
        <p:spPr>
          <a:xfrm>
            <a:off x="9854653" y="5120924"/>
            <a:ext cx="1093695" cy="1222999"/>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Release</a:t>
            </a:r>
          </a:p>
          <a:p>
            <a:pPr algn="ctr"/>
            <a:r>
              <a:rPr lang="da-DK" sz="1200" dirty="0"/>
              <a:t>&amp;</a:t>
            </a:r>
          </a:p>
          <a:p>
            <a:pPr algn="ctr"/>
            <a:r>
              <a:rPr lang="da-DK" sz="1200" dirty="0"/>
              <a:t> Beta </a:t>
            </a:r>
            <a:r>
              <a:rPr lang="da-DK" sz="1200" dirty="0" err="1"/>
              <a:t>Testing</a:t>
            </a:r>
            <a:r>
              <a:rPr lang="da-DK" sz="1200" dirty="0"/>
              <a:t> </a:t>
            </a:r>
            <a:endParaRPr lang="en-US" sz="1200" dirty="0"/>
          </a:p>
        </p:txBody>
      </p:sp>
      <p:cxnSp>
        <p:nvCxnSpPr>
          <p:cNvPr id="8" name="Straight Arrow Connector 7">
            <a:extLst>
              <a:ext uri="{FF2B5EF4-FFF2-40B4-BE49-F238E27FC236}">
                <a16:creationId xmlns:a16="http://schemas.microsoft.com/office/drawing/2014/main" id="{9F654745-3140-4006-9CCD-6EB7E3BEB5C9}"/>
              </a:ext>
            </a:extLst>
          </p:cNvPr>
          <p:cNvCxnSpPr>
            <a:stCxn id="5" idx="3"/>
            <a:endCxn id="28" idx="1"/>
          </p:cNvCxnSpPr>
          <p:nvPr/>
        </p:nvCxnSpPr>
        <p:spPr>
          <a:xfrm>
            <a:off x="2034259" y="1463515"/>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a:extLst>
              <a:ext uri="{FF2B5EF4-FFF2-40B4-BE49-F238E27FC236}">
                <a16:creationId xmlns:a16="http://schemas.microsoft.com/office/drawing/2014/main" id="{6E6048FA-135F-4FA3-98B7-F0EFBC90A504}"/>
              </a:ext>
            </a:extLst>
          </p:cNvPr>
          <p:cNvCxnSpPr/>
          <p:nvPr/>
        </p:nvCxnSpPr>
        <p:spPr>
          <a:xfrm>
            <a:off x="4190270" y="1463514"/>
            <a:ext cx="1030941"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6" name="Straight Arrow Connector 55">
            <a:extLst>
              <a:ext uri="{FF2B5EF4-FFF2-40B4-BE49-F238E27FC236}">
                <a16:creationId xmlns:a16="http://schemas.microsoft.com/office/drawing/2014/main" id="{9E69AF90-C967-424D-80BC-CBCC1F6655EA}"/>
              </a:ext>
            </a:extLst>
          </p:cNvPr>
          <p:cNvCxnSpPr>
            <a:cxnSpLocks/>
            <a:stCxn id="31" idx="2"/>
            <a:endCxn id="6" idx="0"/>
          </p:cNvCxnSpPr>
          <p:nvPr/>
        </p:nvCxnSpPr>
        <p:spPr>
          <a:xfrm flipH="1">
            <a:off x="5768058" y="2075014"/>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5" name="Connector: Elbow 14">
            <a:extLst>
              <a:ext uri="{FF2B5EF4-FFF2-40B4-BE49-F238E27FC236}">
                <a16:creationId xmlns:a16="http://schemas.microsoft.com/office/drawing/2014/main" id="{7E773182-CDBD-4582-AA10-D5598767D1E3}"/>
              </a:ext>
            </a:extLst>
          </p:cNvPr>
          <p:cNvCxnSpPr>
            <a:stCxn id="6" idx="2"/>
            <a:endCxn id="5" idx="2"/>
          </p:cNvCxnSpPr>
          <p:nvPr/>
        </p:nvCxnSpPr>
        <p:spPr>
          <a:xfrm rot="5400000" flipH="1">
            <a:off x="2976334" y="586092"/>
            <a:ext cx="1302802" cy="4280646"/>
          </a:xfrm>
          <a:prstGeom prst="bentConnector3">
            <a:avLst>
              <a:gd name="adj1" fmla="val -36814"/>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58" name="Connector: Elbow 57">
            <a:extLst>
              <a:ext uri="{FF2B5EF4-FFF2-40B4-BE49-F238E27FC236}">
                <a16:creationId xmlns:a16="http://schemas.microsoft.com/office/drawing/2014/main" id="{EA6E8655-E63D-4AF3-883D-93C765B375E2}"/>
              </a:ext>
            </a:extLst>
          </p:cNvPr>
          <p:cNvCxnSpPr>
            <a:cxnSpLocks/>
            <a:stCxn id="36" idx="2"/>
          </p:cNvCxnSpPr>
          <p:nvPr/>
        </p:nvCxnSpPr>
        <p:spPr>
          <a:xfrm rot="5400000" flipH="1">
            <a:off x="3037349" y="524534"/>
            <a:ext cx="2727178" cy="5827054"/>
          </a:xfrm>
          <a:prstGeom prst="bentConnector4">
            <a:avLst>
              <a:gd name="adj1" fmla="val -8382"/>
              <a:gd name="adj2" fmla="val 100088"/>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60" name="Straight Arrow Connector 59">
            <a:extLst>
              <a:ext uri="{FF2B5EF4-FFF2-40B4-BE49-F238E27FC236}">
                <a16:creationId xmlns:a16="http://schemas.microsoft.com/office/drawing/2014/main" id="{F46165E0-C3C7-4920-BFA4-423F53EC3A2F}"/>
              </a:ext>
            </a:extLst>
          </p:cNvPr>
          <p:cNvCxnSpPr>
            <a:cxnSpLocks/>
          </p:cNvCxnSpPr>
          <p:nvPr/>
        </p:nvCxnSpPr>
        <p:spPr>
          <a:xfrm flipH="1">
            <a:off x="7314464" y="3504383"/>
            <a:ext cx="3"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29B72F80-A253-4F5B-BD85-94AC6DF6D5DB}"/>
              </a:ext>
            </a:extLst>
          </p:cNvPr>
          <p:cNvCxnSpPr>
            <a:cxnSpLocks/>
            <a:stCxn id="6" idx="3"/>
            <a:endCxn id="35" idx="1"/>
          </p:cNvCxnSpPr>
          <p:nvPr/>
        </p:nvCxnSpPr>
        <p:spPr>
          <a:xfrm flipV="1">
            <a:off x="6256634" y="2884756"/>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66" name="TextBox 65">
            <a:extLst>
              <a:ext uri="{FF2B5EF4-FFF2-40B4-BE49-F238E27FC236}">
                <a16:creationId xmlns:a16="http://schemas.microsoft.com/office/drawing/2014/main" id="{14724D81-C250-48DE-A1E4-78F0BDCFBDEF}"/>
              </a:ext>
            </a:extLst>
          </p:cNvPr>
          <p:cNvSpPr txBox="1"/>
          <p:nvPr/>
        </p:nvSpPr>
        <p:spPr>
          <a:xfrm>
            <a:off x="6209569" y="2587915"/>
            <a:ext cx="582706" cy="276999"/>
          </a:xfrm>
          <a:prstGeom prst="rect">
            <a:avLst/>
          </a:prstGeom>
          <a:noFill/>
        </p:spPr>
        <p:txBody>
          <a:bodyPr wrap="square" rtlCol="0">
            <a:spAutoFit/>
          </a:bodyPr>
          <a:lstStyle/>
          <a:p>
            <a:r>
              <a:rPr lang="da-DK" sz="1200" b="1" dirty="0"/>
              <a:t>YES</a:t>
            </a:r>
            <a:endParaRPr lang="en-US" sz="1200" b="1" dirty="0"/>
          </a:p>
        </p:txBody>
      </p:sp>
      <p:sp>
        <p:nvSpPr>
          <p:cNvPr id="67" name="TextBox 66">
            <a:extLst>
              <a:ext uri="{FF2B5EF4-FFF2-40B4-BE49-F238E27FC236}">
                <a16:creationId xmlns:a16="http://schemas.microsoft.com/office/drawing/2014/main" id="{F4CD13CF-4704-4B1D-BE3C-C93912A1B5FB}"/>
              </a:ext>
            </a:extLst>
          </p:cNvPr>
          <p:cNvSpPr txBox="1"/>
          <p:nvPr/>
        </p:nvSpPr>
        <p:spPr>
          <a:xfrm>
            <a:off x="5768057" y="3397658"/>
            <a:ext cx="582706" cy="276999"/>
          </a:xfrm>
          <a:prstGeom prst="rect">
            <a:avLst/>
          </a:prstGeom>
          <a:noFill/>
        </p:spPr>
        <p:txBody>
          <a:bodyPr wrap="square" rtlCol="0">
            <a:spAutoFit/>
          </a:bodyPr>
          <a:lstStyle/>
          <a:p>
            <a:r>
              <a:rPr lang="da-DK" sz="1200" b="1" dirty="0"/>
              <a:t>NO</a:t>
            </a:r>
            <a:endParaRPr lang="en-US" sz="1200" b="1" dirty="0"/>
          </a:p>
        </p:txBody>
      </p:sp>
      <p:sp>
        <p:nvSpPr>
          <p:cNvPr id="68" name="TextBox 67">
            <a:extLst>
              <a:ext uri="{FF2B5EF4-FFF2-40B4-BE49-F238E27FC236}">
                <a16:creationId xmlns:a16="http://schemas.microsoft.com/office/drawing/2014/main" id="{295D9BE8-3203-450E-B2C6-EF8EDAEE898D}"/>
              </a:ext>
            </a:extLst>
          </p:cNvPr>
          <p:cNvSpPr txBox="1"/>
          <p:nvPr/>
        </p:nvSpPr>
        <p:spPr>
          <a:xfrm>
            <a:off x="9361584" y="520008"/>
            <a:ext cx="2620867" cy="461665"/>
          </a:xfrm>
          <a:prstGeom prst="rect">
            <a:avLst/>
          </a:prstGeom>
          <a:noFill/>
        </p:spPr>
        <p:txBody>
          <a:bodyPr wrap="square" rtlCol="0">
            <a:spAutoFit/>
          </a:bodyPr>
          <a:lstStyle/>
          <a:p>
            <a:r>
              <a:rPr lang="da-DK" sz="1200" b="1" dirty="0"/>
              <a:t>RC = Release Candidate</a:t>
            </a:r>
          </a:p>
          <a:p>
            <a:r>
              <a:rPr lang="da-DK" sz="1200" b="1" dirty="0"/>
              <a:t> </a:t>
            </a:r>
            <a:endParaRPr lang="en-US" sz="1200" b="1" dirty="0"/>
          </a:p>
        </p:txBody>
      </p:sp>
      <p:sp>
        <p:nvSpPr>
          <p:cNvPr id="69" name="TextBox 68">
            <a:extLst>
              <a:ext uri="{FF2B5EF4-FFF2-40B4-BE49-F238E27FC236}">
                <a16:creationId xmlns:a16="http://schemas.microsoft.com/office/drawing/2014/main" id="{1DE8F7D4-F4E2-4615-937D-C26ED6F644C6}"/>
              </a:ext>
            </a:extLst>
          </p:cNvPr>
          <p:cNvSpPr txBox="1"/>
          <p:nvPr/>
        </p:nvSpPr>
        <p:spPr>
          <a:xfrm>
            <a:off x="7326580" y="4843925"/>
            <a:ext cx="582706" cy="276999"/>
          </a:xfrm>
          <a:prstGeom prst="rect">
            <a:avLst/>
          </a:prstGeom>
          <a:noFill/>
        </p:spPr>
        <p:txBody>
          <a:bodyPr wrap="square" rtlCol="0">
            <a:spAutoFit/>
          </a:bodyPr>
          <a:lstStyle/>
          <a:p>
            <a:r>
              <a:rPr lang="da-DK" sz="1200" b="1" dirty="0"/>
              <a:t>NO</a:t>
            </a:r>
            <a:endParaRPr lang="en-US" sz="1200" b="1" dirty="0"/>
          </a:p>
        </p:txBody>
      </p:sp>
      <p:cxnSp>
        <p:nvCxnSpPr>
          <p:cNvPr id="70" name="Straight Arrow Connector 69">
            <a:extLst>
              <a:ext uri="{FF2B5EF4-FFF2-40B4-BE49-F238E27FC236}">
                <a16:creationId xmlns:a16="http://schemas.microsoft.com/office/drawing/2014/main" id="{C5F219E2-A5A5-4F60-8FB7-8C145F6BFD56}"/>
              </a:ext>
            </a:extLst>
          </p:cNvPr>
          <p:cNvCxnSpPr>
            <a:cxnSpLocks/>
          </p:cNvCxnSpPr>
          <p:nvPr/>
        </p:nvCxnSpPr>
        <p:spPr>
          <a:xfrm flipV="1">
            <a:off x="7809110" y="4310900"/>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1" name="TextBox 70">
            <a:extLst>
              <a:ext uri="{FF2B5EF4-FFF2-40B4-BE49-F238E27FC236}">
                <a16:creationId xmlns:a16="http://schemas.microsoft.com/office/drawing/2014/main" id="{DF9C25BE-AACD-4A89-8EA3-169E140B2F9B}"/>
              </a:ext>
            </a:extLst>
          </p:cNvPr>
          <p:cNvSpPr txBox="1"/>
          <p:nvPr/>
        </p:nvSpPr>
        <p:spPr>
          <a:xfrm>
            <a:off x="7762045" y="4014058"/>
            <a:ext cx="582706" cy="276999"/>
          </a:xfrm>
          <a:prstGeom prst="rect">
            <a:avLst/>
          </a:prstGeom>
          <a:noFill/>
        </p:spPr>
        <p:txBody>
          <a:bodyPr wrap="square" rtlCol="0">
            <a:spAutoFit/>
          </a:bodyPr>
          <a:lstStyle/>
          <a:p>
            <a:r>
              <a:rPr lang="da-DK" sz="1200" b="1" dirty="0"/>
              <a:t>YES</a:t>
            </a:r>
            <a:endParaRPr lang="en-US" sz="1200" b="1" dirty="0"/>
          </a:p>
        </p:txBody>
      </p:sp>
      <p:cxnSp>
        <p:nvCxnSpPr>
          <p:cNvPr id="72" name="Connector: Elbow 71">
            <a:extLst>
              <a:ext uri="{FF2B5EF4-FFF2-40B4-BE49-F238E27FC236}">
                <a16:creationId xmlns:a16="http://schemas.microsoft.com/office/drawing/2014/main" id="{0CA0452E-77F2-4BDA-A7AB-013C38CE25BA}"/>
              </a:ext>
            </a:extLst>
          </p:cNvPr>
          <p:cNvCxnSpPr>
            <a:cxnSpLocks/>
            <a:stCxn id="39" idx="2"/>
            <a:endCxn id="5" idx="2"/>
          </p:cNvCxnSpPr>
          <p:nvPr/>
        </p:nvCxnSpPr>
        <p:spPr>
          <a:xfrm rot="5400000" flipH="1">
            <a:off x="3108640" y="453786"/>
            <a:ext cx="4143140" cy="7385596"/>
          </a:xfrm>
          <a:prstGeom prst="bentConnector3">
            <a:avLst>
              <a:gd name="adj1" fmla="val -5518"/>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5" name="TextBox 74">
            <a:extLst>
              <a:ext uri="{FF2B5EF4-FFF2-40B4-BE49-F238E27FC236}">
                <a16:creationId xmlns:a16="http://schemas.microsoft.com/office/drawing/2014/main" id="{37C81FE3-C6B5-45C5-8739-60777283F25A}"/>
              </a:ext>
            </a:extLst>
          </p:cNvPr>
          <p:cNvSpPr txBox="1"/>
          <p:nvPr/>
        </p:nvSpPr>
        <p:spPr>
          <a:xfrm>
            <a:off x="8910190" y="6187540"/>
            <a:ext cx="582706" cy="276999"/>
          </a:xfrm>
          <a:prstGeom prst="rect">
            <a:avLst/>
          </a:prstGeom>
          <a:noFill/>
        </p:spPr>
        <p:txBody>
          <a:bodyPr wrap="square" rtlCol="0">
            <a:spAutoFit/>
          </a:bodyPr>
          <a:lstStyle/>
          <a:p>
            <a:r>
              <a:rPr lang="da-DK" sz="1200" b="1" dirty="0"/>
              <a:t>NO</a:t>
            </a:r>
            <a:endParaRPr lang="en-US" sz="1200" b="1" dirty="0"/>
          </a:p>
        </p:txBody>
      </p:sp>
      <p:sp>
        <p:nvSpPr>
          <p:cNvPr id="76" name="TextBox 75">
            <a:extLst>
              <a:ext uri="{FF2B5EF4-FFF2-40B4-BE49-F238E27FC236}">
                <a16:creationId xmlns:a16="http://schemas.microsoft.com/office/drawing/2014/main" id="{9DD54F12-DEFE-4920-A608-0139677F6468}"/>
              </a:ext>
            </a:extLst>
          </p:cNvPr>
          <p:cNvSpPr txBox="1"/>
          <p:nvPr/>
        </p:nvSpPr>
        <p:spPr>
          <a:xfrm>
            <a:off x="9270610" y="5392303"/>
            <a:ext cx="582706" cy="276999"/>
          </a:xfrm>
          <a:prstGeom prst="rect">
            <a:avLst/>
          </a:prstGeom>
          <a:noFill/>
        </p:spPr>
        <p:txBody>
          <a:bodyPr wrap="square" rtlCol="0">
            <a:spAutoFit/>
          </a:bodyPr>
          <a:lstStyle/>
          <a:p>
            <a:r>
              <a:rPr lang="da-DK" sz="1200" b="1" dirty="0"/>
              <a:t>YES</a:t>
            </a:r>
            <a:endParaRPr lang="en-US" sz="1200" b="1" dirty="0"/>
          </a:p>
        </p:txBody>
      </p:sp>
      <p:cxnSp>
        <p:nvCxnSpPr>
          <p:cNvPr id="77" name="Straight Arrow Connector 76">
            <a:extLst>
              <a:ext uri="{FF2B5EF4-FFF2-40B4-BE49-F238E27FC236}">
                <a16:creationId xmlns:a16="http://schemas.microsoft.com/office/drawing/2014/main" id="{D4805931-0255-4058-A800-ED17F0DF2071}"/>
              </a:ext>
            </a:extLst>
          </p:cNvPr>
          <p:cNvCxnSpPr>
            <a:cxnSpLocks/>
          </p:cNvCxnSpPr>
          <p:nvPr/>
        </p:nvCxnSpPr>
        <p:spPr>
          <a:xfrm flipV="1">
            <a:off x="9361584" y="5726978"/>
            <a:ext cx="510982"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78" name="Straight Arrow Connector 77">
            <a:extLst>
              <a:ext uri="{FF2B5EF4-FFF2-40B4-BE49-F238E27FC236}">
                <a16:creationId xmlns:a16="http://schemas.microsoft.com/office/drawing/2014/main" id="{402AE1EB-C028-41B3-AA1A-5AD1AAF79AC4}"/>
              </a:ext>
            </a:extLst>
          </p:cNvPr>
          <p:cNvCxnSpPr>
            <a:cxnSpLocks/>
          </p:cNvCxnSpPr>
          <p:nvPr/>
        </p:nvCxnSpPr>
        <p:spPr>
          <a:xfrm flipH="1">
            <a:off x="8873006" y="4908954"/>
            <a:ext cx="1" cy="31668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9" name="TextBox 78">
            <a:extLst>
              <a:ext uri="{FF2B5EF4-FFF2-40B4-BE49-F238E27FC236}">
                <a16:creationId xmlns:a16="http://schemas.microsoft.com/office/drawing/2014/main" id="{8509096B-859E-46AB-9BB9-25E1053ACD85}"/>
              </a:ext>
            </a:extLst>
          </p:cNvPr>
          <p:cNvSpPr txBox="1"/>
          <p:nvPr/>
        </p:nvSpPr>
        <p:spPr>
          <a:xfrm>
            <a:off x="1545685" y="3381262"/>
            <a:ext cx="1154348" cy="276999"/>
          </a:xfrm>
          <a:prstGeom prst="rect">
            <a:avLst/>
          </a:prstGeom>
          <a:noFill/>
        </p:spPr>
        <p:txBody>
          <a:bodyPr wrap="square" rtlCol="0">
            <a:spAutoFit/>
          </a:bodyPr>
          <a:lstStyle/>
          <a:p>
            <a:r>
              <a:rPr lang="da-DK" sz="1200" b="1" dirty="0"/>
              <a:t>Report Bugs</a:t>
            </a:r>
            <a:endParaRPr lang="en-US" sz="1200" b="1" dirty="0"/>
          </a:p>
        </p:txBody>
      </p:sp>
      <p:sp>
        <p:nvSpPr>
          <p:cNvPr id="80" name="TextBox 79">
            <a:extLst>
              <a:ext uri="{FF2B5EF4-FFF2-40B4-BE49-F238E27FC236}">
                <a16:creationId xmlns:a16="http://schemas.microsoft.com/office/drawing/2014/main" id="{E3DBBB51-D8BC-4D6F-8E2A-6ACA3CBAE465}"/>
              </a:ext>
            </a:extLst>
          </p:cNvPr>
          <p:cNvSpPr txBox="1"/>
          <p:nvPr/>
        </p:nvSpPr>
        <p:spPr>
          <a:xfrm>
            <a:off x="9356353" y="768221"/>
            <a:ext cx="3034862" cy="1569660"/>
          </a:xfrm>
          <a:prstGeom prst="rect">
            <a:avLst/>
          </a:prstGeom>
          <a:noFill/>
        </p:spPr>
        <p:txBody>
          <a:bodyPr wrap="square" rtlCol="0">
            <a:spAutoFit/>
          </a:bodyPr>
          <a:lstStyle/>
          <a:p>
            <a:r>
              <a:rPr lang="da-DK" sz="1200" b="1" dirty="0"/>
              <a:t>Quality Release </a:t>
            </a:r>
            <a:r>
              <a:rPr lang="da-DK" sz="1200" b="1" dirty="0" err="1"/>
              <a:t>Criteria</a:t>
            </a:r>
            <a:endParaRPr lang="da-DK" sz="1200" b="1" dirty="0"/>
          </a:p>
          <a:p>
            <a:pPr marL="171450" indent="-171450">
              <a:buFontTx/>
              <a:buChar char="-"/>
            </a:pPr>
            <a:r>
              <a:rPr lang="da-DK" sz="1200" b="1" dirty="0" err="1"/>
              <a:t>Pass</a:t>
            </a:r>
            <a:r>
              <a:rPr lang="da-DK" sz="1200" b="1" dirty="0"/>
              <a:t> / </a:t>
            </a:r>
            <a:r>
              <a:rPr lang="da-DK" sz="1200" b="1" dirty="0" err="1"/>
              <a:t>Fail</a:t>
            </a:r>
            <a:r>
              <a:rPr lang="da-DK" sz="1200" b="1" dirty="0"/>
              <a:t> Rate &lt; 5-10%</a:t>
            </a:r>
          </a:p>
          <a:p>
            <a:pPr marL="171450" indent="-171450">
              <a:buFontTx/>
              <a:buChar char="-"/>
            </a:pPr>
            <a:r>
              <a:rPr lang="da-DK" sz="1200" b="1" dirty="0"/>
              <a:t>DEF Count &lt; 1</a:t>
            </a:r>
          </a:p>
          <a:p>
            <a:pPr marL="171450" indent="-171450">
              <a:buFontTx/>
              <a:buChar char="-"/>
            </a:pPr>
            <a:r>
              <a:rPr lang="da-DK" sz="1200" b="1" dirty="0"/>
              <a:t>MVP </a:t>
            </a:r>
            <a:r>
              <a:rPr lang="da-DK" sz="1200" b="1" dirty="0" err="1"/>
              <a:t>Coverage</a:t>
            </a:r>
            <a:r>
              <a:rPr lang="da-DK" sz="1200" b="1" dirty="0"/>
              <a:t> </a:t>
            </a:r>
            <a:r>
              <a:rPr lang="da-DK" sz="1200" b="1" dirty="0" err="1"/>
              <a:t>passed</a:t>
            </a:r>
            <a:r>
              <a:rPr lang="da-DK" sz="1200" b="1" dirty="0"/>
              <a:t> (Sign </a:t>
            </a:r>
            <a:r>
              <a:rPr lang="da-DK" sz="1200" b="1" dirty="0" err="1"/>
              <a:t>off</a:t>
            </a:r>
            <a:r>
              <a:rPr lang="da-DK" sz="1200" b="1" dirty="0"/>
              <a:t>)</a:t>
            </a:r>
          </a:p>
          <a:p>
            <a:pPr marL="171450" indent="-171450">
              <a:buFontTx/>
              <a:buChar char="-"/>
            </a:pPr>
            <a:r>
              <a:rPr lang="da-DK" sz="1200" b="1" dirty="0"/>
              <a:t>High Risk </a:t>
            </a:r>
            <a:r>
              <a:rPr lang="da-DK" sz="1200" b="1" dirty="0" err="1"/>
              <a:t>areas</a:t>
            </a:r>
            <a:r>
              <a:rPr lang="da-DK" sz="1200" b="1" dirty="0"/>
              <a:t> </a:t>
            </a:r>
            <a:r>
              <a:rPr lang="da-DK" sz="1200" b="1" dirty="0" err="1"/>
              <a:t>covered</a:t>
            </a:r>
            <a:endParaRPr lang="da-DK" sz="1200" b="1" dirty="0"/>
          </a:p>
          <a:p>
            <a:pPr marL="171450" indent="-171450">
              <a:buFontTx/>
              <a:buChar char="-"/>
            </a:pPr>
            <a:r>
              <a:rPr lang="da-DK" sz="1200" b="1" dirty="0"/>
              <a:t>Market feedback </a:t>
            </a:r>
            <a:r>
              <a:rPr lang="da-DK" sz="1200" b="1" dirty="0" err="1"/>
              <a:t>included</a:t>
            </a:r>
            <a:endParaRPr lang="da-DK" sz="1200" b="1" dirty="0"/>
          </a:p>
          <a:p>
            <a:pPr marL="171450" indent="-171450">
              <a:buFontTx/>
              <a:buChar char="-"/>
            </a:pPr>
            <a:r>
              <a:rPr lang="da-DK" sz="1200" b="1" dirty="0" err="1"/>
              <a:t>Production</a:t>
            </a:r>
            <a:r>
              <a:rPr lang="da-DK" sz="1200" b="1" dirty="0"/>
              <a:t> </a:t>
            </a:r>
            <a:r>
              <a:rPr lang="da-DK" sz="1200" b="1" dirty="0" err="1"/>
              <a:t>Requirements</a:t>
            </a:r>
            <a:endParaRPr lang="da-DK" sz="1200" b="1" dirty="0"/>
          </a:p>
          <a:p>
            <a:pPr marL="171450" indent="-171450">
              <a:buFontTx/>
              <a:buChar char="-"/>
            </a:pPr>
            <a:r>
              <a:rPr lang="da-DK" sz="1200" b="1" dirty="0" err="1"/>
              <a:t>Certification</a:t>
            </a:r>
            <a:r>
              <a:rPr lang="da-DK" sz="1200" b="1" dirty="0"/>
              <a:t> </a:t>
            </a:r>
            <a:r>
              <a:rPr lang="da-DK" sz="1200" b="1" dirty="0" err="1"/>
              <a:t>pre</a:t>
            </a:r>
            <a:r>
              <a:rPr lang="da-DK" sz="1200" b="1" dirty="0"/>
              <a:t>-test</a:t>
            </a:r>
            <a:endParaRPr lang="en-US" sz="1200" b="1" dirty="0"/>
          </a:p>
        </p:txBody>
      </p:sp>
      <p:sp>
        <p:nvSpPr>
          <p:cNvPr id="4" name="Star: 5 Points 3">
            <a:extLst>
              <a:ext uri="{FF2B5EF4-FFF2-40B4-BE49-F238E27FC236}">
                <a16:creationId xmlns:a16="http://schemas.microsoft.com/office/drawing/2014/main" id="{E5FC13F7-0BEB-4C68-8E02-1778069A5A79}"/>
              </a:ext>
            </a:extLst>
          </p:cNvPr>
          <p:cNvSpPr/>
          <p:nvPr/>
        </p:nvSpPr>
        <p:spPr>
          <a:xfrm>
            <a:off x="5910228" y="2495316"/>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70D01E66-E21C-4C8E-B8FA-ED537850CBAE}"/>
              </a:ext>
            </a:extLst>
          </p:cNvPr>
          <p:cNvSpPr/>
          <p:nvPr/>
        </p:nvSpPr>
        <p:spPr>
          <a:xfrm>
            <a:off x="7431003" y="3917099"/>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A4D2C59F-8EF6-48D7-86ED-8FF2B94E5F33}"/>
              </a:ext>
            </a:extLst>
          </p:cNvPr>
          <p:cNvSpPr/>
          <p:nvPr/>
        </p:nvSpPr>
        <p:spPr>
          <a:xfrm>
            <a:off x="8972943" y="5342882"/>
            <a:ext cx="389310" cy="2949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Star: 5 Points 40">
            <a:extLst>
              <a:ext uri="{FF2B5EF4-FFF2-40B4-BE49-F238E27FC236}">
                <a16:creationId xmlns:a16="http://schemas.microsoft.com/office/drawing/2014/main" id="{BF5D6657-15D5-4D19-8ADB-7D17636FA5A1}"/>
              </a:ext>
            </a:extLst>
          </p:cNvPr>
          <p:cNvSpPr/>
          <p:nvPr/>
        </p:nvSpPr>
        <p:spPr>
          <a:xfrm>
            <a:off x="8928563" y="784537"/>
            <a:ext cx="389310" cy="28558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CEE286-4585-4B8F-B372-E0DDE386B7DE}"/>
              </a:ext>
            </a:extLst>
          </p:cNvPr>
          <p:cNvSpPr txBox="1"/>
          <p:nvPr/>
        </p:nvSpPr>
        <p:spPr>
          <a:xfrm>
            <a:off x="2980040" y="2922825"/>
            <a:ext cx="2022337" cy="461665"/>
          </a:xfrm>
          <a:prstGeom prst="rect">
            <a:avLst/>
          </a:prstGeom>
          <a:noFill/>
        </p:spPr>
        <p:txBody>
          <a:bodyPr wrap="square" rtlCol="0">
            <a:spAutoFit/>
          </a:bodyPr>
          <a:lstStyle/>
          <a:p>
            <a:pPr algn="ctr"/>
            <a:r>
              <a:rPr lang="da-DK" sz="1200" b="1" dirty="0"/>
              <a:t>Regression </a:t>
            </a:r>
          </a:p>
          <a:p>
            <a:pPr algn="ctr"/>
            <a:r>
              <a:rPr lang="da-DK" sz="1200" b="1" dirty="0" err="1"/>
              <a:t>Daily</a:t>
            </a:r>
            <a:r>
              <a:rPr lang="da-DK" sz="1200" b="1" dirty="0"/>
              <a:t> Loop</a:t>
            </a:r>
            <a:endParaRPr lang="en-US" sz="1200" b="1" dirty="0"/>
          </a:p>
        </p:txBody>
      </p:sp>
      <p:sp>
        <p:nvSpPr>
          <p:cNvPr id="43" name="TextBox 42">
            <a:extLst>
              <a:ext uri="{FF2B5EF4-FFF2-40B4-BE49-F238E27FC236}">
                <a16:creationId xmlns:a16="http://schemas.microsoft.com/office/drawing/2014/main" id="{05BF9265-6BB1-4531-83B6-E321A033128A}"/>
              </a:ext>
            </a:extLst>
          </p:cNvPr>
          <p:cNvSpPr txBox="1"/>
          <p:nvPr/>
        </p:nvSpPr>
        <p:spPr>
          <a:xfrm>
            <a:off x="3746519" y="4215705"/>
            <a:ext cx="2702839" cy="461665"/>
          </a:xfrm>
          <a:prstGeom prst="rect">
            <a:avLst/>
          </a:prstGeom>
          <a:noFill/>
        </p:spPr>
        <p:txBody>
          <a:bodyPr wrap="square" rtlCol="0">
            <a:spAutoFit/>
          </a:bodyPr>
          <a:lstStyle/>
          <a:p>
            <a:pPr algn="ctr"/>
            <a:r>
              <a:rPr lang="da-DK" sz="1200" b="1" dirty="0"/>
              <a:t>Regression</a:t>
            </a:r>
          </a:p>
          <a:p>
            <a:pPr algn="ctr"/>
            <a:r>
              <a:rPr lang="da-DK" sz="1200" b="1" dirty="0" err="1"/>
              <a:t>Weekly</a:t>
            </a:r>
            <a:r>
              <a:rPr lang="da-DK" sz="1200" b="1" dirty="0"/>
              <a:t> Loop (up to 1-3 </a:t>
            </a:r>
            <a:r>
              <a:rPr lang="da-DK" sz="1200" b="1" dirty="0" err="1"/>
              <a:t>weeks</a:t>
            </a:r>
            <a:r>
              <a:rPr lang="da-DK" sz="1200" b="1" dirty="0"/>
              <a:t> long)</a:t>
            </a:r>
            <a:endParaRPr lang="en-US" sz="1200" b="1" dirty="0"/>
          </a:p>
        </p:txBody>
      </p:sp>
      <p:sp>
        <p:nvSpPr>
          <p:cNvPr id="44" name="TextBox 43">
            <a:extLst>
              <a:ext uri="{FF2B5EF4-FFF2-40B4-BE49-F238E27FC236}">
                <a16:creationId xmlns:a16="http://schemas.microsoft.com/office/drawing/2014/main" id="{7D049796-D653-44E9-8E03-3689F0C87FB5}"/>
              </a:ext>
            </a:extLst>
          </p:cNvPr>
          <p:cNvSpPr txBox="1"/>
          <p:nvPr/>
        </p:nvSpPr>
        <p:spPr>
          <a:xfrm>
            <a:off x="4285043" y="5669302"/>
            <a:ext cx="3023606" cy="461665"/>
          </a:xfrm>
          <a:prstGeom prst="rect">
            <a:avLst/>
          </a:prstGeom>
          <a:noFill/>
        </p:spPr>
        <p:txBody>
          <a:bodyPr wrap="square" rtlCol="0">
            <a:spAutoFit/>
          </a:bodyPr>
          <a:lstStyle/>
          <a:p>
            <a:pPr algn="ctr"/>
            <a:r>
              <a:rPr lang="da-DK" sz="1200" b="1" dirty="0"/>
              <a:t>Regression</a:t>
            </a:r>
          </a:p>
          <a:p>
            <a:pPr algn="ctr"/>
            <a:r>
              <a:rPr lang="da-DK" sz="1200" b="1" dirty="0" err="1"/>
              <a:t>Weekly</a:t>
            </a:r>
            <a:r>
              <a:rPr lang="da-DK" sz="1200" b="1" dirty="0"/>
              <a:t> Loop (up to 3-4 </a:t>
            </a:r>
            <a:r>
              <a:rPr lang="da-DK" sz="1200" b="1" dirty="0" err="1"/>
              <a:t>weeks</a:t>
            </a:r>
            <a:r>
              <a:rPr lang="da-DK" sz="1200" b="1" dirty="0"/>
              <a:t> long)</a:t>
            </a:r>
            <a:endParaRPr lang="en-US" sz="1200" b="1" dirty="0"/>
          </a:p>
        </p:txBody>
      </p:sp>
      <p:sp>
        <p:nvSpPr>
          <p:cNvPr id="45" name="Flowchart: Process 44">
            <a:extLst>
              <a:ext uri="{FF2B5EF4-FFF2-40B4-BE49-F238E27FC236}">
                <a16:creationId xmlns:a16="http://schemas.microsoft.com/office/drawing/2014/main" id="{86CB616A-15A5-4574-AE85-844C6BF788A4}"/>
              </a:ext>
            </a:extLst>
          </p:cNvPr>
          <p:cNvSpPr/>
          <p:nvPr/>
        </p:nvSpPr>
        <p:spPr>
          <a:xfrm>
            <a:off x="443684" y="1965601"/>
            <a:ext cx="1093695" cy="1222999"/>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HW Development</a:t>
            </a:r>
          </a:p>
          <a:p>
            <a:pPr algn="ctr"/>
            <a:endParaRPr lang="da-DK" sz="1200" dirty="0"/>
          </a:p>
          <a:p>
            <a:pPr algn="ctr"/>
            <a:endParaRPr lang="en-US" sz="1200" dirty="0"/>
          </a:p>
        </p:txBody>
      </p:sp>
      <p:sp>
        <p:nvSpPr>
          <p:cNvPr id="46" name="Flowchart: Process 45">
            <a:extLst>
              <a:ext uri="{FF2B5EF4-FFF2-40B4-BE49-F238E27FC236}">
                <a16:creationId xmlns:a16="http://schemas.microsoft.com/office/drawing/2014/main" id="{1D21247D-3D39-47D7-B868-2655836F15B3}"/>
              </a:ext>
            </a:extLst>
          </p:cNvPr>
          <p:cNvSpPr/>
          <p:nvPr/>
        </p:nvSpPr>
        <p:spPr>
          <a:xfrm>
            <a:off x="300511" y="2690743"/>
            <a:ext cx="1093695" cy="1222999"/>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MECH Development</a:t>
            </a:r>
          </a:p>
          <a:p>
            <a:pPr algn="ctr"/>
            <a:endParaRPr lang="da-DK" sz="1200" dirty="0"/>
          </a:p>
          <a:p>
            <a:pPr algn="ctr"/>
            <a:endParaRPr lang="en-US" sz="1200" dirty="0"/>
          </a:p>
        </p:txBody>
      </p:sp>
      <p:sp>
        <p:nvSpPr>
          <p:cNvPr id="47" name="TextBox 46">
            <a:extLst>
              <a:ext uri="{FF2B5EF4-FFF2-40B4-BE49-F238E27FC236}">
                <a16:creationId xmlns:a16="http://schemas.microsoft.com/office/drawing/2014/main" id="{D1370F65-E21A-4562-9EDE-853F4EC9655A}"/>
              </a:ext>
            </a:extLst>
          </p:cNvPr>
          <p:cNvSpPr txBox="1"/>
          <p:nvPr/>
        </p:nvSpPr>
        <p:spPr>
          <a:xfrm>
            <a:off x="2045465" y="1132571"/>
            <a:ext cx="977147" cy="276999"/>
          </a:xfrm>
          <a:prstGeom prst="rect">
            <a:avLst/>
          </a:prstGeom>
          <a:noFill/>
        </p:spPr>
        <p:txBody>
          <a:bodyPr wrap="square" rtlCol="0">
            <a:spAutoFit/>
          </a:bodyPr>
          <a:lstStyle/>
          <a:p>
            <a:r>
              <a:rPr lang="da-DK" sz="1200" b="1" dirty="0"/>
              <a:t>New </a:t>
            </a:r>
            <a:r>
              <a:rPr lang="da-DK" sz="1200" b="1" dirty="0" err="1"/>
              <a:t>Build</a:t>
            </a:r>
            <a:endParaRPr lang="en-US" sz="1200" b="1" dirty="0"/>
          </a:p>
        </p:txBody>
      </p:sp>
    </p:spTree>
    <p:extLst>
      <p:ext uri="{BB962C8B-B14F-4D97-AF65-F5344CB8AC3E}">
        <p14:creationId xmlns:p14="http://schemas.microsoft.com/office/powerpoint/2010/main" val="261980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4" name="Rectangle 3">
            <a:extLst>
              <a:ext uri="{FF2B5EF4-FFF2-40B4-BE49-F238E27FC236}">
                <a16:creationId xmlns:a16="http://schemas.microsoft.com/office/drawing/2014/main" id="{9EBADFE2-3492-4353-B967-29A6E25C02F4}"/>
              </a:ext>
            </a:extLst>
          </p:cNvPr>
          <p:cNvSpPr/>
          <p:nvPr/>
        </p:nvSpPr>
        <p:spPr>
          <a:xfrm>
            <a:off x="3895164" y="2312895"/>
            <a:ext cx="1497107" cy="1013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Auto Test Scripts</a:t>
            </a:r>
          </a:p>
        </p:txBody>
      </p:sp>
      <p:sp>
        <p:nvSpPr>
          <p:cNvPr id="23" name="Rectangle 22">
            <a:extLst>
              <a:ext uri="{FF2B5EF4-FFF2-40B4-BE49-F238E27FC236}">
                <a16:creationId xmlns:a16="http://schemas.microsoft.com/office/drawing/2014/main" id="{8178F577-C3CA-46B9-8279-969A9CBEBB05}"/>
              </a:ext>
            </a:extLst>
          </p:cNvPr>
          <p:cNvSpPr/>
          <p:nvPr/>
        </p:nvSpPr>
        <p:spPr>
          <a:xfrm>
            <a:off x="5701553" y="2312895"/>
            <a:ext cx="1497107" cy="1013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a:solidFill>
                  <a:schemeClr val="tx1">
                    <a:lumMod val="95000"/>
                    <a:lumOff val="5000"/>
                  </a:schemeClr>
                </a:solidFill>
              </a:rPr>
              <a:t>Manual</a:t>
            </a:r>
          </a:p>
          <a:p>
            <a:pPr algn="ctr"/>
            <a:r>
              <a:rPr lang="da-DK">
                <a:solidFill>
                  <a:schemeClr val="tx1">
                    <a:lumMod val="95000"/>
                    <a:lumOff val="5000"/>
                  </a:schemeClr>
                </a:solidFill>
              </a:rPr>
              <a:t>Test Cases</a:t>
            </a:r>
          </a:p>
        </p:txBody>
      </p:sp>
      <p:cxnSp>
        <p:nvCxnSpPr>
          <p:cNvPr id="31" name="Straight Arrow Connector 30">
            <a:extLst>
              <a:ext uri="{FF2B5EF4-FFF2-40B4-BE49-F238E27FC236}">
                <a16:creationId xmlns:a16="http://schemas.microsoft.com/office/drawing/2014/main" id="{D6B410F7-05EB-4BDE-8E90-873850654571}"/>
              </a:ext>
            </a:extLst>
          </p:cNvPr>
          <p:cNvCxnSpPr>
            <a:cxnSpLocks/>
            <a:stCxn id="36" idx="0"/>
          </p:cNvCxnSpPr>
          <p:nvPr/>
        </p:nvCxnSpPr>
        <p:spPr>
          <a:xfrm flipV="1">
            <a:off x="5424763" y="4750179"/>
            <a:ext cx="0" cy="565896"/>
          </a:xfrm>
          <a:prstGeom prst="straightConnector1">
            <a:avLst/>
          </a:prstGeom>
          <a:ln w="38100" cap="flat" cmpd="sng" algn="ctr">
            <a:solidFill>
              <a:schemeClr val="dk1"/>
            </a:solidFill>
            <a:prstDash val="solid"/>
            <a:round/>
            <a:headEnd type="triangle" w="med" len="lg"/>
            <a:tailEnd type="triangle" w="med" len="lg"/>
          </a:ln>
        </p:spPr>
        <p:style>
          <a:lnRef idx="0">
            <a:scrgbClr r="0" g="0" b="0"/>
          </a:lnRef>
          <a:fillRef idx="0">
            <a:scrgbClr r="0" g="0" b="0"/>
          </a:fillRef>
          <a:effectRef idx="0">
            <a:scrgbClr r="0" g="0" b="0"/>
          </a:effectRef>
          <a:fontRef idx="minor">
            <a:schemeClr val="tx1"/>
          </a:fontRef>
        </p:style>
      </p:cxnSp>
      <p:sp>
        <p:nvSpPr>
          <p:cNvPr id="35" name="Rectangle 34">
            <a:extLst>
              <a:ext uri="{FF2B5EF4-FFF2-40B4-BE49-F238E27FC236}">
                <a16:creationId xmlns:a16="http://schemas.microsoft.com/office/drawing/2014/main" id="{19017F08-74E4-4227-A906-FA29158ACD9F}"/>
              </a:ext>
            </a:extLst>
          </p:cNvPr>
          <p:cNvSpPr/>
          <p:nvPr/>
        </p:nvSpPr>
        <p:spPr>
          <a:xfrm>
            <a:off x="3585881" y="1425388"/>
            <a:ext cx="3792073" cy="3254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err="1">
                <a:solidFill>
                  <a:schemeClr val="tx1">
                    <a:lumMod val="95000"/>
                    <a:lumOff val="5000"/>
                  </a:schemeClr>
                </a:solidFill>
              </a:rPr>
              <a:t>Issue</a:t>
            </a:r>
            <a:r>
              <a:rPr lang="da-DK">
                <a:solidFill>
                  <a:schemeClr val="tx1">
                    <a:lumMod val="95000"/>
                    <a:lumOff val="5000"/>
                  </a:schemeClr>
                </a:solidFill>
              </a:rPr>
              <a:t> Management Tool (JIRA - </a:t>
            </a:r>
            <a:r>
              <a:rPr lang="da-DK" err="1">
                <a:solidFill>
                  <a:schemeClr val="tx1">
                    <a:lumMod val="95000"/>
                    <a:lumOff val="5000"/>
                  </a:schemeClr>
                </a:solidFill>
              </a:rPr>
              <a:t>Xray</a:t>
            </a:r>
            <a:r>
              <a:rPr lang="da-DK">
                <a:solidFill>
                  <a:schemeClr val="tx1">
                    <a:lumMod val="95000"/>
                    <a:lumOff val="5000"/>
                  </a:schemeClr>
                </a:solidFill>
              </a:rPr>
              <a:t>)</a:t>
            </a:r>
          </a:p>
          <a:p>
            <a:pPr algn="ctr"/>
            <a:endParaRPr lang="da-DK">
              <a:solidFill>
                <a:schemeClr val="tx1">
                  <a:lumMod val="95000"/>
                  <a:lumOff val="5000"/>
                </a:schemeClr>
              </a:solidFill>
            </a:endParaRPr>
          </a:p>
          <a:p>
            <a:pPr algn="ctr"/>
            <a:endParaRPr lang="da-DK">
              <a:solidFill>
                <a:schemeClr val="tx1">
                  <a:lumMod val="95000"/>
                  <a:lumOff val="5000"/>
                </a:schemeClr>
              </a:solidFill>
            </a:endParaRPr>
          </a:p>
          <a:p>
            <a:pPr algn="ctr"/>
            <a:endParaRPr lang="da-DK">
              <a:solidFill>
                <a:schemeClr val="tx1">
                  <a:lumMod val="95000"/>
                  <a:lumOff val="5000"/>
                </a:schemeClr>
              </a:solidFill>
            </a:endParaRPr>
          </a:p>
        </p:txBody>
      </p:sp>
      <p:sp>
        <p:nvSpPr>
          <p:cNvPr id="36" name="Rectangle 35">
            <a:extLst>
              <a:ext uri="{FF2B5EF4-FFF2-40B4-BE49-F238E27FC236}">
                <a16:creationId xmlns:a16="http://schemas.microsoft.com/office/drawing/2014/main" id="{4CB24566-E172-48B5-9996-62E18CE6E890}"/>
              </a:ext>
            </a:extLst>
          </p:cNvPr>
          <p:cNvSpPr/>
          <p:nvPr/>
        </p:nvSpPr>
        <p:spPr>
          <a:xfrm>
            <a:off x="3528726" y="5316075"/>
            <a:ext cx="3792073" cy="665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dirty="0">
                <a:solidFill>
                  <a:schemeClr val="tx1">
                    <a:lumMod val="95000"/>
                    <a:lumOff val="5000"/>
                  </a:schemeClr>
                </a:solidFill>
              </a:rPr>
              <a:t>Auto Test Framework</a:t>
            </a:r>
          </a:p>
          <a:p>
            <a:pPr algn="ctr"/>
            <a:r>
              <a:rPr lang="da-DK" dirty="0">
                <a:solidFill>
                  <a:schemeClr val="tx1">
                    <a:lumMod val="95000"/>
                    <a:lumOff val="5000"/>
                  </a:schemeClr>
                </a:solidFill>
              </a:rPr>
              <a:t>(</a:t>
            </a:r>
            <a:r>
              <a:rPr lang="da-DK" dirty="0" err="1">
                <a:solidFill>
                  <a:schemeClr val="tx1">
                    <a:lumMod val="95000"/>
                    <a:lumOff val="5000"/>
                  </a:schemeClr>
                </a:solidFill>
              </a:rPr>
              <a:t>Python</a:t>
            </a:r>
            <a:r>
              <a:rPr lang="da-DK" dirty="0">
                <a:solidFill>
                  <a:schemeClr val="tx1">
                    <a:lumMod val="95000"/>
                    <a:lumOff val="5000"/>
                  </a:schemeClr>
                </a:solidFill>
              </a:rPr>
              <a:t> +)</a:t>
            </a:r>
          </a:p>
          <a:p>
            <a:pPr algn="ctr"/>
            <a:endParaRPr lang="da-DK" dirty="0">
              <a:solidFill>
                <a:schemeClr val="tx1">
                  <a:lumMod val="95000"/>
                  <a:lumOff val="5000"/>
                </a:schemeClr>
              </a:solidFill>
            </a:endParaRPr>
          </a:p>
          <a:p>
            <a:pPr algn="ctr"/>
            <a:endParaRPr lang="da-DK" dirty="0">
              <a:solidFill>
                <a:schemeClr val="tx1">
                  <a:lumMod val="95000"/>
                  <a:lumOff val="5000"/>
                </a:schemeClr>
              </a:solidFill>
            </a:endParaRPr>
          </a:p>
          <a:p>
            <a:pPr algn="ctr"/>
            <a:endParaRPr lang="da-DK" dirty="0">
              <a:solidFill>
                <a:schemeClr val="tx1">
                  <a:lumMod val="95000"/>
                  <a:lumOff val="5000"/>
                </a:schemeClr>
              </a:solidFill>
            </a:endParaRPr>
          </a:p>
        </p:txBody>
      </p:sp>
      <p:cxnSp>
        <p:nvCxnSpPr>
          <p:cNvPr id="37" name="Straight Arrow Connector 36">
            <a:extLst>
              <a:ext uri="{FF2B5EF4-FFF2-40B4-BE49-F238E27FC236}">
                <a16:creationId xmlns:a16="http://schemas.microsoft.com/office/drawing/2014/main" id="{4CB0F51C-D503-4C76-80E0-2A4267FF7672}"/>
              </a:ext>
            </a:extLst>
          </p:cNvPr>
          <p:cNvCxnSpPr>
            <a:cxnSpLocks/>
          </p:cNvCxnSpPr>
          <p:nvPr/>
        </p:nvCxnSpPr>
        <p:spPr>
          <a:xfrm flipH="1">
            <a:off x="7377955" y="5674659"/>
            <a:ext cx="717176" cy="0"/>
          </a:xfrm>
          <a:prstGeom prst="straightConnector1">
            <a:avLst/>
          </a:prstGeom>
          <a:ln w="38100" cap="flat" cmpd="sng" algn="ctr">
            <a:solidFill>
              <a:schemeClr val="dk1"/>
            </a:solidFill>
            <a:prstDash val="solid"/>
            <a:round/>
            <a:headEnd type="triangle" w="med" len="lg"/>
            <a:tailEnd type="triangle" w="med" len="lg"/>
          </a:ln>
        </p:spPr>
        <p:style>
          <a:lnRef idx="0">
            <a:scrgbClr r="0" g="0" b="0"/>
          </a:lnRef>
          <a:fillRef idx="0">
            <a:scrgbClr r="0" g="0" b="0"/>
          </a:fillRef>
          <a:effectRef idx="0">
            <a:scrgbClr r="0" g="0" b="0"/>
          </a:effectRef>
          <a:fontRef idx="minor">
            <a:schemeClr val="tx1"/>
          </a:fontRef>
        </p:style>
      </p:cxnSp>
      <p:sp>
        <p:nvSpPr>
          <p:cNvPr id="40" name="Rectangle 39">
            <a:extLst>
              <a:ext uri="{FF2B5EF4-FFF2-40B4-BE49-F238E27FC236}">
                <a16:creationId xmlns:a16="http://schemas.microsoft.com/office/drawing/2014/main" id="{469657E9-E296-430E-8FE4-7B46E0233D42}"/>
              </a:ext>
            </a:extLst>
          </p:cNvPr>
          <p:cNvSpPr/>
          <p:nvPr/>
        </p:nvSpPr>
        <p:spPr>
          <a:xfrm>
            <a:off x="8095131" y="4380940"/>
            <a:ext cx="2290466" cy="1819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err="1">
                <a:solidFill>
                  <a:schemeClr val="tx1">
                    <a:lumMod val="95000"/>
                    <a:lumOff val="5000"/>
                  </a:schemeClr>
                </a:solidFill>
              </a:rPr>
              <a:t>Physical</a:t>
            </a:r>
            <a:r>
              <a:rPr lang="da-DK">
                <a:solidFill>
                  <a:schemeClr val="tx1">
                    <a:lumMod val="95000"/>
                    <a:lumOff val="5000"/>
                  </a:schemeClr>
                </a:solidFill>
              </a:rPr>
              <a:t> </a:t>
            </a:r>
          </a:p>
          <a:p>
            <a:pPr algn="ctr"/>
            <a:r>
              <a:rPr lang="da-DK">
                <a:solidFill>
                  <a:schemeClr val="tx1">
                    <a:lumMod val="95000"/>
                    <a:lumOff val="5000"/>
                  </a:schemeClr>
                </a:solidFill>
              </a:rPr>
              <a:t>Test Site</a:t>
            </a:r>
          </a:p>
          <a:p>
            <a:pPr algn="ctr"/>
            <a:endParaRPr lang="da-DK">
              <a:solidFill>
                <a:schemeClr val="tx1">
                  <a:lumMod val="95000"/>
                  <a:lumOff val="5000"/>
                </a:schemeClr>
              </a:solidFill>
            </a:endParaRPr>
          </a:p>
        </p:txBody>
      </p:sp>
      <p:sp>
        <p:nvSpPr>
          <p:cNvPr id="44" name="Rectangle 43">
            <a:extLst>
              <a:ext uri="{FF2B5EF4-FFF2-40B4-BE49-F238E27FC236}">
                <a16:creationId xmlns:a16="http://schemas.microsoft.com/office/drawing/2014/main" id="{5D221F9D-14BF-4C99-B0CF-F74E45BC10AB}"/>
              </a:ext>
            </a:extLst>
          </p:cNvPr>
          <p:cNvSpPr/>
          <p:nvPr/>
        </p:nvSpPr>
        <p:spPr>
          <a:xfrm>
            <a:off x="9313197" y="5376582"/>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DUT</a:t>
            </a:r>
          </a:p>
        </p:txBody>
      </p:sp>
      <p:sp>
        <p:nvSpPr>
          <p:cNvPr id="39" name="Rectangle 38">
            <a:extLst>
              <a:ext uri="{FF2B5EF4-FFF2-40B4-BE49-F238E27FC236}">
                <a16:creationId xmlns:a16="http://schemas.microsoft.com/office/drawing/2014/main" id="{11AB1032-3D06-40B2-AA1E-39905D8DAE0D}"/>
              </a:ext>
            </a:extLst>
          </p:cNvPr>
          <p:cNvSpPr/>
          <p:nvPr/>
        </p:nvSpPr>
        <p:spPr>
          <a:xfrm>
            <a:off x="8240798" y="5069541"/>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HW</a:t>
            </a:r>
          </a:p>
        </p:txBody>
      </p:sp>
      <p:sp>
        <p:nvSpPr>
          <p:cNvPr id="53" name="Rectangle 52">
            <a:extLst>
              <a:ext uri="{FF2B5EF4-FFF2-40B4-BE49-F238E27FC236}">
                <a16:creationId xmlns:a16="http://schemas.microsoft.com/office/drawing/2014/main" id="{4B0D578F-AF97-4FDE-8294-AEC18205430D}"/>
              </a:ext>
            </a:extLst>
          </p:cNvPr>
          <p:cNvSpPr/>
          <p:nvPr/>
        </p:nvSpPr>
        <p:spPr>
          <a:xfrm>
            <a:off x="8247531" y="4533340"/>
            <a:ext cx="2290466" cy="1819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err="1">
                <a:solidFill>
                  <a:schemeClr val="tx1">
                    <a:lumMod val="95000"/>
                    <a:lumOff val="5000"/>
                  </a:schemeClr>
                </a:solidFill>
              </a:rPr>
              <a:t>Physical</a:t>
            </a:r>
            <a:r>
              <a:rPr lang="da-DK">
                <a:solidFill>
                  <a:schemeClr val="tx1">
                    <a:lumMod val="95000"/>
                    <a:lumOff val="5000"/>
                  </a:schemeClr>
                </a:solidFill>
              </a:rPr>
              <a:t> </a:t>
            </a:r>
          </a:p>
          <a:p>
            <a:pPr algn="ctr"/>
            <a:r>
              <a:rPr lang="da-DK">
                <a:solidFill>
                  <a:schemeClr val="tx1">
                    <a:lumMod val="95000"/>
                    <a:lumOff val="5000"/>
                  </a:schemeClr>
                </a:solidFill>
              </a:rPr>
              <a:t>Test Site</a:t>
            </a:r>
          </a:p>
          <a:p>
            <a:pPr algn="ctr"/>
            <a:endParaRPr lang="da-DK">
              <a:solidFill>
                <a:schemeClr val="tx1">
                  <a:lumMod val="95000"/>
                  <a:lumOff val="5000"/>
                </a:schemeClr>
              </a:solidFill>
            </a:endParaRPr>
          </a:p>
        </p:txBody>
      </p:sp>
      <p:sp>
        <p:nvSpPr>
          <p:cNvPr id="54" name="Rectangle 53">
            <a:extLst>
              <a:ext uri="{FF2B5EF4-FFF2-40B4-BE49-F238E27FC236}">
                <a16:creationId xmlns:a16="http://schemas.microsoft.com/office/drawing/2014/main" id="{F0C976EC-B8D0-4DCB-A577-439BD5CC723C}"/>
              </a:ext>
            </a:extLst>
          </p:cNvPr>
          <p:cNvSpPr/>
          <p:nvPr/>
        </p:nvSpPr>
        <p:spPr>
          <a:xfrm>
            <a:off x="9465597" y="5528982"/>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DUT</a:t>
            </a:r>
          </a:p>
        </p:txBody>
      </p:sp>
      <p:sp>
        <p:nvSpPr>
          <p:cNvPr id="55" name="Rectangle 54">
            <a:extLst>
              <a:ext uri="{FF2B5EF4-FFF2-40B4-BE49-F238E27FC236}">
                <a16:creationId xmlns:a16="http://schemas.microsoft.com/office/drawing/2014/main" id="{4E4BD15B-E905-4F12-BAC6-258B6EA27886}"/>
              </a:ext>
            </a:extLst>
          </p:cNvPr>
          <p:cNvSpPr/>
          <p:nvPr/>
        </p:nvSpPr>
        <p:spPr>
          <a:xfrm>
            <a:off x="8393198" y="5221941"/>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HW</a:t>
            </a:r>
          </a:p>
        </p:txBody>
      </p:sp>
      <p:sp>
        <p:nvSpPr>
          <p:cNvPr id="56" name="Rectangle 55">
            <a:extLst>
              <a:ext uri="{FF2B5EF4-FFF2-40B4-BE49-F238E27FC236}">
                <a16:creationId xmlns:a16="http://schemas.microsoft.com/office/drawing/2014/main" id="{7F0F897D-0165-496F-999E-B05C290882A3}"/>
              </a:ext>
            </a:extLst>
          </p:cNvPr>
          <p:cNvSpPr/>
          <p:nvPr/>
        </p:nvSpPr>
        <p:spPr>
          <a:xfrm>
            <a:off x="8399931" y="4685740"/>
            <a:ext cx="2290466" cy="1819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err="1">
                <a:solidFill>
                  <a:schemeClr val="tx1">
                    <a:lumMod val="95000"/>
                    <a:lumOff val="5000"/>
                  </a:schemeClr>
                </a:solidFill>
              </a:rPr>
              <a:t>Physical</a:t>
            </a:r>
            <a:r>
              <a:rPr lang="da-DK">
                <a:solidFill>
                  <a:schemeClr val="tx1">
                    <a:lumMod val="95000"/>
                    <a:lumOff val="5000"/>
                  </a:schemeClr>
                </a:solidFill>
              </a:rPr>
              <a:t> </a:t>
            </a:r>
          </a:p>
          <a:p>
            <a:pPr algn="ctr"/>
            <a:r>
              <a:rPr lang="da-DK">
                <a:solidFill>
                  <a:schemeClr val="tx1">
                    <a:lumMod val="95000"/>
                    <a:lumOff val="5000"/>
                  </a:schemeClr>
                </a:solidFill>
              </a:rPr>
              <a:t>Test Site</a:t>
            </a:r>
          </a:p>
          <a:p>
            <a:pPr algn="ctr"/>
            <a:endParaRPr lang="da-DK">
              <a:solidFill>
                <a:schemeClr val="tx1">
                  <a:lumMod val="95000"/>
                  <a:lumOff val="5000"/>
                </a:schemeClr>
              </a:solidFill>
            </a:endParaRPr>
          </a:p>
        </p:txBody>
      </p:sp>
      <p:sp>
        <p:nvSpPr>
          <p:cNvPr id="57" name="Rectangle 56">
            <a:extLst>
              <a:ext uri="{FF2B5EF4-FFF2-40B4-BE49-F238E27FC236}">
                <a16:creationId xmlns:a16="http://schemas.microsoft.com/office/drawing/2014/main" id="{199325F2-6DD5-40C3-9D10-AE0040D684F0}"/>
              </a:ext>
            </a:extLst>
          </p:cNvPr>
          <p:cNvSpPr/>
          <p:nvPr/>
        </p:nvSpPr>
        <p:spPr>
          <a:xfrm>
            <a:off x="9617997" y="5681382"/>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DUT</a:t>
            </a:r>
          </a:p>
        </p:txBody>
      </p:sp>
      <p:sp>
        <p:nvSpPr>
          <p:cNvPr id="58" name="Rectangle 57">
            <a:extLst>
              <a:ext uri="{FF2B5EF4-FFF2-40B4-BE49-F238E27FC236}">
                <a16:creationId xmlns:a16="http://schemas.microsoft.com/office/drawing/2014/main" id="{8BA9D8B7-676C-4108-B7CF-E7E87017F743}"/>
              </a:ext>
            </a:extLst>
          </p:cNvPr>
          <p:cNvSpPr/>
          <p:nvPr/>
        </p:nvSpPr>
        <p:spPr>
          <a:xfrm>
            <a:off x="8545598" y="5374341"/>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HW</a:t>
            </a:r>
          </a:p>
        </p:txBody>
      </p:sp>
      <p:sp>
        <p:nvSpPr>
          <p:cNvPr id="59" name="Rectangle 58">
            <a:extLst>
              <a:ext uri="{FF2B5EF4-FFF2-40B4-BE49-F238E27FC236}">
                <a16:creationId xmlns:a16="http://schemas.microsoft.com/office/drawing/2014/main" id="{FA686AA0-9A3E-4D3F-A6F3-4D3AE28E02AF}"/>
              </a:ext>
            </a:extLst>
          </p:cNvPr>
          <p:cNvSpPr/>
          <p:nvPr/>
        </p:nvSpPr>
        <p:spPr>
          <a:xfrm>
            <a:off x="8552331" y="4838140"/>
            <a:ext cx="2290466" cy="1819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err="1">
                <a:solidFill>
                  <a:schemeClr val="tx1">
                    <a:lumMod val="95000"/>
                    <a:lumOff val="5000"/>
                  </a:schemeClr>
                </a:solidFill>
              </a:rPr>
              <a:t>Physical</a:t>
            </a:r>
            <a:r>
              <a:rPr lang="da-DK">
                <a:solidFill>
                  <a:schemeClr val="tx1">
                    <a:lumMod val="95000"/>
                    <a:lumOff val="5000"/>
                  </a:schemeClr>
                </a:solidFill>
              </a:rPr>
              <a:t> </a:t>
            </a:r>
          </a:p>
          <a:p>
            <a:pPr algn="ctr"/>
            <a:r>
              <a:rPr lang="da-DK">
                <a:solidFill>
                  <a:schemeClr val="tx1">
                    <a:lumMod val="95000"/>
                    <a:lumOff val="5000"/>
                  </a:schemeClr>
                </a:solidFill>
              </a:rPr>
              <a:t>Test Site</a:t>
            </a:r>
          </a:p>
          <a:p>
            <a:pPr algn="ctr"/>
            <a:endParaRPr lang="da-DK">
              <a:solidFill>
                <a:schemeClr val="tx1">
                  <a:lumMod val="95000"/>
                  <a:lumOff val="5000"/>
                </a:schemeClr>
              </a:solidFill>
            </a:endParaRPr>
          </a:p>
        </p:txBody>
      </p:sp>
      <p:sp>
        <p:nvSpPr>
          <p:cNvPr id="60" name="Rectangle 59">
            <a:extLst>
              <a:ext uri="{FF2B5EF4-FFF2-40B4-BE49-F238E27FC236}">
                <a16:creationId xmlns:a16="http://schemas.microsoft.com/office/drawing/2014/main" id="{C03CF3FE-0116-4547-B1B4-08295F5D3587}"/>
              </a:ext>
            </a:extLst>
          </p:cNvPr>
          <p:cNvSpPr/>
          <p:nvPr/>
        </p:nvSpPr>
        <p:spPr>
          <a:xfrm>
            <a:off x="9770397" y="5833782"/>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DUT</a:t>
            </a:r>
          </a:p>
        </p:txBody>
      </p:sp>
      <p:sp>
        <p:nvSpPr>
          <p:cNvPr id="61" name="Rectangle 60">
            <a:extLst>
              <a:ext uri="{FF2B5EF4-FFF2-40B4-BE49-F238E27FC236}">
                <a16:creationId xmlns:a16="http://schemas.microsoft.com/office/drawing/2014/main" id="{407177B1-8B59-40D6-B54C-0E5B39BF0980}"/>
              </a:ext>
            </a:extLst>
          </p:cNvPr>
          <p:cNvSpPr/>
          <p:nvPr/>
        </p:nvSpPr>
        <p:spPr>
          <a:xfrm>
            <a:off x="8697998" y="5526741"/>
            <a:ext cx="999566" cy="614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lumMod val="95000"/>
                    <a:lumOff val="5000"/>
                  </a:schemeClr>
                </a:solidFill>
              </a:rPr>
              <a:t>HW</a:t>
            </a:r>
          </a:p>
        </p:txBody>
      </p:sp>
      <p:cxnSp>
        <p:nvCxnSpPr>
          <p:cNvPr id="62" name="Straight Arrow Connector 61">
            <a:extLst>
              <a:ext uri="{FF2B5EF4-FFF2-40B4-BE49-F238E27FC236}">
                <a16:creationId xmlns:a16="http://schemas.microsoft.com/office/drawing/2014/main" id="{9DD8C2C8-05AB-4A30-A1DE-FC3A45AF31D9}"/>
              </a:ext>
            </a:extLst>
          </p:cNvPr>
          <p:cNvCxnSpPr>
            <a:cxnSpLocks/>
          </p:cNvCxnSpPr>
          <p:nvPr/>
        </p:nvCxnSpPr>
        <p:spPr>
          <a:xfrm flipH="1">
            <a:off x="7440708" y="2976283"/>
            <a:ext cx="717176" cy="0"/>
          </a:xfrm>
          <a:prstGeom prst="straightConnector1">
            <a:avLst/>
          </a:prstGeom>
          <a:ln w="38100" cap="flat" cmpd="sng" algn="ctr">
            <a:solidFill>
              <a:schemeClr val="dk1"/>
            </a:solidFill>
            <a:prstDash val="solid"/>
            <a:round/>
            <a:headEnd type="triangle" w="med" len="lg"/>
            <a:tailEnd type="triangle" w="med" len="lg"/>
          </a:ln>
        </p:spPr>
        <p:style>
          <a:lnRef idx="0">
            <a:scrgbClr r="0" g="0" b="0"/>
          </a:lnRef>
          <a:fillRef idx="0">
            <a:scrgbClr r="0" g="0" b="0"/>
          </a:fillRef>
          <a:effectRef idx="0">
            <a:scrgbClr r="0" g="0" b="0"/>
          </a:effectRef>
          <a:fontRef idx="minor">
            <a:schemeClr val="tx1"/>
          </a:fontRef>
        </p:style>
      </p:cxnSp>
      <p:sp>
        <p:nvSpPr>
          <p:cNvPr id="65" name="Rectangle 64">
            <a:extLst>
              <a:ext uri="{FF2B5EF4-FFF2-40B4-BE49-F238E27FC236}">
                <a16:creationId xmlns:a16="http://schemas.microsoft.com/office/drawing/2014/main" id="{B5A88F7E-4A52-4025-B68A-766B5B80B80A}"/>
              </a:ext>
            </a:extLst>
          </p:cNvPr>
          <p:cNvSpPr/>
          <p:nvPr/>
        </p:nvSpPr>
        <p:spPr>
          <a:xfrm>
            <a:off x="8220638" y="2032210"/>
            <a:ext cx="2290466" cy="113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a:solidFill>
                  <a:schemeClr val="tx1">
                    <a:lumMod val="95000"/>
                    <a:lumOff val="5000"/>
                  </a:schemeClr>
                </a:solidFill>
              </a:rPr>
              <a:t>Manual Tester </a:t>
            </a:r>
          </a:p>
          <a:p>
            <a:pPr algn="ctr"/>
            <a:r>
              <a:rPr lang="da-DK">
                <a:solidFill>
                  <a:schemeClr val="tx1">
                    <a:lumMod val="95000"/>
                    <a:lumOff val="5000"/>
                  </a:schemeClr>
                </a:solidFill>
              </a:rPr>
              <a:t>and </a:t>
            </a:r>
          </a:p>
          <a:p>
            <a:pPr algn="ctr"/>
            <a:r>
              <a:rPr lang="da-DK" err="1">
                <a:solidFill>
                  <a:schemeClr val="tx1">
                    <a:lumMod val="95000"/>
                    <a:lumOff val="5000"/>
                  </a:schemeClr>
                </a:solidFill>
              </a:rPr>
              <a:t>Physical</a:t>
            </a:r>
            <a:r>
              <a:rPr lang="da-DK">
                <a:solidFill>
                  <a:schemeClr val="tx1">
                    <a:lumMod val="95000"/>
                    <a:lumOff val="5000"/>
                  </a:schemeClr>
                </a:solidFill>
              </a:rPr>
              <a:t> Test Site</a:t>
            </a:r>
          </a:p>
          <a:p>
            <a:pPr algn="ctr"/>
            <a:endParaRPr lang="da-DK">
              <a:solidFill>
                <a:schemeClr val="tx1">
                  <a:lumMod val="95000"/>
                  <a:lumOff val="5000"/>
                </a:schemeClr>
              </a:solidFill>
            </a:endParaRPr>
          </a:p>
        </p:txBody>
      </p:sp>
      <p:sp>
        <p:nvSpPr>
          <p:cNvPr id="66" name="Rectangle 65">
            <a:extLst>
              <a:ext uri="{FF2B5EF4-FFF2-40B4-BE49-F238E27FC236}">
                <a16:creationId xmlns:a16="http://schemas.microsoft.com/office/drawing/2014/main" id="{F3F80963-0643-4991-98FC-46DF45FDAC92}"/>
              </a:ext>
            </a:extLst>
          </p:cNvPr>
          <p:cNvSpPr/>
          <p:nvPr/>
        </p:nvSpPr>
        <p:spPr>
          <a:xfrm>
            <a:off x="8373038" y="2184610"/>
            <a:ext cx="2290466" cy="113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a:solidFill>
                  <a:schemeClr val="tx1">
                    <a:lumMod val="95000"/>
                    <a:lumOff val="5000"/>
                  </a:schemeClr>
                </a:solidFill>
              </a:rPr>
              <a:t>Manual Tester </a:t>
            </a:r>
          </a:p>
          <a:p>
            <a:pPr algn="ctr"/>
            <a:r>
              <a:rPr lang="da-DK">
                <a:solidFill>
                  <a:schemeClr val="tx1">
                    <a:lumMod val="95000"/>
                    <a:lumOff val="5000"/>
                  </a:schemeClr>
                </a:solidFill>
              </a:rPr>
              <a:t>and </a:t>
            </a:r>
          </a:p>
          <a:p>
            <a:pPr algn="ctr"/>
            <a:r>
              <a:rPr lang="da-DK" err="1">
                <a:solidFill>
                  <a:schemeClr val="tx1">
                    <a:lumMod val="95000"/>
                    <a:lumOff val="5000"/>
                  </a:schemeClr>
                </a:solidFill>
              </a:rPr>
              <a:t>Physical</a:t>
            </a:r>
            <a:r>
              <a:rPr lang="da-DK">
                <a:solidFill>
                  <a:schemeClr val="tx1">
                    <a:lumMod val="95000"/>
                    <a:lumOff val="5000"/>
                  </a:schemeClr>
                </a:solidFill>
              </a:rPr>
              <a:t> Test Site</a:t>
            </a:r>
          </a:p>
          <a:p>
            <a:pPr algn="ctr"/>
            <a:endParaRPr lang="da-DK">
              <a:solidFill>
                <a:schemeClr val="tx1">
                  <a:lumMod val="95000"/>
                  <a:lumOff val="5000"/>
                </a:schemeClr>
              </a:solidFill>
            </a:endParaRPr>
          </a:p>
        </p:txBody>
      </p:sp>
      <p:sp>
        <p:nvSpPr>
          <p:cNvPr id="67" name="Rectangle 66">
            <a:extLst>
              <a:ext uri="{FF2B5EF4-FFF2-40B4-BE49-F238E27FC236}">
                <a16:creationId xmlns:a16="http://schemas.microsoft.com/office/drawing/2014/main" id="{81896AC0-3617-48DD-92F7-9B1E8024E96B}"/>
              </a:ext>
            </a:extLst>
          </p:cNvPr>
          <p:cNvSpPr/>
          <p:nvPr/>
        </p:nvSpPr>
        <p:spPr>
          <a:xfrm>
            <a:off x="8525438" y="2337010"/>
            <a:ext cx="2290466" cy="113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a:solidFill>
                  <a:schemeClr val="tx1">
                    <a:lumMod val="95000"/>
                    <a:lumOff val="5000"/>
                  </a:schemeClr>
                </a:solidFill>
              </a:rPr>
              <a:t>Manual Tester </a:t>
            </a:r>
          </a:p>
          <a:p>
            <a:pPr algn="ctr"/>
            <a:r>
              <a:rPr lang="da-DK">
                <a:solidFill>
                  <a:schemeClr val="tx1">
                    <a:lumMod val="95000"/>
                    <a:lumOff val="5000"/>
                  </a:schemeClr>
                </a:solidFill>
              </a:rPr>
              <a:t>and </a:t>
            </a:r>
          </a:p>
          <a:p>
            <a:pPr algn="ctr"/>
            <a:r>
              <a:rPr lang="da-DK" err="1">
                <a:solidFill>
                  <a:schemeClr val="tx1">
                    <a:lumMod val="95000"/>
                    <a:lumOff val="5000"/>
                  </a:schemeClr>
                </a:solidFill>
              </a:rPr>
              <a:t>Physical</a:t>
            </a:r>
            <a:r>
              <a:rPr lang="da-DK">
                <a:solidFill>
                  <a:schemeClr val="tx1">
                    <a:lumMod val="95000"/>
                    <a:lumOff val="5000"/>
                  </a:schemeClr>
                </a:solidFill>
              </a:rPr>
              <a:t> Test Site</a:t>
            </a:r>
          </a:p>
          <a:p>
            <a:pPr algn="ctr"/>
            <a:endParaRPr lang="da-DK">
              <a:solidFill>
                <a:schemeClr val="tx1">
                  <a:lumMod val="95000"/>
                  <a:lumOff val="5000"/>
                </a:schemeClr>
              </a:solidFill>
            </a:endParaRPr>
          </a:p>
        </p:txBody>
      </p:sp>
      <p:sp>
        <p:nvSpPr>
          <p:cNvPr id="68" name="Rectangle 67">
            <a:extLst>
              <a:ext uri="{FF2B5EF4-FFF2-40B4-BE49-F238E27FC236}">
                <a16:creationId xmlns:a16="http://schemas.microsoft.com/office/drawing/2014/main" id="{58A2AABA-13E6-4A82-9324-2A1DC03D8F0E}"/>
              </a:ext>
            </a:extLst>
          </p:cNvPr>
          <p:cNvSpPr/>
          <p:nvPr/>
        </p:nvSpPr>
        <p:spPr>
          <a:xfrm>
            <a:off x="8677838" y="2489410"/>
            <a:ext cx="2290466" cy="113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dirty="0">
                <a:solidFill>
                  <a:schemeClr val="tx1">
                    <a:lumMod val="95000"/>
                    <a:lumOff val="5000"/>
                  </a:schemeClr>
                </a:solidFill>
              </a:rPr>
              <a:t>Manual Tester </a:t>
            </a:r>
          </a:p>
          <a:p>
            <a:pPr algn="ctr"/>
            <a:r>
              <a:rPr lang="da-DK" dirty="0">
                <a:solidFill>
                  <a:schemeClr val="tx1">
                    <a:lumMod val="95000"/>
                    <a:lumOff val="5000"/>
                  </a:schemeClr>
                </a:solidFill>
              </a:rPr>
              <a:t>and </a:t>
            </a:r>
          </a:p>
          <a:p>
            <a:pPr algn="ctr"/>
            <a:r>
              <a:rPr lang="da-DK" dirty="0" err="1">
                <a:solidFill>
                  <a:schemeClr val="tx1">
                    <a:lumMod val="95000"/>
                    <a:lumOff val="5000"/>
                  </a:schemeClr>
                </a:solidFill>
              </a:rPr>
              <a:t>Physical</a:t>
            </a:r>
            <a:r>
              <a:rPr lang="da-DK" dirty="0">
                <a:solidFill>
                  <a:schemeClr val="tx1">
                    <a:lumMod val="95000"/>
                    <a:lumOff val="5000"/>
                  </a:schemeClr>
                </a:solidFill>
              </a:rPr>
              <a:t> Test Site</a:t>
            </a:r>
          </a:p>
          <a:p>
            <a:pPr algn="ctr"/>
            <a:endParaRPr lang="da-DK" dirty="0">
              <a:solidFill>
                <a:schemeClr val="tx1">
                  <a:lumMod val="95000"/>
                  <a:lumOff val="5000"/>
                </a:schemeClr>
              </a:solidFill>
            </a:endParaRPr>
          </a:p>
        </p:txBody>
      </p:sp>
      <p:sp>
        <p:nvSpPr>
          <p:cNvPr id="71" name="TextBox 70">
            <a:extLst>
              <a:ext uri="{FF2B5EF4-FFF2-40B4-BE49-F238E27FC236}">
                <a16:creationId xmlns:a16="http://schemas.microsoft.com/office/drawing/2014/main" id="{09CE4ABB-A681-4521-8CE6-9B9E1C344381}"/>
              </a:ext>
            </a:extLst>
          </p:cNvPr>
          <p:cNvSpPr txBox="1"/>
          <p:nvPr/>
        </p:nvSpPr>
        <p:spPr>
          <a:xfrm>
            <a:off x="201690" y="2336415"/>
            <a:ext cx="1842259" cy="646331"/>
          </a:xfrm>
          <a:prstGeom prst="rect">
            <a:avLst/>
          </a:prstGeom>
          <a:noFill/>
        </p:spPr>
        <p:txBody>
          <a:bodyPr wrap="square" rtlCol="0">
            <a:spAutoFit/>
          </a:bodyPr>
          <a:lstStyle/>
          <a:p>
            <a:r>
              <a:rPr lang="da-DK"/>
              <a:t>Software Teams</a:t>
            </a:r>
          </a:p>
          <a:p>
            <a:endParaRPr lang="da-DK"/>
          </a:p>
        </p:txBody>
      </p:sp>
      <p:pic>
        <p:nvPicPr>
          <p:cNvPr id="73" name="Graphic 72" descr="Group">
            <a:extLst>
              <a:ext uri="{FF2B5EF4-FFF2-40B4-BE49-F238E27FC236}">
                <a16:creationId xmlns:a16="http://schemas.microsoft.com/office/drawing/2014/main" id="{E15E0951-4487-4A28-AE8C-22C62A322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502" y="1521480"/>
            <a:ext cx="914400" cy="914400"/>
          </a:xfrm>
          <a:prstGeom prst="rect">
            <a:avLst/>
          </a:prstGeom>
        </p:spPr>
      </p:pic>
      <p:pic>
        <p:nvPicPr>
          <p:cNvPr id="74" name="Graphic 73" descr="Group">
            <a:extLst>
              <a:ext uri="{FF2B5EF4-FFF2-40B4-BE49-F238E27FC236}">
                <a16:creationId xmlns:a16="http://schemas.microsoft.com/office/drawing/2014/main" id="{23DFB947-F329-4716-A6A6-2EC13B972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0885" y="2900397"/>
            <a:ext cx="914400" cy="914400"/>
          </a:xfrm>
          <a:prstGeom prst="rect">
            <a:avLst/>
          </a:prstGeom>
        </p:spPr>
      </p:pic>
      <p:sp>
        <p:nvSpPr>
          <p:cNvPr id="75" name="TextBox 74">
            <a:extLst>
              <a:ext uri="{FF2B5EF4-FFF2-40B4-BE49-F238E27FC236}">
                <a16:creationId xmlns:a16="http://schemas.microsoft.com/office/drawing/2014/main" id="{65C7786F-BFDF-4F12-86C8-D2772503B09A}"/>
              </a:ext>
            </a:extLst>
          </p:cNvPr>
          <p:cNvSpPr txBox="1"/>
          <p:nvPr/>
        </p:nvSpPr>
        <p:spPr>
          <a:xfrm>
            <a:off x="24623" y="3698216"/>
            <a:ext cx="2593068" cy="646331"/>
          </a:xfrm>
          <a:prstGeom prst="rect">
            <a:avLst/>
          </a:prstGeom>
          <a:noFill/>
        </p:spPr>
        <p:txBody>
          <a:bodyPr wrap="square" rtlCol="0">
            <a:spAutoFit/>
          </a:bodyPr>
          <a:lstStyle/>
          <a:p>
            <a:r>
              <a:rPr lang="da-DK"/>
              <a:t>Software </a:t>
            </a:r>
            <a:r>
              <a:rPr lang="da-DK" err="1"/>
              <a:t>Quality</a:t>
            </a:r>
            <a:r>
              <a:rPr lang="da-DK"/>
              <a:t> Team</a:t>
            </a:r>
          </a:p>
          <a:p>
            <a:endParaRPr lang="da-DK"/>
          </a:p>
        </p:txBody>
      </p:sp>
      <p:sp>
        <p:nvSpPr>
          <p:cNvPr id="78" name="Arrow: Right 77">
            <a:extLst>
              <a:ext uri="{FF2B5EF4-FFF2-40B4-BE49-F238E27FC236}">
                <a16:creationId xmlns:a16="http://schemas.microsoft.com/office/drawing/2014/main" id="{C13CA4CC-BD56-47EC-922F-41F35B5EF937}"/>
              </a:ext>
            </a:extLst>
          </p:cNvPr>
          <p:cNvSpPr/>
          <p:nvPr/>
        </p:nvSpPr>
        <p:spPr>
          <a:xfrm>
            <a:off x="2353231" y="2214595"/>
            <a:ext cx="1071279" cy="1013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TextBox 78">
            <a:extLst>
              <a:ext uri="{FF2B5EF4-FFF2-40B4-BE49-F238E27FC236}">
                <a16:creationId xmlns:a16="http://schemas.microsoft.com/office/drawing/2014/main" id="{A472C28F-E99F-49DC-9358-A45249D98B0A}"/>
              </a:ext>
            </a:extLst>
          </p:cNvPr>
          <p:cNvSpPr txBox="1"/>
          <p:nvPr/>
        </p:nvSpPr>
        <p:spPr>
          <a:xfrm rot="2873285">
            <a:off x="7414034" y="5539442"/>
            <a:ext cx="1842259" cy="338554"/>
          </a:xfrm>
          <a:prstGeom prst="rect">
            <a:avLst/>
          </a:prstGeom>
          <a:noFill/>
        </p:spPr>
        <p:txBody>
          <a:bodyPr wrap="square" rtlCol="0">
            <a:spAutoFit/>
          </a:bodyPr>
          <a:lstStyle/>
          <a:p>
            <a:r>
              <a:rPr lang="da-DK" sz="1600"/>
              <a:t>Auto </a:t>
            </a:r>
            <a:r>
              <a:rPr lang="da-DK" sz="1600" err="1"/>
              <a:t>Scheduled</a:t>
            </a:r>
            <a:endParaRPr lang="da-DK" sz="1600"/>
          </a:p>
        </p:txBody>
      </p:sp>
      <p:sp>
        <p:nvSpPr>
          <p:cNvPr id="80" name="TextBox 79">
            <a:extLst>
              <a:ext uri="{FF2B5EF4-FFF2-40B4-BE49-F238E27FC236}">
                <a16:creationId xmlns:a16="http://schemas.microsoft.com/office/drawing/2014/main" id="{8BBEF5C5-6C3C-486C-A14B-F01DE28B9795}"/>
              </a:ext>
            </a:extLst>
          </p:cNvPr>
          <p:cNvSpPr txBox="1"/>
          <p:nvPr/>
        </p:nvSpPr>
        <p:spPr>
          <a:xfrm rot="2873285">
            <a:off x="7245257" y="2805719"/>
            <a:ext cx="2255562" cy="338554"/>
          </a:xfrm>
          <a:prstGeom prst="rect">
            <a:avLst/>
          </a:prstGeom>
          <a:noFill/>
        </p:spPr>
        <p:txBody>
          <a:bodyPr wrap="square" rtlCol="0">
            <a:spAutoFit/>
          </a:bodyPr>
          <a:lstStyle/>
          <a:p>
            <a:r>
              <a:rPr lang="da-DK" sz="1600"/>
              <a:t>Manual </a:t>
            </a:r>
            <a:r>
              <a:rPr lang="da-DK" sz="1600" err="1"/>
              <a:t>Scheduled</a:t>
            </a:r>
            <a:endParaRPr lang="da-DK" sz="1600"/>
          </a:p>
        </p:txBody>
      </p:sp>
      <p:sp>
        <p:nvSpPr>
          <p:cNvPr id="81" name="Title 3">
            <a:extLst>
              <a:ext uri="{FF2B5EF4-FFF2-40B4-BE49-F238E27FC236}">
                <a16:creationId xmlns:a16="http://schemas.microsoft.com/office/drawing/2014/main" id="{3A7E6174-B796-4581-95EB-0CBDAD47C9F8}"/>
              </a:ext>
            </a:extLst>
          </p:cNvPr>
          <p:cNvSpPr txBox="1">
            <a:spLocks/>
          </p:cNvSpPr>
          <p:nvPr/>
        </p:nvSpPr>
        <p:spPr>
          <a:xfrm>
            <a:off x="-50437" y="62956"/>
            <a:ext cx="10515600" cy="1325563"/>
          </a:xfr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Auto vs Manual Test Execution Flow (HIL)</a:t>
            </a:r>
          </a:p>
        </p:txBody>
      </p:sp>
      <p:sp>
        <p:nvSpPr>
          <p:cNvPr id="3" name="TextBox 2">
            <a:extLst>
              <a:ext uri="{FF2B5EF4-FFF2-40B4-BE49-F238E27FC236}">
                <a16:creationId xmlns:a16="http://schemas.microsoft.com/office/drawing/2014/main" id="{E95D9529-6F5A-6C4D-86B5-E9D543152700}"/>
              </a:ext>
            </a:extLst>
          </p:cNvPr>
          <p:cNvSpPr txBox="1"/>
          <p:nvPr/>
        </p:nvSpPr>
        <p:spPr>
          <a:xfrm>
            <a:off x="839972" y="6305107"/>
            <a:ext cx="2740750" cy="369332"/>
          </a:xfrm>
          <a:prstGeom prst="rect">
            <a:avLst/>
          </a:prstGeom>
          <a:noFill/>
        </p:spPr>
        <p:txBody>
          <a:bodyPr wrap="none" rtlCol="0">
            <a:spAutoFit/>
          </a:bodyPr>
          <a:lstStyle/>
          <a:p>
            <a:r>
              <a:rPr lang="da-DK" dirty="0"/>
              <a:t>HIL – Hardware In the Loop</a:t>
            </a:r>
            <a:endParaRPr dirty="0"/>
          </a:p>
        </p:txBody>
      </p:sp>
    </p:spTree>
    <p:extLst>
      <p:ext uri="{BB962C8B-B14F-4D97-AF65-F5344CB8AC3E}">
        <p14:creationId xmlns:p14="http://schemas.microsoft.com/office/powerpoint/2010/main" val="24360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35" grpId="0" animBg="1"/>
      <p:bldP spid="36" grpId="0" animBg="1"/>
      <p:bldP spid="40" grpId="0" animBg="1"/>
      <p:bldP spid="44" grpId="0" animBg="1"/>
      <p:bldP spid="3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5" grpId="0" animBg="1"/>
      <p:bldP spid="66" grpId="0" animBg="1"/>
      <p:bldP spid="67" grpId="0" animBg="1"/>
      <p:bldP spid="68" grpId="0" animBg="1"/>
      <p:bldP spid="78" grpId="0" animBg="1"/>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4965430" y="629268"/>
            <a:ext cx="6586491" cy="1286160"/>
          </a:xfrm>
        </p:spPr>
        <p:txBody>
          <a:bodyPr anchor="b">
            <a:normAutofit/>
          </a:bodyPr>
          <a:lstStyle/>
          <a:p>
            <a:r>
              <a:rPr lang="en-US"/>
              <a:t>Agenda</a:t>
            </a:r>
            <a:endParaRPr lang="en-US" dirty="0"/>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4965431" y="2438400"/>
            <a:ext cx="6586489" cy="4143153"/>
          </a:xfrm>
        </p:spPr>
        <p:txBody>
          <a:bodyPr>
            <a:normAutofit/>
          </a:bodyPr>
          <a:lstStyle/>
          <a:p>
            <a:pPr>
              <a:buFontTx/>
              <a:buChar char="-"/>
            </a:pPr>
            <a:r>
              <a:rPr lang="en-US" sz="1800" dirty="0"/>
              <a:t>About me</a:t>
            </a:r>
          </a:p>
          <a:p>
            <a:pPr>
              <a:buFontTx/>
              <a:buChar char="-"/>
            </a:pPr>
            <a:r>
              <a:rPr lang="en-US" sz="1800" dirty="0"/>
              <a:t>What is a Monolithic embedded system?</a:t>
            </a:r>
          </a:p>
          <a:p>
            <a:pPr>
              <a:buFontTx/>
              <a:buChar char="-"/>
            </a:pPr>
            <a:r>
              <a:rPr lang="en-US" sz="1800" dirty="0"/>
              <a:t>Why?</a:t>
            </a:r>
          </a:p>
          <a:p>
            <a:pPr lvl="1">
              <a:buFontTx/>
              <a:buChar char="-"/>
            </a:pPr>
            <a:r>
              <a:rPr lang="en-US" sz="1800" dirty="0"/>
              <a:t>importance of optimizing / modernizing testing</a:t>
            </a:r>
          </a:p>
          <a:p>
            <a:pPr>
              <a:buFontTx/>
              <a:buChar char="-"/>
            </a:pPr>
            <a:r>
              <a:rPr lang="en-US" sz="1800" dirty="0"/>
              <a:t>How?</a:t>
            </a:r>
          </a:p>
          <a:p>
            <a:pPr lvl="1">
              <a:buFontTx/>
              <a:buChar char="-"/>
            </a:pPr>
            <a:r>
              <a:rPr lang="en-US" sz="1800" dirty="0"/>
              <a:t>Challenges</a:t>
            </a:r>
          </a:p>
          <a:p>
            <a:pPr lvl="1">
              <a:buFontTx/>
              <a:buChar char="-"/>
            </a:pPr>
            <a:r>
              <a:rPr lang="en-US" sz="1800" dirty="0"/>
              <a:t>Strategy &amp; Initiatives</a:t>
            </a:r>
          </a:p>
          <a:p>
            <a:pPr lvl="1">
              <a:buFontTx/>
              <a:buChar char="-"/>
            </a:pPr>
            <a:r>
              <a:rPr lang="en-US" sz="1800" dirty="0"/>
              <a:t>Applying it!</a:t>
            </a:r>
          </a:p>
          <a:p>
            <a:pPr lvl="1">
              <a:buFontTx/>
              <a:buChar char="-"/>
            </a:pPr>
            <a:r>
              <a:rPr lang="en-US" sz="1800" dirty="0"/>
              <a:t>Test Reporting with Big Data / Cloud data</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p:txBody>
      </p:sp>
      <p:pic>
        <p:nvPicPr>
          <p:cNvPr id="5" name="Picture 4" descr="Path winding through a grassy field">
            <a:extLst>
              <a:ext uri="{FF2B5EF4-FFF2-40B4-BE49-F238E27FC236}">
                <a16:creationId xmlns:a16="http://schemas.microsoft.com/office/drawing/2014/main" id="{825F6386-82B2-4295-80A1-E68A872C6C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998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804672" y="640080"/>
            <a:ext cx="3282696" cy="5257800"/>
          </a:xfrm>
        </p:spPr>
        <p:txBody>
          <a:bodyPr>
            <a:normAutofit/>
          </a:bodyPr>
          <a:lstStyle/>
          <a:p>
            <a:pPr algn="ctr"/>
            <a:r>
              <a:rPr lang="en-US" dirty="0">
                <a:solidFill>
                  <a:schemeClr val="bg1"/>
                </a:solidFill>
              </a:rPr>
              <a:t>Test Reporting</a:t>
            </a:r>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5358384" y="640081"/>
            <a:ext cx="6024654" cy="5257800"/>
          </a:xfrm>
        </p:spPr>
        <p:txBody>
          <a:bodyPr anchor="ctr">
            <a:normAutofit/>
          </a:bodyPr>
          <a:lstStyle/>
          <a:p>
            <a:endParaRPr lang="en-US" sz="2200" dirty="0"/>
          </a:p>
          <a:p>
            <a:endParaRPr lang="en-US" sz="2200" dirty="0"/>
          </a:p>
          <a:p>
            <a:endParaRPr lang="en-US" sz="2200" dirty="0"/>
          </a:p>
          <a:p>
            <a:endParaRPr lang="en-US" sz="2200" dirty="0"/>
          </a:p>
          <a:p>
            <a:r>
              <a:rPr lang="en-US" sz="2200" dirty="0"/>
              <a:t>What to show? </a:t>
            </a:r>
          </a:p>
          <a:p>
            <a:pPr lvl="1"/>
            <a:r>
              <a:rPr lang="en-US" sz="1800" dirty="0"/>
              <a:t>Auto test case development </a:t>
            </a:r>
          </a:p>
          <a:p>
            <a:pPr lvl="1"/>
            <a:r>
              <a:rPr lang="en-US" sz="1800" dirty="0"/>
              <a:t>Auto test execution results</a:t>
            </a:r>
          </a:p>
          <a:p>
            <a:pPr lvl="1"/>
            <a:r>
              <a:rPr lang="en-US" sz="1800" dirty="0"/>
              <a:t>Manual test results</a:t>
            </a:r>
          </a:p>
          <a:p>
            <a:pPr lvl="1"/>
            <a:r>
              <a:rPr lang="en-US" sz="1800" dirty="0"/>
              <a:t>Combined results categorized </a:t>
            </a:r>
          </a:p>
          <a:p>
            <a:r>
              <a:rPr lang="en-US" sz="2200" dirty="0"/>
              <a:t>How to show it?</a:t>
            </a:r>
          </a:p>
          <a:p>
            <a:pPr lvl="1"/>
            <a:r>
              <a:rPr lang="en-US" sz="1800" dirty="0"/>
              <a:t>Using Power BI / Cloud Data</a:t>
            </a:r>
          </a:p>
          <a:p>
            <a:endParaRPr lang="en-US" sz="2200" dirty="0"/>
          </a:p>
          <a:p>
            <a:endParaRPr lang="en-US" sz="2200" dirty="0"/>
          </a:p>
          <a:p>
            <a:endParaRPr lang="en-US" sz="2200" dirty="0"/>
          </a:p>
        </p:txBody>
      </p:sp>
    </p:spTree>
    <p:extLst>
      <p:ext uri="{BB962C8B-B14F-4D97-AF65-F5344CB8AC3E}">
        <p14:creationId xmlns:p14="http://schemas.microsoft.com/office/powerpoint/2010/main" val="398259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5F4FC44-0A01-4A17-AA61-4940E219AD96}"/>
              </a:ext>
            </a:extLst>
          </p:cNvPr>
          <p:cNvSpPr txBox="1"/>
          <p:nvPr/>
        </p:nvSpPr>
        <p:spPr>
          <a:xfrm>
            <a:off x="4918232" y="4015897"/>
            <a:ext cx="7107328" cy="2462213"/>
          </a:xfrm>
          <a:prstGeom prst="rect">
            <a:avLst/>
          </a:prstGeom>
          <a:noFill/>
        </p:spPr>
        <p:txBody>
          <a:bodyPr wrap="square" rtlCol="0" anchor="t">
            <a:spAutoFit/>
          </a:bodyPr>
          <a:lstStyle/>
          <a:p>
            <a:r>
              <a:rPr lang="da-DK" sz="1400" b="1" dirty="0"/>
              <a:t>Challenge</a:t>
            </a:r>
            <a:r>
              <a:rPr lang="da-DK" sz="1400" dirty="0"/>
              <a:t>: </a:t>
            </a:r>
          </a:p>
          <a:p>
            <a:pPr marL="742950" lvl="1" indent="-285750">
              <a:buFont typeface="Arial"/>
              <a:buChar char="•"/>
            </a:pPr>
            <a:r>
              <a:rPr lang="da-DK" sz="1400" dirty="0"/>
              <a:t>Product1 trend for May shows </a:t>
            </a:r>
            <a:r>
              <a:rPr lang="da-DK" sz="1400" dirty="0" err="1"/>
              <a:t>planned</a:t>
            </a:r>
            <a:r>
              <a:rPr lang="da-DK" sz="1400" dirty="0"/>
              <a:t>  (160) vs. </a:t>
            </a:r>
            <a:r>
              <a:rPr lang="da-DK" sz="1400" dirty="0" err="1"/>
              <a:t>Completed</a:t>
            </a:r>
            <a:r>
              <a:rPr lang="da-DK" sz="1400" dirty="0"/>
              <a:t> (180) (</a:t>
            </a:r>
            <a:r>
              <a:rPr lang="da-DK" sz="1400" dirty="0" err="1"/>
              <a:t>exceeding</a:t>
            </a:r>
            <a:r>
              <a:rPr lang="da-DK" sz="1400" dirty="0"/>
              <a:t> </a:t>
            </a:r>
            <a:r>
              <a:rPr lang="da-DK" sz="1400" dirty="0" err="1"/>
              <a:t>targets</a:t>
            </a:r>
            <a:r>
              <a:rPr lang="da-DK" sz="1400" dirty="0"/>
              <a:t>)</a:t>
            </a:r>
          </a:p>
          <a:p>
            <a:pPr marL="742950" lvl="1" indent="-285750">
              <a:buFont typeface="Arial"/>
              <a:buChar char="•"/>
            </a:pPr>
            <a:r>
              <a:rPr lang="da-DK" sz="1400" dirty="0" err="1">
                <a:cs typeface="Calibri"/>
              </a:rPr>
              <a:t>Continue</a:t>
            </a:r>
            <a:r>
              <a:rPr lang="da-DK" sz="1400" dirty="0">
                <a:cs typeface="Calibri"/>
              </a:rPr>
              <a:t> Autotest </a:t>
            </a:r>
            <a:r>
              <a:rPr lang="da-DK" sz="1400" dirty="0" err="1">
                <a:cs typeface="Calibri"/>
              </a:rPr>
              <a:t>development</a:t>
            </a:r>
            <a:r>
              <a:rPr lang="da-DK" sz="1400" dirty="0">
                <a:cs typeface="Calibri"/>
              </a:rPr>
              <a:t> for Prod2, Prod3 and </a:t>
            </a:r>
            <a:r>
              <a:rPr lang="da-DK" sz="1400" dirty="0" err="1">
                <a:cs typeface="Calibri"/>
              </a:rPr>
              <a:t>adding</a:t>
            </a:r>
            <a:r>
              <a:rPr lang="da-DK" sz="1400" dirty="0">
                <a:cs typeface="Calibri"/>
              </a:rPr>
              <a:t> Prod4</a:t>
            </a:r>
          </a:p>
          <a:p>
            <a:pPr marL="742950" lvl="1" indent="-285750">
              <a:buFont typeface="Arial"/>
              <a:buChar char="•"/>
            </a:pPr>
            <a:r>
              <a:rPr lang="da-DK" sz="1400" dirty="0">
                <a:cs typeface="Calibri"/>
              </a:rPr>
              <a:t>Drop due to – old </a:t>
            </a:r>
            <a:r>
              <a:rPr lang="da-DK" sz="1400" dirty="0" err="1">
                <a:cs typeface="Calibri"/>
              </a:rPr>
              <a:t>migrated</a:t>
            </a:r>
            <a:r>
              <a:rPr lang="da-DK" sz="1400" dirty="0">
                <a:cs typeface="Calibri"/>
              </a:rPr>
              <a:t> test cases </a:t>
            </a:r>
            <a:r>
              <a:rPr lang="da-DK" sz="1400" dirty="0" err="1">
                <a:cs typeface="Calibri"/>
              </a:rPr>
              <a:t>optimized</a:t>
            </a:r>
            <a:r>
              <a:rPr lang="da-DK" sz="1400" dirty="0">
                <a:cs typeface="Calibri"/>
              </a:rPr>
              <a:t> for </a:t>
            </a:r>
            <a:r>
              <a:rPr lang="da-DK" sz="1400" dirty="0" err="1">
                <a:cs typeface="Calibri"/>
              </a:rPr>
              <a:t>reuse</a:t>
            </a:r>
            <a:r>
              <a:rPr lang="da-DK" sz="1400" dirty="0">
                <a:cs typeface="Calibri"/>
              </a:rPr>
              <a:t> &amp; </a:t>
            </a:r>
            <a:r>
              <a:rPr lang="da-DK" sz="1400" dirty="0" err="1">
                <a:cs typeface="Calibri"/>
              </a:rPr>
              <a:t>maintenance</a:t>
            </a:r>
            <a:r>
              <a:rPr lang="da-DK" sz="1400" dirty="0">
                <a:cs typeface="Calibri"/>
              </a:rPr>
              <a:t> </a:t>
            </a:r>
            <a:r>
              <a:rPr lang="da-DK" sz="1400" dirty="0" err="1">
                <a:cs typeface="Calibri"/>
              </a:rPr>
              <a:t>giving</a:t>
            </a:r>
            <a:r>
              <a:rPr lang="da-DK" sz="1400" dirty="0">
                <a:cs typeface="Calibri"/>
              </a:rPr>
              <a:t> </a:t>
            </a:r>
            <a:r>
              <a:rPr lang="da-DK" sz="1400" dirty="0" err="1">
                <a:cs typeface="Calibri"/>
              </a:rPr>
              <a:t>better</a:t>
            </a:r>
            <a:r>
              <a:rPr lang="da-DK" sz="1400" dirty="0">
                <a:cs typeface="Calibri"/>
              </a:rPr>
              <a:t> test </a:t>
            </a:r>
            <a:r>
              <a:rPr lang="da-DK" sz="1400" dirty="0" err="1">
                <a:cs typeface="Calibri"/>
              </a:rPr>
              <a:t>coverage</a:t>
            </a:r>
            <a:endParaRPr lang="da-DK" sz="1400" dirty="0">
              <a:cs typeface="Calibri"/>
            </a:endParaRPr>
          </a:p>
          <a:p>
            <a:r>
              <a:rPr lang="da-DK" sz="1400" b="1" dirty="0"/>
              <a:t>Risk</a:t>
            </a:r>
            <a:r>
              <a:rPr lang="da-DK" sz="1400" dirty="0"/>
              <a:t>: </a:t>
            </a:r>
          </a:p>
          <a:p>
            <a:pPr marL="742950" lvl="1" indent="-285750">
              <a:buFont typeface="Arial"/>
              <a:buChar char="•"/>
            </a:pPr>
            <a:r>
              <a:rPr lang="da-DK" sz="1400" dirty="0"/>
              <a:t>New products and </a:t>
            </a:r>
            <a:r>
              <a:rPr lang="da-DK" sz="1400" dirty="0" err="1"/>
              <a:t>continuing</a:t>
            </a:r>
            <a:r>
              <a:rPr lang="da-DK" sz="1400" dirty="0"/>
              <a:t> support for meeting </a:t>
            </a:r>
            <a:r>
              <a:rPr lang="da-DK" sz="1400" dirty="0" err="1"/>
              <a:t>targets</a:t>
            </a:r>
            <a:r>
              <a:rPr lang="da-DK" sz="1400" dirty="0"/>
              <a:t> for future </a:t>
            </a:r>
            <a:r>
              <a:rPr lang="da-DK" sz="1400" dirty="0" err="1"/>
              <a:t>months</a:t>
            </a:r>
            <a:r>
              <a:rPr lang="da-DK" sz="1400" dirty="0"/>
              <a:t> (</a:t>
            </a:r>
            <a:r>
              <a:rPr lang="da-DK" sz="1400" dirty="0" err="1"/>
              <a:t>see</a:t>
            </a:r>
            <a:r>
              <a:rPr lang="da-DK" sz="1400" dirty="0"/>
              <a:t> </a:t>
            </a:r>
            <a:r>
              <a:rPr lang="da-DK" sz="1400" dirty="0" err="1"/>
              <a:t>actual</a:t>
            </a:r>
            <a:r>
              <a:rPr lang="da-DK" sz="1400" dirty="0"/>
              <a:t> vs. </a:t>
            </a:r>
            <a:r>
              <a:rPr lang="da-DK" sz="1400" dirty="0" err="1"/>
              <a:t>projected</a:t>
            </a:r>
            <a:r>
              <a:rPr lang="da-DK" sz="1400" dirty="0"/>
              <a:t> plan)</a:t>
            </a:r>
            <a:endParaRPr lang="da-DK" sz="1400" dirty="0">
              <a:cs typeface="Calibri"/>
            </a:endParaRPr>
          </a:p>
          <a:p>
            <a:r>
              <a:rPr lang="da-DK" sz="1400" b="1" dirty="0" err="1"/>
              <a:t>Mitigation</a:t>
            </a:r>
            <a:r>
              <a:rPr lang="da-DK" sz="1400" dirty="0"/>
              <a:t>: </a:t>
            </a:r>
            <a:endParaRPr lang="en-GB" sz="1400" dirty="0">
              <a:cs typeface="Calibri" panose="020F0502020204030204"/>
            </a:endParaRPr>
          </a:p>
          <a:p>
            <a:pPr marL="742950" lvl="1" indent="-285750">
              <a:buFont typeface="Arial"/>
              <a:buChar char="•"/>
            </a:pPr>
            <a:r>
              <a:rPr lang="da-DK" sz="1400" dirty="0"/>
              <a:t>Focus </a:t>
            </a:r>
            <a:r>
              <a:rPr lang="da-DK" sz="1400" dirty="0" err="1"/>
              <a:t>will</a:t>
            </a:r>
            <a:r>
              <a:rPr lang="da-DK" sz="1400" dirty="0"/>
              <a:t> </a:t>
            </a:r>
            <a:r>
              <a:rPr lang="da-DK" sz="1400" dirty="0" err="1"/>
              <a:t>be</a:t>
            </a:r>
            <a:r>
              <a:rPr lang="da-DK" sz="1400" dirty="0"/>
              <a:t> on </a:t>
            </a:r>
            <a:r>
              <a:rPr lang="da-DK" sz="1400" dirty="0" err="1"/>
              <a:t>delivering</a:t>
            </a:r>
            <a:r>
              <a:rPr lang="da-DK" sz="1400" dirty="0"/>
              <a:t> the </a:t>
            </a:r>
            <a:r>
              <a:rPr lang="da-DK" sz="1400" dirty="0" err="1"/>
              <a:t>additional</a:t>
            </a:r>
            <a:r>
              <a:rPr lang="da-DK" sz="1400" dirty="0"/>
              <a:t> Test cases </a:t>
            </a:r>
            <a:r>
              <a:rPr lang="da-DK" sz="1400" dirty="0" err="1"/>
              <a:t>continuing</a:t>
            </a:r>
            <a:r>
              <a:rPr lang="da-DK" sz="1400" dirty="0"/>
              <a:t> </a:t>
            </a:r>
            <a:r>
              <a:rPr lang="da-DK" sz="1400" dirty="0" err="1"/>
              <a:t>consultants</a:t>
            </a:r>
            <a:r>
              <a:rPr lang="da-DK" sz="1400" dirty="0"/>
              <a:t> for 2 to 3 </a:t>
            </a:r>
            <a:r>
              <a:rPr lang="da-DK" sz="1400" dirty="0" err="1"/>
              <a:t>months</a:t>
            </a:r>
            <a:r>
              <a:rPr lang="da-DK" sz="1400" dirty="0"/>
              <a:t> (2 </a:t>
            </a:r>
            <a:r>
              <a:rPr lang="da-DK" sz="1400" dirty="0" err="1"/>
              <a:t>FTEs</a:t>
            </a:r>
            <a:r>
              <a:rPr lang="da-DK" sz="1400" dirty="0"/>
              <a:t> in 3 </a:t>
            </a:r>
            <a:r>
              <a:rPr lang="da-DK" sz="1400" dirty="0" err="1"/>
              <a:t>cal</a:t>
            </a:r>
            <a:r>
              <a:rPr lang="da-DK" sz="1400" dirty="0"/>
              <a:t>. </a:t>
            </a:r>
            <a:r>
              <a:rPr lang="da-DK" sz="1400" dirty="0" err="1"/>
              <a:t>months</a:t>
            </a:r>
            <a:r>
              <a:rPr lang="da-DK" sz="1400" dirty="0"/>
              <a:t>)</a:t>
            </a:r>
            <a:endParaRPr lang="en-GB" sz="1400" dirty="0">
              <a:cs typeface="Calibri"/>
            </a:endParaRPr>
          </a:p>
        </p:txBody>
      </p:sp>
      <p:sp>
        <p:nvSpPr>
          <p:cNvPr id="13" name="TextBox 12">
            <a:extLst>
              <a:ext uri="{FF2B5EF4-FFF2-40B4-BE49-F238E27FC236}">
                <a16:creationId xmlns:a16="http://schemas.microsoft.com/office/drawing/2014/main" id="{55E0CB8E-7AF1-4385-A79E-FC6D30E5740F}"/>
              </a:ext>
            </a:extLst>
          </p:cNvPr>
          <p:cNvSpPr txBox="1"/>
          <p:nvPr/>
        </p:nvSpPr>
        <p:spPr>
          <a:xfrm>
            <a:off x="540093" y="44668"/>
            <a:ext cx="10867953" cy="523220"/>
          </a:xfrm>
          <a:prstGeom prst="rect">
            <a:avLst/>
          </a:prstGeom>
          <a:noFill/>
        </p:spPr>
        <p:txBody>
          <a:bodyPr wrap="square" rtlCol="0">
            <a:spAutoFit/>
          </a:bodyPr>
          <a:lstStyle/>
          <a:p>
            <a:pPr algn="ctr"/>
            <a:r>
              <a:rPr lang="da-DK" sz="2800" dirty="0"/>
              <a:t>Auto Test Case Development </a:t>
            </a:r>
            <a:r>
              <a:rPr lang="da-DK" sz="2800" dirty="0" err="1"/>
              <a:t>Actual</a:t>
            </a:r>
            <a:r>
              <a:rPr lang="da-DK" sz="2800" dirty="0"/>
              <a:t> vs. </a:t>
            </a:r>
            <a:r>
              <a:rPr lang="da-DK" sz="2800" dirty="0" err="1"/>
              <a:t>Forecasted</a:t>
            </a:r>
            <a:r>
              <a:rPr lang="da-DK" sz="2800" dirty="0"/>
              <a:t> (</a:t>
            </a:r>
            <a:r>
              <a:rPr lang="da-DK" sz="2800" dirty="0" err="1"/>
              <a:t>May’xx</a:t>
            </a:r>
            <a:r>
              <a:rPr lang="da-DK" sz="2800" dirty="0"/>
              <a:t>)</a:t>
            </a:r>
            <a:endParaRPr lang="en-GB" sz="2800" dirty="0"/>
          </a:p>
        </p:txBody>
      </p:sp>
      <p:pic>
        <p:nvPicPr>
          <p:cNvPr id="16" name="Picture 15" descr="A close up of a logo&#10;&#10;Description automatically generated">
            <a:extLst>
              <a:ext uri="{FF2B5EF4-FFF2-40B4-BE49-F238E27FC236}">
                <a16:creationId xmlns:a16="http://schemas.microsoft.com/office/drawing/2014/main" id="{E20397AB-99F5-4014-9805-185EAE7B9B4E}"/>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1651907" y="288280"/>
            <a:ext cx="373653" cy="860819"/>
          </a:xfrm>
          <a:prstGeom prst="rect">
            <a:avLst/>
          </a:prstGeom>
        </p:spPr>
      </p:pic>
      <p:graphicFrame>
        <p:nvGraphicFramePr>
          <p:cNvPr id="17" name="Chart 16">
            <a:extLst>
              <a:ext uri="{FF2B5EF4-FFF2-40B4-BE49-F238E27FC236}">
                <a16:creationId xmlns:a16="http://schemas.microsoft.com/office/drawing/2014/main" id="{94E1C5DD-C608-4CD4-8413-FBFF0FF9C689}"/>
              </a:ext>
            </a:extLst>
          </p:cNvPr>
          <p:cNvGraphicFramePr>
            <a:graphicFrameLocks/>
          </p:cNvGraphicFramePr>
          <p:nvPr>
            <p:extLst>
              <p:ext uri="{D42A27DB-BD31-4B8C-83A1-F6EECF244321}">
                <p14:modId xmlns:p14="http://schemas.microsoft.com/office/powerpoint/2010/main" val="4245745615"/>
              </p:ext>
            </p:extLst>
          </p:nvPr>
        </p:nvGraphicFramePr>
        <p:xfrm>
          <a:off x="263951" y="683141"/>
          <a:ext cx="5156461" cy="3014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4EA47605-8B5C-412C-ACD9-9E786276A968}"/>
              </a:ext>
            </a:extLst>
          </p:cNvPr>
          <p:cNvGraphicFramePr>
            <a:graphicFrameLocks/>
          </p:cNvGraphicFramePr>
          <p:nvPr>
            <p:extLst>
              <p:ext uri="{D42A27DB-BD31-4B8C-83A1-F6EECF244321}">
                <p14:modId xmlns:p14="http://schemas.microsoft.com/office/powerpoint/2010/main" val="4106248635"/>
              </p:ext>
            </p:extLst>
          </p:nvPr>
        </p:nvGraphicFramePr>
        <p:xfrm>
          <a:off x="540093" y="3670858"/>
          <a:ext cx="4473660" cy="3160228"/>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C7D83E73-9B40-C844-838D-D9F177F7CC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3753" y="699251"/>
            <a:ext cx="6320453" cy="3160227"/>
          </a:xfrm>
          <a:prstGeom prst="rect">
            <a:avLst/>
          </a:prstGeom>
        </p:spPr>
      </p:pic>
    </p:spTree>
    <p:extLst>
      <p:ext uri="{BB962C8B-B14F-4D97-AF65-F5344CB8AC3E}">
        <p14:creationId xmlns:p14="http://schemas.microsoft.com/office/powerpoint/2010/main" val="262539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422A1-A983-4696-B53E-0CEDECBDB693}"/>
              </a:ext>
            </a:extLst>
          </p:cNvPr>
          <p:cNvSpPr txBox="1"/>
          <p:nvPr/>
        </p:nvSpPr>
        <p:spPr>
          <a:xfrm>
            <a:off x="8484502" y="1821775"/>
            <a:ext cx="3821536" cy="1754326"/>
          </a:xfrm>
          <a:prstGeom prst="rect">
            <a:avLst/>
          </a:prstGeom>
          <a:noFill/>
        </p:spPr>
        <p:txBody>
          <a:bodyPr wrap="square" rtlCol="0" anchor="t">
            <a:spAutoFit/>
          </a:bodyPr>
          <a:lstStyle/>
          <a:p>
            <a:pPr lvl="0">
              <a:defRPr/>
            </a:pPr>
            <a:r>
              <a:rPr lang="en-GB" sz="1200" dirty="0">
                <a:latin typeface="Calibri" panose="020F0502020204030204"/>
              </a:rPr>
              <a:t>Co</a:t>
            </a:r>
            <a:r>
              <a:rPr kumimoji="0" lang="en-GB" sz="1200" b="0" i="0" u="none" strike="noStrike" kern="1200" cap="none" spc="0" normalizeH="0" baseline="0" noProof="0" dirty="0" err="1">
                <a:ln>
                  <a:noFill/>
                </a:ln>
                <a:effectLst/>
                <a:uLnTx/>
                <a:uFillTx/>
                <a:latin typeface="Calibri" panose="020F0502020204030204"/>
                <a:ea typeface="+mn-ea"/>
                <a:cs typeface="+mn-cs"/>
              </a:rPr>
              <a:t>ntinue</a:t>
            </a:r>
            <a:r>
              <a:rPr kumimoji="0" lang="en-GB" sz="1200" b="0" i="0" u="none" strike="noStrike" kern="1200" cap="none" spc="0" normalizeH="0" baseline="0" noProof="0" dirty="0">
                <a:ln>
                  <a:noFill/>
                </a:ln>
                <a:effectLst/>
                <a:uLnTx/>
                <a:uFillTx/>
                <a:latin typeface="Calibri" panose="020F0502020204030204"/>
                <a:ea typeface="+mn-ea"/>
                <a:cs typeface="+mn-cs"/>
              </a:rPr>
              <a:t> to show an </a:t>
            </a:r>
            <a:r>
              <a:rPr lang="en-GB" sz="1200" dirty="0"/>
              <a:t>unstable  trend (</a:t>
            </a:r>
            <a:r>
              <a:rPr kumimoji="0" lang="en-GB" sz="1200" b="0" i="0" u="none" strike="noStrike" kern="1200" cap="none" spc="0" normalizeH="0" baseline="0" noProof="0" dirty="0">
                <a:ln>
                  <a:noFill/>
                </a:ln>
                <a:effectLst/>
                <a:uLnTx/>
                <a:uFillTx/>
                <a:latin typeface="Calibri" panose="020F0502020204030204"/>
                <a:ea typeface="+mn-ea"/>
                <a:cs typeface="+mn-cs"/>
              </a:rPr>
              <a:t>Pass/Fail rate </a:t>
            </a:r>
            <a:r>
              <a:rPr lang="en-GB" sz="1200" dirty="0"/>
              <a:t>&gt;25%</a:t>
            </a:r>
            <a:r>
              <a:rPr kumimoji="0" lang="en-GB" sz="1200" b="0" i="0" u="none" strike="noStrike" kern="1200" cap="none" spc="0" normalizeH="0" baseline="0" noProof="0" dirty="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Action:</a:t>
            </a:r>
          </a:p>
          <a:p>
            <a:pPr marL="171450" indent="-171450">
              <a:buFont typeface="Arial" panose="020B0604020202020204" pitchFamily="34" charset="0"/>
              <a:buChar char="•"/>
              <a:defRPr/>
            </a:pPr>
            <a:r>
              <a:rPr lang="en-GB" sz="1200" dirty="0">
                <a:latin typeface="Calibri" panose="020F0502020204030204"/>
              </a:rPr>
              <a:t>Focus needed from the SW team to secure stability of the platform</a:t>
            </a:r>
          </a:p>
          <a:p>
            <a:pPr marL="628650" lvl="1" indent="-171450">
              <a:buFont typeface="Arial" panose="020B0604020202020204" pitchFamily="34" charset="0"/>
              <a:buChar char="•"/>
              <a:defRPr/>
            </a:pPr>
            <a:r>
              <a:rPr lang="en-GB" sz="1200" dirty="0">
                <a:latin typeface="Calibri" panose="020F0502020204030204"/>
              </a:rPr>
              <a:t>Major fail on nightly - Boot/Flash update procedure</a:t>
            </a:r>
            <a:endParaRPr lang="en-GB" sz="1400" dirty="0">
              <a:latin typeface="Calibri" panose="020F0502020204030204"/>
            </a:endParaRPr>
          </a:p>
          <a:p>
            <a:pPr marL="171450" indent="-171450">
              <a:buFont typeface="Arial" panose="020B0604020202020204" pitchFamily="34" charset="0"/>
              <a:buChar char="•"/>
              <a:defRPr/>
            </a:pPr>
            <a:r>
              <a:rPr lang="en-GB" sz="1200" dirty="0">
                <a:solidFill>
                  <a:prstClr val="black"/>
                </a:solidFill>
              </a:rPr>
              <a:t>SWQ is looking into ABORT &amp; ERRORs</a:t>
            </a:r>
          </a:p>
          <a:p>
            <a:pPr marL="171450" indent="-171450">
              <a:buFont typeface="Arial" panose="020B0604020202020204" pitchFamily="34" charset="0"/>
              <a:buChar char="•"/>
              <a:defRPr/>
            </a:pPr>
            <a:endParaRPr lang="en-GB" sz="1200" dirty="0">
              <a:latin typeface="Calibri" panose="020F0502020204030204"/>
            </a:endParaRPr>
          </a:p>
        </p:txBody>
      </p:sp>
      <p:sp>
        <p:nvSpPr>
          <p:cNvPr id="8" name="TextBox 7">
            <a:extLst>
              <a:ext uri="{FF2B5EF4-FFF2-40B4-BE49-F238E27FC236}">
                <a16:creationId xmlns:a16="http://schemas.microsoft.com/office/drawing/2014/main" id="{7E5F2ACD-E877-4F38-A266-7491D221C357}"/>
              </a:ext>
            </a:extLst>
          </p:cNvPr>
          <p:cNvSpPr txBox="1"/>
          <p:nvPr/>
        </p:nvSpPr>
        <p:spPr>
          <a:xfrm>
            <a:off x="662023" y="0"/>
            <a:ext cx="10867953" cy="523220"/>
          </a:xfrm>
          <a:prstGeom prst="rect">
            <a:avLst/>
          </a:prstGeom>
          <a:noFill/>
        </p:spPr>
        <p:txBody>
          <a:bodyPr wrap="square" rtlCol="0" anchor="t">
            <a:spAutoFit/>
          </a:bodyPr>
          <a:lstStyle/>
          <a:p>
            <a:pPr algn="ctr">
              <a:defRPr/>
            </a:pPr>
            <a:r>
              <a:rPr kumimoji="0" lang="da-DK" sz="2800" b="0" i="0" u="none" strike="noStrike" kern="1200" cap="none" spc="0" normalizeH="0" baseline="0" noProof="0" dirty="0">
                <a:ln>
                  <a:noFill/>
                </a:ln>
                <a:effectLst/>
                <a:uLnTx/>
                <a:uFillTx/>
                <a:latin typeface="Calibri" panose="020F0502020204030204"/>
                <a:ea typeface="+mn-ea"/>
                <a:cs typeface="+mn-cs"/>
              </a:rPr>
              <a:t>Auto Test Case </a:t>
            </a:r>
            <a:r>
              <a:rPr kumimoji="0" lang="da-DK" sz="2800" b="0" i="0" u="none" strike="noStrike" kern="1200" cap="none" spc="0" normalizeH="0" baseline="0" noProof="0" dirty="0" err="1">
                <a:ln>
                  <a:noFill/>
                </a:ln>
                <a:effectLst/>
                <a:uLnTx/>
                <a:uFillTx/>
                <a:latin typeface="Calibri" panose="020F0502020204030204"/>
                <a:ea typeface="+mn-ea"/>
                <a:cs typeface="+mn-cs"/>
              </a:rPr>
              <a:t>Execution</a:t>
            </a:r>
            <a:r>
              <a:rPr kumimoji="0" lang="da-DK" sz="2800" b="0" i="0" u="none" strike="noStrike" kern="1200" cap="none" spc="0" normalizeH="0" baseline="0" noProof="0" dirty="0">
                <a:ln>
                  <a:noFill/>
                </a:ln>
                <a:effectLst/>
                <a:uLnTx/>
                <a:uFillTx/>
                <a:latin typeface="Calibri" panose="020F0502020204030204"/>
                <a:ea typeface="+mn-ea"/>
                <a:cs typeface="+mn-cs"/>
              </a:rPr>
              <a:t> and Test </a:t>
            </a:r>
            <a:r>
              <a:rPr kumimoji="0" lang="da-DK" sz="2800" b="0" i="0" u="none" strike="noStrike" kern="1200" cap="none" spc="0" normalizeH="0" baseline="0" noProof="0" dirty="0" err="1">
                <a:ln>
                  <a:noFill/>
                </a:ln>
                <a:effectLst/>
                <a:uLnTx/>
                <a:uFillTx/>
                <a:latin typeface="Calibri" panose="020F0502020204030204"/>
                <a:ea typeface="+mn-ea"/>
                <a:cs typeface="+mn-cs"/>
              </a:rPr>
              <a:t>Results</a:t>
            </a:r>
            <a:r>
              <a:rPr kumimoji="0" lang="da-DK" sz="2800" b="0" i="0" u="none" strike="noStrike" kern="1200" cap="none" spc="0" normalizeH="0" baseline="0" noProof="0" dirty="0">
                <a:ln>
                  <a:noFill/>
                </a:ln>
                <a:effectLst/>
                <a:uLnTx/>
                <a:uFillTx/>
                <a:latin typeface="Calibri" panose="020F0502020204030204"/>
                <a:ea typeface="+mn-ea"/>
                <a:cs typeface="+mn-cs"/>
              </a:rPr>
              <a:t> (</a:t>
            </a:r>
            <a:r>
              <a:rPr lang="da-DK" sz="2800" dirty="0">
                <a:latin typeface="Calibri" panose="020F0502020204030204"/>
              </a:rPr>
              <a:t>MAY</a:t>
            </a:r>
            <a:r>
              <a:rPr kumimoji="0" lang="da-DK" sz="2800" b="0" i="0" u="none" strike="noStrike" kern="1200" cap="none" spc="0" normalizeH="0" baseline="0" noProof="0" dirty="0">
                <a:ln>
                  <a:noFill/>
                </a:ln>
                <a:effectLst/>
                <a:uLnTx/>
                <a:uFillTx/>
                <a:latin typeface="Calibri" panose="020F0502020204030204"/>
                <a:ea typeface="+mn-ea"/>
                <a:cs typeface="+mn-cs"/>
              </a:rPr>
              <a:t>’xx</a:t>
            </a:r>
            <a:r>
              <a:rPr lang="da-DK" sz="2800" dirty="0">
                <a:latin typeface="Calibri" panose="020F0502020204030204"/>
              </a:rPr>
              <a:t> w22</a:t>
            </a:r>
            <a:r>
              <a:rPr kumimoji="0" lang="da-DK" sz="2800" b="0" i="0" u="none" strike="noStrike" kern="1200" cap="none" spc="0" normalizeH="0" baseline="0" noProof="0" dirty="0">
                <a:ln>
                  <a:noFill/>
                </a:ln>
                <a:effectLst/>
                <a:uLnTx/>
                <a:uFillTx/>
                <a:latin typeface="Calibri" panose="020F0502020204030204"/>
                <a:ea typeface="+mn-ea"/>
                <a:cs typeface="+mn-cs"/>
              </a:rPr>
              <a:t>)</a:t>
            </a:r>
            <a:endParaRPr kumimoji="0" lang="en-GB" sz="2800" b="0" i="0" u="none" strike="noStrike" kern="1200" cap="none" spc="0" normalizeH="0" baseline="0" noProof="0" dirty="0">
              <a:ln>
                <a:noFill/>
              </a:ln>
              <a:effectLst/>
              <a:uLnTx/>
              <a:uFillTx/>
              <a:latin typeface="Calibri" panose="020F050202020403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CC06EC8D-FC96-4131-9FD5-00E8896700F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840317" y="3848201"/>
            <a:ext cx="373653" cy="860819"/>
          </a:xfrm>
          <a:prstGeom prst="rect">
            <a:avLst/>
          </a:prstGeom>
        </p:spPr>
      </p:pic>
      <p:pic>
        <p:nvPicPr>
          <p:cNvPr id="10" name="Picture 9" descr="A close up of a logo&#10;&#10;Description automatically generated">
            <a:extLst>
              <a:ext uri="{FF2B5EF4-FFF2-40B4-BE49-F238E27FC236}">
                <a16:creationId xmlns:a16="http://schemas.microsoft.com/office/drawing/2014/main" id="{CC3D61BC-9CCC-4F57-91F0-3248AE522B51}"/>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819902" y="891069"/>
            <a:ext cx="414484" cy="860820"/>
          </a:xfrm>
          <a:prstGeom prst="rect">
            <a:avLst/>
          </a:prstGeom>
        </p:spPr>
      </p:pic>
      <p:sp>
        <p:nvSpPr>
          <p:cNvPr id="11" name="TextBox 10">
            <a:extLst>
              <a:ext uri="{FF2B5EF4-FFF2-40B4-BE49-F238E27FC236}">
                <a16:creationId xmlns:a16="http://schemas.microsoft.com/office/drawing/2014/main" id="{176686E6-8631-40EF-B0F3-6F01A53E6259}"/>
              </a:ext>
            </a:extLst>
          </p:cNvPr>
          <p:cNvSpPr txBox="1"/>
          <p:nvPr/>
        </p:nvSpPr>
        <p:spPr>
          <a:xfrm>
            <a:off x="8584139" y="4778906"/>
            <a:ext cx="3434568" cy="138499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Has been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stable in a long period, however recent spike HDMI tests failing due to test environment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DEV/Test team looking into the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aphicFrame>
        <p:nvGraphicFramePr>
          <p:cNvPr id="19" name="Chart 18">
            <a:extLst>
              <a:ext uri="{FF2B5EF4-FFF2-40B4-BE49-F238E27FC236}">
                <a16:creationId xmlns:a16="http://schemas.microsoft.com/office/drawing/2014/main" id="{42F56FDF-47DF-4654-98CB-F229C6945982}"/>
              </a:ext>
            </a:extLst>
          </p:cNvPr>
          <p:cNvGraphicFramePr>
            <a:graphicFrameLocks/>
          </p:cNvGraphicFramePr>
          <p:nvPr>
            <p:extLst>
              <p:ext uri="{D42A27DB-BD31-4B8C-83A1-F6EECF244321}">
                <p14:modId xmlns:p14="http://schemas.microsoft.com/office/powerpoint/2010/main" val="4132257384"/>
              </p:ext>
            </p:extLst>
          </p:nvPr>
        </p:nvGraphicFramePr>
        <p:xfrm>
          <a:off x="-531871" y="482902"/>
          <a:ext cx="4572000" cy="28364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4D478248-3658-467B-B454-797D11B65B2B}"/>
              </a:ext>
            </a:extLst>
          </p:cNvPr>
          <p:cNvGraphicFramePr>
            <a:graphicFrameLocks/>
          </p:cNvGraphicFramePr>
          <p:nvPr>
            <p:extLst>
              <p:ext uri="{D42A27DB-BD31-4B8C-83A1-F6EECF244321}">
                <p14:modId xmlns:p14="http://schemas.microsoft.com/office/powerpoint/2010/main" val="3532995556"/>
              </p:ext>
            </p:extLst>
          </p:nvPr>
        </p:nvGraphicFramePr>
        <p:xfrm>
          <a:off x="-335638" y="3478427"/>
          <a:ext cx="4192022" cy="2836497"/>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a:extLst>
              <a:ext uri="{FF2B5EF4-FFF2-40B4-BE49-F238E27FC236}">
                <a16:creationId xmlns:a16="http://schemas.microsoft.com/office/drawing/2014/main" id="{93F9058E-3B41-423C-AB02-B9C8E8087D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0997" y="1066864"/>
            <a:ext cx="5108259" cy="2471738"/>
          </a:xfrm>
          <a:prstGeom prst="rect">
            <a:avLst/>
          </a:prstGeom>
        </p:spPr>
      </p:pic>
      <p:pic>
        <p:nvPicPr>
          <p:cNvPr id="3" name="Picture 2">
            <a:extLst>
              <a:ext uri="{FF2B5EF4-FFF2-40B4-BE49-F238E27FC236}">
                <a16:creationId xmlns:a16="http://schemas.microsoft.com/office/drawing/2014/main" id="{FDC8CC3C-797E-4A4D-A747-CF0F3AC7FD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00997" y="3965521"/>
            <a:ext cx="5072261" cy="2370094"/>
          </a:xfrm>
          <a:prstGeom prst="rect">
            <a:avLst/>
          </a:prstGeom>
        </p:spPr>
      </p:pic>
    </p:spTree>
    <p:extLst>
      <p:ext uri="{BB962C8B-B14F-4D97-AF65-F5344CB8AC3E}">
        <p14:creationId xmlns:p14="http://schemas.microsoft.com/office/powerpoint/2010/main" val="137290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C43C-24D7-8547-972D-CE429F2B40D4}"/>
              </a:ext>
            </a:extLst>
          </p:cNvPr>
          <p:cNvSpPr>
            <a:spLocks noGrp="1"/>
          </p:cNvSpPr>
          <p:nvPr>
            <p:ph type="title"/>
          </p:nvPr>
        </p:nvSpPr>
        <p:spPr/>
        <p:txBody>
          <a:bodyPr/>
          <a:lstStyle/>
          <a:p>
            <a:r>
              <a:rPr lang="en-US" dirty="0"/>
              <a:t>Test Report - Power BI </a:t>
            </a:r>
          </a:p>
        </p:txBody>
      </p:sp>
      <p:pic>
        <p:nvPicPr>
          <p:cNvPr id="5" name="Picture 4">
            <a:extLst>
              <a:ext uri="{FF2B5EF4-FFF2-40B4-BE49-F238E27FC236}">
                <a16:creationId xmlns:a16="http://schemas.microsoft.com/office/drawing/2014/main" id="{76C99DC2-4936-154E-A152-D41C6A00D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529" y="1429430"/>
            <a:ext cx="11502941" cy="4472606"/>
          </a:xfrm>
          <a:prstGeom prst="rect">
            <a:avLst/>
          </a:prstGeom>
        </p:spPr>
      </p:pic>
    </p:spTree>
    <p:extLst>
      <p:ext uri="{BB962C8B-B14F-4D97-AF65-F5344CB8AC3E}">
        <p14:creationId xmlns:p14="http://schemas.microsoft.com/office/powerpoint/2010/main" val="191448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DAD7-C149-4DD5-A278-91314CF2E67B}"/>
              </a:ext>
            </a:extLst>
          </p:cNvPr>
          <p:cNvSpPr>
            <a:spLocks noGrp="1"/>
          </p:cNvSpPr>
          <p:nvPr>
            <p:ph type="title"/>
          </p:nvPr>
        </p:nvSpPr>
        <p:spPr/>
        <p:txBody>
          <a:bodyPr/>
          <a:lstStyle/>
          <a:p>
            <a:r>
              <a:rPr lang="en-US" dirty="0"/>
              <a:t> </a:t>
            </a:r>
          </a:p>
        </p:txBody>
      </p:sp>
      <p:sp>
        <p:nvSpPr>
          <p:cNvPr id="31" name="Title 3">
            <a:extLst>
              <a:ext uri="{FF2B5EF4-FFF2-40B4-BE49-F238E27FC236}">
                <a16:creationId xmlns:a16="http://schemas.microsoft.com/office/drawing/2014/main" id="{BB5F0B71-6CC0-40C4-B8EC-E5D3108F3698}"/>
              </a:ext>
            </a:extLst>
          </p:cNvPr>
          <p:cNvSpPr txBox="1">
            <a:spLocks/>
          </p:cNvSpPr>
          <p:nvPr/>
        </p:nvSpPr>
        <p:spPr>
          <a:xfrm>
            <a:off x="0" y="69727"/>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5" name="Picture 4">
            <a:extLst>
              <a:ext uri="{FF2B5EF4-FFF2-40B4-BE49-F238E27FC236}">
                <a16:creationId xmlns:a16="http://schemas.microsoft.com/office/drawing/2014/main" id="{AEDC154A-AF02-4938-802C-997858A27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655" y="1986086"/>
            <a:ext cx="6321296" cy="2302759"/>
          </a:xfrm>
          <a:prstGeom prst="rect">
            <a:avLst/>
          </a:prstGeom>
        </p:spPr>
      </p:pic>
      <p:pic>
        <p:nvPicPr>
          <p:cNvPr id="6" name="Graphic 5" descr="Question mark with solid fill">
            <a:extLst>
              <a:ext uri="{FF2B5EF4-FFF2-40B4-BE49-F238E27FC236}">
                <a16:creationId xmlns:a16="http://schemas.microsoft.com/office/drawing/2014/main" id="{1E6A24FA-8158-E842-999E-F30D292F8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2005" y="2244211"/>
            <a:ext cx="1582387" cy="1582387"/>
          </a:xfrm>
          <a:prstGeom prst="rect">
            <a:avLst/>
          </a:prstGeom>
        </p:spPr>
      </p:pic>
      <p:sp>
        <p:nvSpPr>
          <p:cNvPr id="3" name="TextBox 2">
            <a:extLst>
              <a:ext uri="{FF2B5EF4-FFF2-40B4-BE49-F238E27FC236}">
                <a16:creationId xmlns:a16="http://schemas.microsoft.com/office/drawing/2014/main" id="{FA7335C6-50D0-3D46-8994-5157988BEAAD}"/>
              </a:ext>
            </a:extLst>
          </p:cNvPr>
          <p:cNvSpPr txBox="1"/>
          <p:nvPr/>
        </p:nvSpPr>
        <p:spPr>
          <a:xfrm>
            <a:off x="4178303" y="4584243"/>
            <a:ext cx="3246273" cy="923330"/>
          </a:xfrm>
          <a:prstGeom prst="rect">
            <a:avLst/>
          </a:prstGeom>
          <a:noFill/>
        </p:spPr>
        <p:txBody>
          <a:bodyPr wrap="none" rtlCol="0">
            <a:spAutoFit/>
          </a:bodyPr>
          <a:lstStyle/>
          <a:p>
            <a:r>
              <a:rPr lang="da-DK" sz="5400" dirty="0" err="1"/>
              <a:t>Thank</a:t>
            </a:r>
            <a:r>
              <a:rPr lang="da-DK" sz="5400" dirty="0"/>
              <a:t> </a:t>
            </a:r>
            <a:r>
              <a:rPr lang="da-DK" sz="5400" dirty="0" err="1"/>
              <a:t>you</a:t>
            </a:r>
            <a:r>
              <a:rPr lang="da-DK" sz="5400" dirty="0"/>
              <a:t> </a:t>
            </a:r>
            <a:endParaRPr sz="5400" dirty="0"/>
          </a:p>
        </p:txBody>
      </p:sp>
    </p:spTree>
    <p:extLst>
      <p:ext uri="{BB962C8B-B14F-4D97-AF65-F5344CB8AC3E}">
        <p14:creationId xmlns:p14="http://schemas.microsoft.com/office/powerpoint/2010/main" val="33381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03451C1-065A-6647-A4EA-11CC4D9750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37043">
            <a:off x="9791710" y="5613054"/>
            <a:ext cx="1725272" cy="769595"/>
          </a:xfrm>
          <a:prstGeom prst="rect">
            <a:avLst/>
          </a:prstGeom>
          <a:ln>
            <a:solidFill>
              <a:schemeClr val="accent1"/>
            </a:solidFill>
          </a:ln>
        </p:spPr>
      </p:pic>
      <p:pic>
        <p:nvPicPr>
          <p:cNvPr id="25" name="Picture 24">
            <a:extLst>
              <a:ext uri="{FF2B5EF4-FFF2-40B4-BE49-F238E27FC236}">
                <a16:creationId xmlns:a16="http://schemas.microsoft.com/office/drawing/2014/main" id="{C3151809-8CCE-814A-80D6-B2C578630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74716">
            <a:off x="9691042" y="4898472"/>
            <a:ext cx="1913270" cy="795275"/>
          </a:xfrm>
          <a:prstGeom prst="rect">
            <a:avLst/>
          </a:prstGeom>
        </p:spPr>
      </p:pic>
      <p:pic>
        <p:nvPicPr>
          <p:cNvPr id="19" name="Content Placeholder 18">
            <a:extLst>
              <a:ext uri="{FF2B5EF4-FFF2-40B4-BE49-F238E27FC236}">
                <a16:creationId xmlns:a16="http://schemas.microsoft.com/office/drawing/2014/main" id="{774EDD12-7F5D-764A-A908-8D60DD4C9DFE}"/>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979408" y="3804518"/>
            <a:ext cx="1913270" cy="1090203"/>
          </a:xfrm>
        </p:spPr>
      </p:pic>
      <p:sp>
        <p:nvSpPr>
          <p:cNvPr id="5" name="Title 4">
            <a:extLst>
              <a:ext uri="{FF2B5EF4-FFF2-40B4-BE49-F238E27FC236}">
                <a16:creationId xmlns:a16="http://schemas.microsoft.com/office/drawing/2014/main" id="{1819DB01-67C4-1B4B-ABBC-76164B582D2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atin typeface="Gotham"/>
              </a:rPr>
              <a:t> </a:t>
            </a:r>
            <a:endParaRPr lang="en-GB">
              <a:latin typeface="Gotham"/>
            </a:endParaRPr>
          </a:p>
        </p:txBody>
      </p:sp>
      <p:pic>
        <p:nvPicPr>
          <p:cNvPr id="7" name="Picture 6" descr="A body of water&#10;&#10;Description automatically generated">
            <a:extLst>
              <a:ext uri="{FF2B5EF4-FFF2-40B4-BE49-F238E27FC236}">
                <a16:creationId xmlns:a16="http://schemas.microsoft.com/office/drawing/2014/main" id="{D8E63F15-CEEF-7D48-A753-1921FA3755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21515739" y="-13262609"/>
            <a:ext cx="609873" cy="457405"/>
          </a:xfrm>
          <a:prstGeom prst="rect">
            <a:avLst/>
          </a:prstGeom>
        </p:spPr>
      </p:pic>
      <p:pic>
        <p:nvPicPr>
          <p:cNvPr id="8" name="Picture 4" descr="Machine generated alternative text:&#10;&#10;">
            <a:extLst>
              <a:ext uri="{FF2B5EF4-FFF2-40B4-BE49-F238E27FC236}">
                <a16:creationId xmlns:a16="http://schemas.microsoft.com/office/drawing/2014/main" id="{6631E4E6-A8CC-8341-AF41-0AED8117E42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5941" y="1892514"/>
            <a:ext cx="2866508" cy="21500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ody of water&#10;&#10;Description automatically generated">
            <a:extLst>
              <a:ext uri="{FF2B5EF4-FFF2-40B4-BE49-F238E27FC236}">
                <a16:creationId xmlns:a16="http://schemas.microsoft.com/office/drawing/2014/main" id="{B746FF5B-A564-F443-9CD0-C4CE276F9D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744381">
            <a:off x="845010" y="3987858"/>
            <a:ext cx="2158046" cy="1618535"/>
          </a:xfrm>
          <a:prstGeom prst="rect">
            <a:avLst/>
          </a:prstGeom>
        </p:spPr>
      </p:pic>
      <p:pic>
        <p:nvPicPr>
          <p:cNvPr id="10" name="Picture 4" descr="Machine generated alternative text:&#10;&#10;">
            <a:extLst>
              <a:ext uri="{FF2B5EF4-FFF2-40B4-BE49-F238E27FC236}">
                <a16:creationId xmlns:a16="http://schemas.microsoft.com/office/drawing/2014/main" id="{4E423B27-2C25-6B48-9E9A-CF4E131B2BF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91895" y="18862242"/>
            <a:ext cx="32582202" cy="24438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flag&#10;&#10;Description automatically generated">
            <a:extLst>
              <a:ext uri="{FF2B5EF4-FFF2-40B4-BE49-F238E27FC236}">
                <a16:creationId xmlns:a16="http://schemas.microsoft.com/office/drawing/2014/main" id="{8CC26349-F7F0-9A4D-B0F0-99D6C4C246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61866">
            <a:off x="3032689" y="1588160"/>
            <a:ext cx="1217416" cy="608708"/>
          </a:xfrm>
          <a:prstGeom prst="rect">
            <a:avLst/>
          </a:prstGeom>
        </p:spPr>
      </p:pic>
      <p:pic>
        <p:nvPicPr>
          <p:cNvPr id="13" name="Picture 6" descr="f-16 kampfly">
            <a:extLst>
              <a:ext uri="{FF2B5EF4-FFF2-40B4-BE49-F238E27FC236}">
                <a16:creationId xmlns:a16="http://schemas.microsoft.com/office/drawing/2014/main" id="{D5BB541D-EFAF-104D-B177-93E6B693958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0920674">
            <a:off x="9791633" y="2645547"/>
            <a:ext cx="2009635" cy="1130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Terma Logo, Accobat case">
            <a:extLst>
              <a:ext uri="{FF2B5EF4-FFF2-40B4-BE49-F238E27FC236}">
                <a16:creationId xmlns:a16="http://schemas.microsoft.com/office/drawing/2014/main" id="{1E81C77A-6904-2A48-92CA-7624D9A8FB3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06635" y="2846658"/>
            <a:ext cx="1757680" cy="87884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414B7FF4-7359-B24D-84D6-F7F16EC61166}"/>
              </a:ext>
            </a:extLst>
          </p:cNvPr>
          <p:cNvSpPr>
            <a:spLocks noGrp="1"/>
          </p:cNvSpPr>
          <p:nvPr>
            <p:ph type="title"/>
          </p:nvPr>
        </p:nvSpPr>
        <p:spPr/>
        <p:txBody>
          <a:bodyPr/>
          <a:lstStyle/>
          <a:p>
            <a:r>
              <a:rPr lang="en-US" dirty="0"/>
              <a:t>The bit about me…</a:t>
            </a:r>
          </a:p>
        </p:txBody>
      </p:sp>
      <p:sp>
        <p:nvSpPr>
          <p:cNvPr id="20" name="Rectangle 19">
            <a:extLst>
              <a:ext uri="{FF2B5EF4-FFF2-40B4-BE49-F238E27FC236}">
                <a16:creationId xmlns:a16="http://schemas.microsoft.com/office/drawing/2014/main" id="{1DC7CAA9-E22D-FE41-BA27-D5221B24E021}"/>
              </a:ext>
            </a:extLst>
          </p:cNvPr>
          <p:cNvSpPr/>
          <p:nvPr/>
        </p:nvSpPr>
        <p:spPr>
          <a:xfrm>
            <a:off x="4558504" y="1829504"/>
            <a:ext cx="4861569" cy="4308872"/>
          </a:xfrm>
          <a:prstGeom prst="rect">
            <a:avLst/>
          </a:prstGeom>
        </p:spPr>
        <p:txBody>
          <a:bodyPr wrap="square">
            <a:spAutoFit/>
          </a:bodyPr>
          <a:lstStyle/>
          <a:p>
            <a:pPr algn="just" fontAlgn="base"/>
            <a:r>
              <a:rPr lang="en-US" sz="2000" b="1" dirty="0">
                <a:solidFill>
                  <a:srgbClr val="333333"/>
                </a:solidFill>
                <a:latin typeface="ABeeZee"/>
              </a:rPr>
              <a:t>Daniel Charles Chittenden</a:t>
            </a:r>
          </a:p>
          <a:p>
            <a:pPr algn="just" fontAlgn="base"/>
            <a:endParaRPr lang="en-US" sz="2000" b="1" u="sng" dirty="0">
              <a:solidFill>
                <a:srgbClr val="333333"/>
              </a:solidFill>
              <a:latin typeface="ABeeZee"/>
            </a:endParaRPr>
          </a:p>
          <a:p>
            <a:pPr marL="285750" indent="-285750" algn="just" fontAlgn="base">
              <a:buFont typeface="Arial" panose="020B0604020202020204" pitchFamily="34" charset="0"/>
              <a:buChar char="•"/>
            </a:pPr>
            <a:r>
              <a:rPr lang="en-US" dirty="0">
                <a:solidFill>
                  <a:srgbClr val="333333"/>
                </a:solidFill>
                <a:latin typeface="ABeeZee"/>
              </a:rPr>
              <a:t>Canadian, 51 </a:t>
            </a:r>
          </a:p>
          <a:p>
            <a:pPr marL="285750" indent="-285750" algn="just" fontAlgn="base">
              <a:buFont typeface="Arial" panose="020B0604020202020204" pitchFamily="34" charset="0"/>
              <a:buChar char="•"/>
            </a:pPr>
            <a:r>
              <a:rPr lang="en-US" dirty="0">
                <a:solidFill>
                  <a:srgbClr val="333333"/>
                </a:solidFill>
                <a:latin typeface="ABeeZee"/>
              </a:rPr>
              <a:t>Living in Denmark</a:t>
            </a:r>
          </a:p>
          <a:p>
            <a:pPr marL="285750" indent="-285750" algn="just" fontAlgn="base">
              <a:buFont typeface="Arial" panose="020B0604020202020204" pitchFamily="34" charset="0"/>
              <a:buChar char="•"/>
            </a:pPr>
            <a:r>
              <a:rPr lang="en-US" dirty="0">
                <a:solidFill>
                  <a:srgbClr val="333333"/>
                </a:solidFill>
                <a:latin typeface="ABeeZee"/>
              </a:rPr>
              <a:t>Works at Q Nation – Senior Test Consultant</a:t>
            </a:r>
          </a:p>
          <a:p>
            <a:pPr marL="285750" indent="-285750" algn="just" fontAlgn="base">
              <a:buFont typeface="Arial" panose="020B0604020202020204" pitchFamily="34" charset="0"/>
              <a:buChar char="•"/>
            </a:pPr>
            <a:r>
              <a:rPr lang="en-US" dirty="0">
                <a:solidFill>
                  <a:srgbClr val="333333"/>
                </a:solidFill>
                <a:latin typeface="ABeeZee"/>
              </a:rPr>
              <a:t>Background as </a:t>
            </a:r>
            <a:r>
              <a:rPr lang="en-US" dirty="0" err="1">
                <a:solidFill>
                  <a:srgbClr val="333333"/>
                </a:solidFill>
                <a:latin typeface="ABeeZee"/>
              </a:rPr>
              <a:t>B.Sc.E.E</a:t>
            </a:r>
            <a:r>
              <a:rPr lang="en-US" dirty="0">
                <a:solidFill>
                  <a:srgbClr val="333333"/>
                </a:solidFill>
                <a:latin typeface="ABeeZee"/>
              </a:rPr>
              <a:t> </a:t>
            </a:r>
          </a:p>
          <a:p>
            <a:pPr marL="285750" indent="-285750" algn="just" fontAlgn="base">
              <a:buFont typeface="Arial" panose="020B0604020202020204" pitchFamily="34" charset="0"/>
              <a:buChar char="•"/>
            </a:pPr>
            <a:r>
              <a:rPr lang="en-US" dirty="0">
                <a:solidFill>
                  <a:srgbClr val="333333"/>
                </a:solidFill>
                <a:latin typeface="ABeeZee"/>
              </a:rPr>
              <a:t>+20 years in software development</a:t>
            </a:r>
          </a:p>
          <a:p>
            <a:pPr marL="285750" indent="-285750" algn="just" fontAlgn="base">
              <a:buFont typeface="Arial" panose="020B0604020202020204" pitchFamily="34" charset="0"/>
              <a:buChar char="•"/>
            </a:pPr>
            <a:r>
              <a:rPr lang="en-US" dirty="0">
                <a:solidFill>
                  <a:srgbClr val="333333"/>
                </a:solidFill>
                <a:latin typeface="ABeeZee"/>
              </a:rPr>
              <a:t>15 years in software testing and embedded systems</a:t>
            </a:r>
          </a:p>
          <a:p>
            <a:pPr marL="285750" indent="-285750" algn="just" fontAlgn="base">
              <a:buFont typeface="Arial" panose="020B0604020202020204" pitchFamily="34" charset="0"/>
              <a:buChar char="•"/>
            </a:pPr>
            <a:endParaRPr lang="en-US" dirty="0">
              <a:solidFill>
                <a:srgbClr val="333333"/>
              </a:solidFill>
              <a:latin typeface="ABeeZee"/>
            </a:endParaRPr>
          </a:p>
          <a:p>
            <a:pPr algn="just" fontAlgn="base"/>
            <a:r>
              <a:rPr lang="en-US" dirty="0">
                <a:solidFill>
                  <a:srgbClr val="333333"/>
                </a:solidFill>
                <a:latin typeface="ABeeZee"/>
              </a:rPr>
              <a:t>Working in all aspects of software development with a major focus and passion for quality and test.</a:t>
            </a:r>
          </a:p>
          <a:p>
            <a:pPr algn="just" fontAlgn="base"/>
            <a:endParaRPr lang="en-US" dirty="0">
              <a:solidFill>
                <a:srgbClr val="333333"/>
              </a:solidFill>
              <a:latin typeface="ABeeZee"/>
            </a:endParaRPr>
          </a:p>
          <a:p>
            <a:pPr algn="just" fontAlgn="base"/>
            <a:r>
              <a:rPr lang="en-US" dirty="0">
                <a:solidFill>
                  <a:srgbClr val="333333"/>
                </a:solidFill>
                <a:latin typeface="ABeeZee"/>
              </a:rPr>
              <a:t>Using agile techniques and test design techniques</a:t>
            </a:r>
            <a:endParaRPr lang="en-US" b="0" i="0" dirty="0">
              <a:solidFill>
                <a:srgbClr val="333333"/>
              </a:solidFill>
              <a:effectLst/>
              <a:latin typeface="ABeeZee"/>
            </a:endParaRPr>
          </a:p>
        </p:txBody>
      </p:sp>
      <p:pic>
        <p:nvPicPr>
          <p:cNvPr id="23" name="Picture 22">
            <a:extLst>
              <a:ext uri="{FF2B5EF4-FFF2-40B4-BE49-F238E27FC236}">
                <a16:creationId xmlns:a16="http://schemas.microsoft.com/office/drawing/2014/main" id="{CDE4E80F-D3F2-C64E-A361-BEFEED8548C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96000" y="393426"/>
            <a:ext cx="4013200" cy="1130300"/>
          </a:xfrm>
          <a:prstGeom prst="rect">
            <a:avLst/>
          </a:prstGeom>
        </p:spPr>
      </p:pic>
      <p:pic>
        <p:nvPicPr>
          <p:cNvPr id="12" name="Picture 2">
            <a:extLst>
              <a:ext uri="{FF2B5EF4-FFF2-40B4-BE49-F238E27FC236}">
                <a16:creationId xmlns:a16="http://schemas.microsoft.com/office/drawing/2014/main" id="{EED9AEA1-0F48-414D-8749-F65DC40F6292}"/>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953193">
            <a:off x="9891562" y="1718107"/>
            <a:ext cx="1809779" cy="98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6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804672" y="640080"/>
            <a:ext cx="3282696" cy="5257800"/>
          </a:xfrm>
        </p:spPr>
        <p:txBody>
          <a:bodyPr>
            <a:normAutofit/>
          </a:bodyPr>
          <a:lstStyle/>
          <a:p>
            <a:r>
              <a:rPr lang="en-US">
                <a:solidFill>
                  <a:schemeClr val="bg1"/>
                </a:solidFill>
              </a:rPr>
              <a:t>What is a Monolithic Kernel?</a:t>
            </a:r>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5358384" y="255181"/>
            <a:ext cx="6024654" cy="6507126"/>
          </a:xfrm>
        </p:spPr>
        <p:txBody>
          <a:bodyPr anchor="ctr">
            <a:normAutofit/>
          </a:bodyPr>
          <a:lstStyle/>
          <a:p>
            <a:r>
              <a:rPr lang="en-DK" sz="2200" dirty="0"/>
              <a:t>An operating system architecture for a particular platform that includes all OS functions such as the file system, virtual memory manager, application interprocess communication and drivers.</a:t>
            </a:r>
          </a:p>
          <a:p>
            <a:r>
              <a:rPr lang="en-DK" sz="2200" dirty="0"/>
              <a:t>A relatively large kernel with sophisticated capabilities that can be suited for an embedded environment</a:t>
            </a:r>
          </a:p>
          <a:p>
            <a:r>
              <a:rPr lang="en-DK" sz="2200" dirty="0"/>
              <a:t>Ease of productivity - gives programmers and testers an environment similar to a desktop operating system like Linux or Microsoft Windows</a:t>
            </a:r>
          </a:p>
          <a:p>
            <a:r>
              <a:rPr lang="en-DK" sz="2200" dirty="0"/>
              <a:t>More expensive and complex - requires considerably more hardware resources and complex. </a:t>
            </a:r>
          </a:p>
          <a:p>
            <a:r>
              <a:rPr lang="en-DK" sz="2200" dirty="0"/>
              <a:t>Examples of embedded monolithic kernels are embedded Linux, VXWorks and Windows CE.</a:t>
            </a:r>
          </a:p>
          <a:p>
            <a:pPr marL="0" indent="0">
              <a:buNone/>
            </a:pPr>
            <a:endParaRPr lang="en-DK" dirty="0"/>
          </a:p>
        </p:txBody>
      </p:sp>
      <p:pic>
        <p:nvPicPr>
          <p:cNvPr id="16" name="Picture 15">
            <a:extLst>
              <a:ext uri="{FF2B5EF4-FFF2-40B4-BE49-F238E27FC236}">
                <a16:creationId xmlns:a16="http://schemas.microsoft.com/office/drawing/2014/main" id="{35367D1E-B311-E34E-88D4-0670F00E9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935" y="5140515"/>
            <a:ext cx="1673742" cy="1370261"/>
          </a:xfrm>
          <a:prstGeom prst="rect">
            <a:avLst/>
          </a:prstGeom>
        </p:spPr>
      </p:pic>
      <p:pic>
        <p:nvPicPr>
          <p:cNvPr id="7" name="Picture 6">
            <a:extLst>
              <a:ext uri="{FF2B5EF4-FFF2-40B4-BE49-F238E27FC236}">
                <a16:creationId xmlns:a16="http://schemas.microsoft.com/office/drawing/2014/main" id="{DC2BBDEE-81A8-6047-9DA7-98C513BCC2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40" y="4521803"/>
            <a:ext cx="1673742" cy="1237425"/>
          </a:xfrm>
          <a:prstGeom prst="rect">
            <a:avLst/>
          </a:prstGeom>
        </p:spPr>
      </p:pic>
    </p:spTree>
    <p:extLst>
      <p:ext uri="{BB962C8B-B14F-4D97-AF65-F5344CB8AC3E}">
        <p14:creationId xmlns:p14="http://schemas.microsoft.com/office/powerpoint/2010/main" val="2752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804672" y="640080"/>
            <a:ext cx="3282696" cy="5257800"/>
          </a:xfrm>
        </p:spPr>
        <p:txBody>
          <a:bodyPr>
            <a:normAutofit/>
          </a:bodyPr>
          <a:lstStyle/>
          <a:p>
            <a:r>
              <a:rPr lang="en-US" dirty="0">
                <a:solidFill>
                  <a:schemeClr val="bg1"/>
                </a:solidFill>
              </a:rPr>
              <a:t>What is a Monolithic Kernel?</a:t>
            </a:r>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5358384" y="255182"/>
            <a:ext cx="6024654" cy="6103088"/>
          </a:xfrm>
        </p:spPr>
        <p:txBody>
          <a:bodyPr anchor="ctr">
            <a:normAutofit/>
          </a:bodyPr>
          <a:lstStyle/>
          <a:p>
            <a:r>
              <a:rPr lang="en-DK" sz="2200" dirty="0"/>
              <a:t>Increasing in popularity, more powerful embedded devices such as wireless routers and GPS navigation systems. </a:t>
            </a:r>
          </a:p>
          <a:p>
            <a:r>
              <a:rPr lang="en-DK" sz="2200" dirty="0"/>
              <a:t>Ports to common embedded chip sets are available.</a:t>
            </a:r>
          </a:p>
          <a:p>
            <a:r>
              <a:rPr lang="en-DK" sz="2200" dirty="0"/>
              <a:t>They permit re-use of publicly available code for device drivers, web servers, firewalls, and other code.</a:t>
            </a:r>
          </a:p>
          <a:p>
            <a:r>
              <a:rPr lang="en-DK" sz="2200" dirty="0"/>
              <a:t>Development systems can start out with broad feature-sets</a:t>
            </a:r>
          </a:p>
          <a:p>
            <a:r>
              <a:rPr lang="en-DK" sz="2200" dirty="0"/>
              <a:t>Features requiring faster response than can be guaranteed can often be placed in hardware.</a:t>
            </a:r>
          </a:p>
        </p:txBody>
      </p:sp>
      <p:pic>
        <p:nvPicPr>
          <p:cNvPr id="17" name="Picture 16">
            <a:extLst>
              <a:ext uri="{FF2B5EF4-FFF2-40B4-BE49-F238E27FC236}">
                <a16:creationId xmlns:a16="http://schemas.microsoft.com/office/drawing/2014/main" id="{A1C0E878-BB0E-5D43-81B4-FC9BF9081D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3475" y="5463755"/>
            <a:ext cx="1933893" cy="1006903"/>
          </a:xfrm>
          <a:prstGeom prst="rect">
            <a:avLst/>
          </a:prstGeom>
        </p:spPr>
      </p:pic>
      <p:pic>
        <p:nvPicPr>
          <p:cNvPr id="13" name="Picture 12">
            <a:extLst>
              <a:ext uri="{FF2B5EF4-FFF2-40B4-BE49-F238E27FC236}">
                <a16:creationId xmlns:a16="http://schemas.microsoft.com/office/drawing/2014/main" id="{6C0D2723-3736-1440-9D30-BE9461100B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263" y="4440096"/>
            <a:ext cx="1803548" cy="1272633"/>
          </a:xfrm>
          <a:prstGeom prst="rect">
            <a:avLst/>
          </a:prstGeom>
        </p:spPr>
      </p:pic>
    </p:spTree>
    <p:extLst>
      <p:ext uri="{BB962C8B-B14F-4D97-AF65-F5344CB8AC3E}">
        <p14:creationId xmlns:p14="http://schemas.microsoft.com/office/powerpoint/2010/main" val="34905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D7517-9F52-374D-89C0-5894DD15EE8D}"/>
              </a:ext>
            </a:extLst>
          </p:cNvPr>
          <p:cNvSpPr>
            <a:spLocks noGrp="1"/>
          </p:cNvSpPr>
          <p:nvPr>
            <p:ph type="title"/>
          </p:nvPr>
        </p:nvSpPr>
        <p:spPr>
          <a:xfrm>
            <a:off x="804672" y="640080"/>
            <a:ext cx="3282696" cy="5257800"/>
          </a:xfrm>
        </p:spPr>
        <p:txBody>
          <a:bodyPr>
            <a:normAutofit/>
          </a:bodyPr>
          <a:lstStyle/>
          <a:p>
            <a:pPr algn="ctr"/>
            <a:r>
              <a:rPr lang="en-US">
                <a:solidFill>
                  <a:schemeClr val="bg1"/>
                </a:solidFill>
              </a:rPr>
              <a:t>Why?</a:t>
            </a:r>
            <a:endParaRPr lang="en-US" dirty="0">
              <a:solidFill>
                <a:schemeClr val="bg1"/>
              </a:solidFill>
            </a:endParaRPr>
          </a:p>
        </p:txBody>
      </p:sp>
      <p:sp>
        <p:nvSpPr>
          <p:cNvPr id="3" name="Content Placeholder 2">
            <a:extLst>
              <a:ext uri="{FF2B5EF4-FFF2-40B4-BE49-F238E27FC236}">
                <a16:creationId xmlns:a16="http://schemas.microsoft.com/office/drawing/2014/main" id="{DFAD99B3-5189-404A-BCD2-859DFDE6599E}"/>
              </a:ext>
            </a:extLst>
          </p:cNvPr>
          <p:cNvSpPr>
            <a:spLocks noGrp="1"/>
          </p:cNvSpPr>
          <p:nvPr>
            <p:ph idx="1"/>
          </p:nvPr>
        </p:nvSpPr>
        <p:spPr>
          <a:xfrm>
            <a:off x="5358384" y="640081"/>
            <a:ext cx="6024654" cy="5257800"/>
          </a:xfrm>
        </p:spPr>
        <p:txBody>
          <a:bodyPr anchor="ctr">
            <a:normAutofit lnSpcReduction="10000"/>
          </a:bodyPr>
          <a:lstStyle/>
          <a:p>
            <a:endParaRPr lang="en-US" sz="2400" dirty="0"/>
          </a:p>
          <a:p>
            <a:endParaRPr lang="en-US" sz="2400" dirty="0"/>
          </a:p>
          <a:p>
            <a:endParaRPr lang="en-US" sz="2400" dirty="0"/>
          </a:p>
          <a:p>
            <a:endParaRPr lang="en-US" sz="2400" dirty="0"/>
          </a:p>
          <a:p>
            <a:r>
              <a:rPr lang="en-US" sz="2400" dirty="0"/>
              <a:t>Better Consumer experience / performance</a:t>
            </a:r>
          </a:p>
          <a:p>
            <a:r>
              <a:rPr lang="en-US" sz="2400" dirty="0"/>
              <a:t>Highly competitive</a:t>
            </a:r>
          </a:p>
          <a:p>
            <a:r>
              <a:rPr lang="en-US" sz="2400" dirty="0"/>
              <a:t>Faster Time to Market</a:t>
            </a:r>
          </a:p>
          <a:p>
            <a:r>
              <a:rPr lang="en-US" sz="2400" dirty="0"/>
              <a:t>3</a:t>
            </a:r>
            <a:r>
              <a:rPr lang="en-US" sz="2400" baseline="30000" dirty="0"/>
              <a:t>rd</a:t>
            </a:r>
            <a:r>
              <a:rPr lang="en-US" sz="2400" dirty="0"/>
              <a:t> party Integration complexities (Google, Spotify etc.) </a:t>
            </a:r>
          </a:p>
          <a:p>
            <a:r>
              <a:rPr lang="en-US" sz="2400" dirty="0"/>
              <a:t>Shift left testing / fail fast</a:t>
            </a:r>
          </a:p>
          <a:p>
            <a:r>
              <a:rPr lang="en-US" sz="2400" dirty="0"/>
              <a:t>Quicker feedback to developers</a:t>
            </a:r>
          </a:p>
          <a:p>
            <a:r>
              <a:rPr lang="en-US" sz="2400" dirty="0"/>
              <a:t>Closer to Consumer / End user</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7431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top of a mountain&#10;&#10;Description automatically generated">
            <a:extLst>
              <a:ext uri="{FF2B5EF4-FFF2-40B4-BE49-F238E27FC236}">
                <a16:creationId xmlns:a16="http://schemas.microsoft.com/office/drawing/2014/main" id="{5627EF20-A44D-45F7-A9A7-7E6ED1CD59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1851FAC-6240-4C87-A2BE-DF5C9E5552C2}"/>
              </a:ext>
            </a:extLst>
          </p:cNvPr>
          <p:cNvSpPr/>
          <p:nvPr/>
        </p:nvSpPr>
        <p:spPr>
          <a:xfrm>
            <a:off x="3928486" y="2964039"/>
            <a:ext cx="3852041" cy="92992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solidFill>
                  <a:schemeClr val="bg1"/>
                </a:solidFill>
                <a:latin typeface="+mj-lt"/>
                <a:ea typeface="+mj-ea"/>
                <a:cs typeface="+mj-cs"/>
              </a:rPr>
              <a:t>HOW?</a:t>
            </a:r>
          </a:p>
        </p:txBody>
      </p:sp>
    </p:spTree>
    <p:extLst>
      <p:ext uri="{BB962C8B-B14F-4D97-AF65-F5344CB8AC3E}">
        <p14:creationId xmlns:p14="http://schemas.microsoft.com/office/powerpoint/2010/main" val="30937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3" descr="A picture containing outdoor, man, water, track&#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61" name="Google Shape;461;p3"/>
          <p:cNvSpPr txBox="1">
            <a:spLocks noGrp="1"/>
          </p:cNvSpPr>
          <p:nvPr>
            <p:ph type="body" idx="1"/>
          </p:nvPr>
        </p:nvSpPr>
        <p:spPr>
          <a:xfrm>
            <a:off x="316675" y="358208"/>
            <a:ext cx="11405419" cy="614158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800"/>
              <a:buNone/>
            </a:pPr>
            <a:endParaRPr sz="1800" dirty="0"/>
          </a:p>
          <a:p>
            <a:pPr marL="0" lvl="0" indent="0" algn="ctr" rtl="0">
              <a:lnSpc>
                <a:spcPct val="100000"/>
              </a:lnSpc>
              <a:spcBef>
                <a:spcPts val="1000"/>
              </a:spcBef>
              <a:spcAft>
                <a:spcPts val="0"/>
              </a:spcAft>
              <a:buClr>
                <a:schemeClr val="lt1"/>
              </a:buClr>
              <a:buSzPts val="1800"/>
              <a:buNone/>
            </a:pPr>
            <a:endParaRPr sz="1800" dirty="0"/>
          </a:p>
          <a:p>
            <a:pPr marL="0" lvl="0" indent="0" algn="ctr" rtl="0">
              <a:lnSpc>
                <a:spcPct val="100000"/>
              </a:lnSpc>
              <a:spcBef>
                <a:spcPts val="1000"/>
              </a:spcBef>
              <a:spcAft>
                <a:spcPts val="0"/>
              </a:spcAft>
              <a:buClr>
                <a:schemeClr val="lt1"/>
              </a:buClr>
              <a:buSzPts val="1800"/>
              <a:buNone/>
            </a:pPr>
            <a:endParaRPr sz="1800" dirty="0"/>
          </a:p>
          <a:p>
            <a:pPr marL="0" lvl="0" indent="0"/>
            <a:r>
              <a:rPr lang="da-DK" dirty="0" err="1"/>
              <a:t>Some</a:t>
            </a:r>
            <a:r>
              <a:rPr lang="da-DK" dirty="0"/>
              <a:t> of the Challenges</a:t>
            </a:r>
            <a:endParaRPr dirty="0"/>
          </a:p>
          <a:p>
            <a:pPr marL="0" lvl="0" indent="0" algn="ctr" rtl="0">
              <a:lnSpc>
                <a:spcPct val="100000"/>
              </a:lnSpc>
              <a:spcBef>
                <a:spcPts val="1000"/>
              </a:spcBef>
              <a:spcAft>
                <a:spcPts val="0"/>
              </a:spcAft>
              <a:buClr>
                <a:schemeClr val="lt1"/>
              </a:buClr>
              <a:buSzPts val="1800"/>
              <a:buNone/>
            </a:pPr>
            <a:endParaRPr sz="1800" dirty="0"/>
          </a:p>
          <a:p>
            <a:pPr marL="171450" lvl="0" indent="-171450" algn="ctr" rtl="0">
              <a:lnSpc>
                <a:spcPct val="100000"/>
              </a:lnSpc>
              <a:spcBef>
                <a:spcPts val="600"/>
              </a:spcBef>
              <a:spcAft>
                <a:spcPts val="0"/>
              </a:spcAft>
              <a:buClr>
                <a:schemeClr val="lt1"/>
              </a:buClr>
              <a:buSzPts val="1800"/>
              <a:buFont typeface="Arial"/>
              <a:buChar char="•"/>
            </a:pPr>
            <a:r>
              <a:rPr lang="da-DK" sz="1800" dirty="0">
                <a:latin typeface="Arial"/>
                <a:ea typeface="Arial"/>
                <a:cs typeface="Arial"/>
                <a:sym typeface="Arial"/>
              </a:rPr>
              <a:t>ENGAGE ALL ASPECTS OF THE CUSTOMER EXPERIENCE FOR FEED-IN TO AUTOMATION TESTING</a:t>
            </a:r>
            <a:endParaRPr dirty="0"/>
          </a:p>
          <a:p>
            <a:pPr marL="171450" lvl="0" indent="-57150" algn="ctr" rtl="0">
              <a:lnSpc>
                <a:spcPct val="100000"/>
              </a:lnSpc>
              <a:spcBef>
                <a:spcPts val="600"/>
              </a:spcBef>
              <a:spcAft>
                <a:spcPts val="0"/>
              </a:spcAft>
              <a:buClr>
                <a:schemeClr val="lt1"/>
              </a:buClr>
              <a:buSzPts val="1800"/>
              <a:buFont typeface="Arial"/>
              <a:buNone/>
            </a:pPr>
            <a:endParaRPr sz="1800" dirty="0">
              <a:latin typeface="Arial"/>
              <a:ea typeface="Arial"/>
              <a:cs typeface="Arial"/>
              <a:sym typeface="Arial"/>
            </a:endParaRPr>
          </a:p>
          <a:p>
            <a:pPr marL="171450" lvl="0" indent="-171450" algn="ctr" rtl="0">
              <a:lnSpc>
                <a:spcPct val="100000"/>
              </a:lnSpc>
              <a:spcBef>
                <a:spcPts val="600"/>
              </a:spcBef>
              <a:spcAft>
                <a:spcPts val="0"/>
              </a:spcAft>
              <a:buClr>
                <a:schemeClr val="lt1"/>
              </a:buClr>
              <a:buSzPts val="1800"/>
              <a:buFont typeface="Arial"/>
              <a:buChar char="•"/>
            </a:pPr>
            <a:r>
              <a:rPr lang="da-DK" sz="1800" dirty="0">
                <a:latin typeface="Arial"/>
                <a:ea typeface="Arial"/>
                <a:cs typeface="Arial"/>
                <a:sym typeface="Arial"/>
              </a:rPr>
              <a:t>REDUCE OVERLAP &amp; INCREASE COVERAGE </a:t>
            </a:r>
            <a:endParaRPr dirty="0"/>
          </a:p>
          <a:p>
            <a:pPr marL="171450" lvl="0" indent="-57150" algn="ctr" rtl="0">
              <a:lnSpc>
                <a:spcPct val="100000"/>
              </a:lnSpc>
              <a:spcBef>
                <a:spcPts val="600"/>
              </a:spcBef>
              <a:spcAft>
                <a:spcPts val="0"/>
              </a:spcAft>
              <a:buClr>
                <a:schemeClr val="lt1"/>
              </a:buClr>
              <a:buSzPts val="1800"/>
              <a:buFont typeface="Arial"/>
              <a:buNone/>
            </a:pPr>
            <a:endParaRPr sz="1800" dirty="0">
              <a:latin typeface="Arial"/>
              <a:ea typeface="Arial"/>
              <a:cs typeface="Arial"/>
              <a:sym typeface="Arial"/>
            </a:endParaRPr>
          </a:p>
          <a:p>
            <a:pPr marL="171450" lvl="0" indent="-171450" algn="ctr" rtl="0">
              <a:lnSpc>
                <a:spcPct val="100000"/>
              </a:lnSpc>
              <a:spcBef>
                <a:spcPts val="600"/>
              </a:spcBef>
              <a:spcAft>
                <a:spcPts val="0"/>
              </a:spcAft>
              <a:buClr>
                <a:schemeClr val="lt1"/>
              </a:buClr>
              <a:buSzPts val="1800"/>
              <a:buFont typeface="Arial"/>
              <a:buChar char="•"/>
            </a:pPr>
            <a:r>
              <a:rPr lang="da-DK" sz="1800" dirty="0">
                <a:latin typeface="Arial"/>
                <a:ea typeface="Arial"/>
                <a:cs typeface="Arial"/>
                <a:sym typeface="Arial"/>
              </a:rPr>
              <a:t>QUICKER FEEDBACK LOOPS &amp; RELEASES - TEST EARLY (SHIFT-LEFT) </a:t>
            </a:r>
            <a:endParaRPr dirty="0"/>
          </a:p>
          <a:p>
            <a:pPr marL="171450" lvl="0" indent="-57150" algn="ctr" rtl="0">
              <a:lnSpc>
                <a:spcPct val="100000"/>
              </a:lnSpc>
              <a:spcBef>
                <a:spcPts val="600"/>
              </a:spcBef>
              <a:spcAft>
                <a:spcPts val="0"/>
              </a:spcAft>
              <a:buClr>
                <a:schemeClr val="lt1"/>
              </a:buClr>
              <a:buSzPts val="1800"/>
              <a:buFont typeface="Arial"/>
              <a:buNone/>
            </a:pPr>
            <a:endParaRPr sz="1800" dirty="0">
              <a:latin typeface="Arial"/>
              <a:ea typeface="Arial"/>
              <a:cs typeface="Arial"/>
              <a:sym typeface="Arial"/>
            </a:endParaRPr>
          </a:p>
          <a:p>
            <a:pPr marL="171450" lvl="0" indent="-171450" algn="ctr" rtl="0">
              <a:lnSpc>
                <a:spcPct val="100000"/>
              </a:lnSpc>
              <a:spcBef>
                <a:spcPts val="600"/>
              </a:spcBef>
              <a:spcAft>
                <a:spcPts val="0"/>
              </a:spcAft>
              <a:buClr>
                <a:schemeClr val="lt1"/>
              </a:buClr>
              <a:buSzPts val="1800"/>
              <a:buFont typeface="Arial"/>
              <a:buChar char="•"/>
            </a:pPr>
            <a:r>
              <a:rPr lang="da-DK" sz="1800" dirty="0">
                <a:latin typeface="Arial"/>
                <a:ea typeface="Arial"/>
                <a:cs typeface="Arial"/>
                <a:sym typeface="Arial"/>
              </a:rPr>
              <a:t>RISK-BASED APPROACH</a:t>
            </a:r>
            <a:endParaRPr dirty="0"/>
          </a:p>
          <a:p>
            <a:pPr marL="0" lvl="0" indent="0" algn="ctr" rtl="0">
              <a:lnSpc>
                <a:spcPct val="100000"/>
              </a:lnSpc>
              <a:spcBef>
                <a:spcPts val="1000"/>
              </a:spcBef>
              <a:spcAft>
                <a:spcPts val="0"/>
              </a:spcAft>
              <a:buClr>
                <a:schemeClr val="lt1"/>
              </a:buClr>
              <a:buSzPts val="1800"/>
              <a:buNone/>
            </a:pP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547;p9">
            <a:extLst>
              <a:ext uri="{FF2B5EF4-FFF2-40B4-BE49-F238E27FC236}">
                <a16:creationId xmlns:a16="http://schemas.microsoft.com/office/drawing/2014/main" id="{30E4C501-C106-8542-956D-8F7452DF31BD}"/>
              </a:ext>
            </a:extLst>
          </p:cNvPr>
          <p:cNvSpPr txBox="1">
            <a:spLocks/>
          </p:cNvSpPr>
          <p:nvPr/>
        </p:nvSpPr>
        <p:spPr>
          <a:xfrm>
            <a:off x="172061" y="307132"/>
            <a:ext cx="11952293" cy="93216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299" dirty="0"/>
              <a:t>Product Maturity through testing initiatives…</a:t>
            </a:r>
            <a:endParaRPr lang="en-US" dirty="0"/>
          </a:p>
        </p:txBody>
      </p:sp>
      <p:sp>
        <p:nvSpPr>
          <p:cNvPr id="48" name="Google Shape;548;p9">
            <a:extLst>
              <a:ext uri="{FF2B5EF4-FFF2-40B4-BE49-F238E27FC236}">
                <a16:creationId xmlns:a16="http://schemas.microsoft.com/office/drawing/2014/main" id="{3023D800-534E-1946-B23B-CF0137B2EE53}"/>
              </a:ext>
            </a:extLst>
          </p:cNvPr>
          <p:cNvSpPr txBox="1">
            <a:spLocks noGrp="1"/>
          </p:cNvSpPr>
          <p:nvPr>
            <p:ph type="sldNum" idx="12"/>
          </p:nvPr>
        </p:nvSpPr>
        <p:spPr>
          <a:xfrm>
            <a:off x="9042228"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a-DK"/>
              <a:t>9</a:t>
            </a:fld>
            <a:endParaRPr/>
          </a:p>
        </p:txBody>
      </p:sp>
      <p:sp>
        <p:nvSpPr>
          <p:cNvPr id="49" name="Google Shape;549;p9">
            <a:extLst>
              <a:ext uri="{FF2B5EF4-FFF2-40B4-BE49-F238E27FC236}">
                <a16:creationId xmlns:a16="http://schemas.microsoft.com/office/drawing/2014/main" id="{9EC6FABA-7F4F-394D-BC83-6E2AB469E5D8}"/>
              </a:ext>
            </a:extLst>
          </p:cNvPr>
          <p:cNvSpPr txBox="1"/>
          <p:nvPr/>
        </p:nvSpPr>
        <p:spPr>
          <a:xfrm>
            <a:off x="2173081" y="2844024"/>
            <a:ext cx="1603238" cy="295466"/>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Automation Testing</a:t>
            </a:r>
            <a:endParaRPr/>
          </a:p>
        </p:txBody>
      </p:sp>
      <p:sp>
        <p:nvSpPr>
          <p:cNvPr id="50" name="Google Shape;550;p9">
            <a:extLst>
              <a:ext uri="{FF2B5EF4-FFF2-40B4-BE49-F238E27FC236}">
                <a16:creationId xmlns:a16="http://schemas.microsoft.com/office/drawing/2014/main" id="{D6B6DA01-5ED3-2F4A-B034-F734FFC1CA6C}"/>
              </a:ext>
            </a:extLst>
          </p:cNvPr>
          <p:cNvSpPr txBox="1"/>
          <p:nvPr/>
        </p:nvSpPr>
        <p:spPr>
          <a:xfrm>
            <a:off x="4175893" y="2830442"/>
            <a:ext cx="829322" cy="295466"/>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dirty="0">
                <a:solidFill>
                  <a:schemeClr val="dk1"/>
                </a:solidFill>
                <a:latin typeface="Arial"/>
                <a:ea typeface="Arial"/>
                <a:cs typeface="Arial"/>
                <a:sym typeface="Arial"/>
              </a:rPr>
              <a:t>Manual </a:t>
            </a:r>
            <a:r>
              <a:rPr lang="da-DK" sz="1200" b="1" dirty="0" err="1">
                <a:solidFill>
                  <a:schemeClr val="dk1"/>
                </a:solidFill>
                <a:latin typeface="Arial"/>
                <a:ea typeface="Arial"/>
                <a:cs typeface="Arial"/>
                <a:sym typeface="Arial"/>
              </a:rPr>
              <a:t>Testing</a:t>
            </a:r>
            <a:endParaRPr dirty="0"/>
          </a:p>
        </p:txBody>
      </p:sp>
      <p:sp>
        <p:nvSpPr>
          <p:cNvPr id="51" name="Google Shape;551;p9">
            <a:extLst>
              <a:ext uri="{FF2B5EF4-FFF2-40B4-BE49-F238E27FC236}">
                <a16:creationId xmlns:a16="http://schemas.microsoft.com/office/drawing/2014/main" id="{4332CBDD-1E7F-614E-9502-525BE1655144}"/>
              </a:ext>
            </a:extLst>
          </p:cNvPr>
          <p:cNvSpPr txBox="1"/>
          <p:nvPr/>
        </p:nvSpPr>
        <p:spPr>
          <a:xfrm>
            <a:off x="5725149" y="2819137"/>
            <a:ext cx="1031181" cy="295466"/>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1200" b="1" dirty="0">
                <a:solidFill>
                  <a:schemeClr val="dk1"/>
                </a:solidFill>
                <a:latin typeface="Arial"/>
                <a:ea typeface="Arial"/>
                <a:cs typeface="Arial"/>
                <a:sym typeface="Arial"/>
              </a:rPr>
              <a:t>Alfa Validation</a:t>
            </a:r>
            <a:endParaRPr lang="en-US" dirty="0"/>
          </a:p>
        </p:txBody>
      </p:sp>
      <p:sp>
        <p:nvSpPr>
          <p:cNvPr id="52" name="Google Shape;552;p9">
            <a:extLst>
              <a:ext uri="{FF2B5EF4-FFF2-40B4-BE49-F238E27FC236}">
                <a16:creationId xmlns:a16="http://schemas.microsoft.com/office/drawing/2014/main" id="{03C6941F-113E-734F-9188-E041D960DA22}"/>
              </a:ext>
            </a:extLst>
          </p:cNvPr>
          <p:cNvSpPr txBox="1"/>
          <p:nvPr/>
        </p:nvSpPr>
        <p:spPr>
          <a:xfrm>
            <a:off x="9410889" y="2917891"/>
            <a:ext cx="434414" cy="147733"/>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Beta</a:t>
            </a:r>
            <a:endParaRPr/>
          </a:p>
        </p:txBody>
      </p:sp>
      <p:sp>
        <p:nvSpPr>
          <p:cNvPr id="53" name="Google Shape;553;p9">
            <a:extLst>
              <a:ext uri="{FF2B5EF4-FFF2-40B4-BE49-F238E27FC236}">
                <a16:creationId xmlns:a16="http://schemas.microsoft.com/office/drawing/2014/main" id="{76E0F13A-416F-494F-ABCE-A40115B03FF4}"/>
              </a:ext>
            </a:extLst>
          </p:cNvPr>
          <p:cNvSpPr/>
          <p:nvPr/>
        </p:nvSpPr>
        <p:spPr>
          <a:xfrm>
            <a:off x="2761898" y="3408841"/>
            <a:ext cx="393405" cy="393405"/>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200">
                <a:solidFill>
                  <a:schemeClr val="dk1"/>
                </a:solidFill>
                <a:latin typeface="Arial"/>
                <a:ea typeface="Arial"/>
                <a:cs typeface="Arial"/>
                <a:sym typeface="Arial"/>
              </a:rPr>
              <a:t>1</a:t>
            </a:r>
            <a:endParaRPr/>
          </a:p>
        </p:txBody>
      </p:sp>
      <p:sp>
        <p:nvSpPr>
          <p:cNvPr id="54" name="Google Shape;554;p9">
            <a:extLst>
              <a:ext uri="{FF2B5EF4-FFF2-40B4-BE49-F238E27FC236}">
                <a16:creationId xmlns:a16="http://schemas.microsoft.com/office/drawing/2014/main" id="{262423F7-12F8-1C4D-BC68-FD452CE75DD0}"/>
              </a:ext>
            </a:extLst>
          </p:cNvPr>
          <p:cNvSpPr/>
          <p:nvPr/>
        </p:nvSpPr>
        <p:spPr>
          <a:xfrm>
            <a:off x="4365842" y="3417286"/>
            <a:ext cx="393405" cy="393405"/>
          </a:xfrm>
          <a:prstGeom prst="ellipse">
            <a:avLst/>
          </a:prstGeom>
          <a:noFill/>
          <a:ln w="9525" cap="flat" cmpd="sng">
            <a:solidFill>
              <a:schemeClr val="dk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200">
                <a:solidFill>
                  <a:schemeClr val="dk1"/>
                </a:solidFill>
                <a:latin typeface="Arial"/>
                <a:ea typeface="Arial"/>
                <a:cs typeface="Arial"/>
                <a:sym typeface="Arial"/>
              </a:rPr>
              <a:t>2</a:t>
            </a:r>
            <a:endParaRPr/>
          </a:p>
        </p:txBody>
      </p:sp>
      <p:sp>
        <p:nvSpPr>
          <p:cNvPr id="55" name="Google Shape;555;p9">
            <a:extLst>
              <a:ext uri="{FF2B5EF4-FFF2-40B4-BE49-F238E27FC236}">
                <a16:creationId xmlns:a16="http://schemas.microsoft.com/office/drawing/2014/main" id="{1124335A-4B41-9E40-A9C0-9E2FFB62EDF2}"/>
              </a:ext>
            </a:extLst>
          </p:cNvPr>
          <p:cNvSpPr/>
          <p:nvPr/>
        </p:nvSpPr>
        <p:spPr>
          <a:xfrm>
            <a:off x="6044038" y="3410530"/>
            <a:ext cx="393405" cy="393405"/>
          </a:xfrm>
          <a:prstGeom prst="ellipse">
            <a:avLst/>
          </a:prstGeom>
          <a:noFill/>
          <a:ln w="9525" cap="flat" cmpd="sng">
            <a:solidFill>
              <a:schemeClr val="dk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200">
                <a:solidFill>
                  <a:schemeClr val="dk1"/>
                </a:solidFill>
                <a:latin typeface="Arial"/>
                <a:ea typeface="Arial"/>
                <a:cs typeface="Arial"/>
                <a:sym typeface="Arial"/>
              </a:rPr>
              <a:t>3</a:t>
            </a:r>
            <a:endParaRPr/>
          </a:p>
        </p:txBody>
      </p:sp>
      <p:pic>
        <p:nvPicPr>
          <p:cNvPr id="56" name="Google Shape;556;p9" descr="Moon and stars">
            <a:extLst>
              <a:ext uri="{FF2B5EF4-FFF2-40B4-BE49-F238E27FC236}">
                <a16:creationId xmlns:a16="http://schemas.microsoft.com/office/drawing/2014/main" id="{EABFC083-B95B-3F43-A7CA-E0A1EBECBF5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49904" y="2266067"/>
            <a:ext cx="410798" cy="410798"/>
          </a:xfrm>
          <a:prstGeom prst="rect">
            <a:avLst/>
          </a:prstGeom>
          <a:noFill/>
          <a:ln>
            <a:noFill/>
          </a:ln>
        </p:spPr>
      </p:pic>
      <p:pic>
        <p:nvPicPr>
          <p:cNvPr id="57" name="Google Shape;557;p9" descr="Checklist RTL">
            <a:extLst>
              <a:ext uri="{FF2B5EF4-FFF2-40B4-BE49-F238E27FC236}">
                <a16:creationId xmlns:a16="http://schemas.microsoft.com/office/drawing/2014/main" id="{C549A122-01C8-FE4F-8D66-0D9FF9BF9F2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24136" y="2225686"/>
            <a:ext cx="533399" cy="533399"/>
          </a:xfrm>
          <a:prstGeom prst="rect">
            <a:avLst/>
          </a:prstGeom>
          <a:noFill/>
          <a:ln>
            <a:noFill/>
          </a:ln>
        </p:spPr>
      </p:pic>
      <p:pic>
        <p:nvPicPr>
          <p:cNvPr id="58" name="Google Shape;558;p9" descr="Suburban scene">
            <a:extLst>
              <a:ext uri="{FF2B5EF4-FFF2-40B4-BE49-F238E27FC236}">
                <a16:creationId xmlns:a16="http://schemas.microsoft.com/office/drawing/2014/main" id="{901A101D-1681-9B4D-B9E6-5CA83B1407E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1569" y="2166734"/>
            <a:ext cx="625670" cy="625670"/>
          </a:xfrm>
          <a:prstGeom prst="rect">
            <a:avLst/>
          </a:prstGeom>
          <a:noFill/>
          <a:ln>
            <a:noFill/>
          </a:ln>
        </p:spPr>
      </p:pic>
      <p:pic>
        <p:nvPicPr>
          <p:cNvPr id="59" name="Google Shape;559;p9" descr="Presentation with checklist">
            <a:extLst>
              <a:ext uri="{FF2B5EF4-FFF2-40B4-BE49-F238E27FC236}">
                <a16:creationId xmlns:a16="http://schemas.microsoft.com/office/drawing/2014/main" id="{60BDCDB5-34E8-B24A-8394-B9802958175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24630" y="4141984"/>
            <a:ext cx="673656" cy="673656"/>
          </a:xfrm>
          <a:prstGeom prst="rect">
            <a:avLst/>
          </a:prstGeom>
          <a:noFill/>
          <a:ln>
            <a:noFill/>
          </a:ln>
        </p:spPr>
      </p:pic>
      <p:pic>
        <p:nvPicPr>
          <p:cNvPr id="60" name="Google Shape;560;p9" descr="Bar graph with downward trend">
            <a:extLst>
              <a:ext uri="{FF2B5EF4-FFF2-40B4-BE49-F238E27FC236}">
                <a16:creationId xmlns:a16="http://schemas.microsoft.com/office/drawing/2014/main" id="{EC734291-CC62-1344-9A5C-2BB6275E6EE6}"/>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98286" y="4166118"/>
            <a:ext cx="539681" cy="539681"/>
          </a:xfrm>
          <a:prstGeom prst="rect">
            <a:avLst/>
          </a:prstGeom>
          <a:noFill/>
          <a:ln>
            <a:noFill/>
          </a:ln>
        </p:spPr>
      </p:pic>
      <p:pic>
        <p:nvPicPr>
          <p:cNvPr id="61" name="Google Shape;561;p9" descr="Medical">
            <a:extLst>
              <a:ext uri="{FF2B5EF4-FFF2-40B4-BE49-F238E27FC236}">
                <a16:creationId xmlns:a16="http://schemas.microsoft.com/office/drawing/2014/main" id="{F981A477-E3D9-E14D-BCB5-43A59A4CA5B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74967" y="4171215"/>
            <a:ext cx="573241" cy="573241"/>
          </a:xfrm>
          <a:prstGeom prst="rect">
            <a:avLst/>
          </a:prstGeom>
          <a:noFill/>
          <a:ln>
            <a:noFill/>
          </a:ln>
        </p:spPr>
      </p:pic>
      <p:pic>
        <p:nvPicPr>
          <p:cNvPr id="62" name="Google Shape;562;p9" descr="Family with girl">
            <a:extLst>
              <a:ext uri="{FF2B5EF4-FFF2-40B4-BE49-F238E27FC236}">
                <a16:creationId xmlns:a16="http://schemas.microsoft.com/office/drawing/2014/main" id="{A525B58B-BD09-124E-8536-7A57EC60772E}"/>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339460" y="2224000"/>
            <a:ext cx="505843" cy="505843"/>
          </a:xfrm>
          <a:prstGeom prst="rect">
            <a:avLst/>
          </a:prstGeom>
          <a:noFill/>
          <a:ln>
            <a:noFill/>
          </a:ln>
        </p:spPr>
      </p:pic>
      <p:pic>
        <p:nvPicPr>
          <p:cNvPr id="63" name="Google Shape;563;p9" descr="Robot">
            <a:extLst>
              <a:ext uri="{FF2B5EF4-FFF2-40B4-BE49-F238E27FC236}">
                <a16:creationId xmlns:a16="http://schemas.microsoft.com/office/drawing/2014/main" id="{FA41C0EB-864B-A249-9418-21324D28EE31}"/>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517387" y="2224000"/>
            <a:ext cx="443147" cy="443147"/>
          </a:xfrm>
          <a:prstGeom prst="rect">
            <a:avLst/>
          </a:prstGeom>
          <a:noFill/>
          <a:ln>
            <a:noFill/>
          </a:ln>
        </p:spPr>
      </p:pic>
      <p:pic>
        <p:nvPicPr>
          <p:cNvPr id="64" name="Google Shape;564;p9" descr="Clock">
            <a:extLst>
              <a:ext uri="{FF2B5EF4-FFF2-40B4-BE49-F238E27FC236}">
                <a16:creationId xmlns:a16="http://schemas.microsoft.com/office/drawing/2014/main" id="{E836F518-6D59-1C48-BB57-EF532F9B35F3}"/>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963515" y="4166118"/>
            <a:ext cx="573241" cy="573241"/>
          </a:xfrm>
          <a:prstGeom prst="rect">
            <a:avLst/>
          </a:prstGeom>
          <a:noFill/>
          <a:ln>
            <a:noFill/>
          </a:ln>
        </p:spPr>
      </p:pic>
      <p:cxnSp>
        <p:nvCxnSpPr>
          <p:cNvPr id="65" name="Google Shape;565;p9">
            <a:extLst>
              <a:ext uri="{FF2B5EF4-FFF2-40B4-BE49-F238E27FC236}">
                <a16:creationId xmlns:a16="http://schemas.microsoft.com/office/drawing/2014/main" id="{11F0D4BA-C2F4-954C-B6C2-4E0195029093}"/>
              </a:ext>
            </a:extLst>
          </p:cNvPr>
          <p:cNvCxnSpPr/>
          <p:nvPr/>
        </p:nvCxnSpPr>
        <p:spPr>
          <a:xfrm>
            <a:off x="3267568" y="3773852"/>
            <a:ext cx="1586767" cy="571770"/>
          </a:xfrm>
          <a:prstGeom prst="straightConnector1">
            <a:avLst/>
          </a:prstGeom>
          <a:noFill/>
          <a:ln w="9525" cap="flat" cmpd="sng">
            <a:solidFill>
              <a:schemeClr val="dk1">
                <a:alpha val="40000"/>
              </a:schemeClr>
            </a:solidFill>
            <a:prstDash val="solid"/>
            <a:miter lim="800000"/>
            <a:headEnd type="none" w="sm" len="sm"/>
            <a:tailEnd type="triangle" w="med" len="med"/>
          </a:ln>
        </p:spPr>
      </p:cxnSp>
      <p:cxnSp>
        <p:nvCxnSpPr>
          <p:cNvPr id="66" name="Google Shape;566;p9">
            <a:extLst>
              <a:ext uri="{FF2B5EF4-FFF2-40B4-BE49-F238E27FC236}">
                <a16:creationId xmlns:a16="http://schemas.microsoft.com/office/drawing/2014/main" id="{6A584BAF-661B-9341-9A3C-5EFBE89213EC}"/>
              </a:ext>
            </a:extLst>
          </p:cNvPr>
          <p:cNvCxnSpPr/>
          <p:nvPr/>
        </p:nvCxnSpPr>
        <p:spPr>
          <a:xfrm flipH="1">
            <a:off x="7571942" y="3760626"/>
            <a:ext cx="1767518" cy="634553"/>
          </a:xfrm>
          <a:prstGeom prst="straightConnector1">
            <a:avLst/>
          </a:prstGeom>
          <a:noFill/>
          <a:ln w="9525" cap="flat" cmpd="sng">
            <a:solidFill>
              <a:schemeClr val="dk1">
                <a:alpha val="40000"/>
              </a:schemeClr>
            </a:solidFill>
            <a:prstDash val="solid"/>
            <a:miter lim="800000"/>
            <a:headEnd type="none" w="sm" len="sm"/>
            <a:tailEnd type="triangle" w="med" len="med"/>
          </a:ln>
        </p:spPr>
      </p:cxnSp>
      <p:cxnSp>
        <p:nvCxnSpPr>
          <p:cNvPr id="67" name="Google Shape;567;p9">
            <a:extLst>
              <a:ext uri="{FF2B5EF4-FFF2-40B4-BE49-F238E27FC236}">
                <a16:creationId xmlns:a16="http://schemas.microsoft.com/office/drawing/2014/main" id="{4C8EE0E0-369D-5F49-AC52-55891705AD1B}"/>
              </a:ext>
            </a:extLst>
          </p:cNvPr>
          <p:cNvCxnSpPr/>
          <p:nvPr/>
        </p:nvCxnSpPr>
        <p:spPr>
          <a:xfrm>
            <a:off x="4759247" y="3884961"/>
            <a:ext cx="279922" cy="216151"/>
          </a:xfrm>
          <a:prstGeom prst="straightConnector1">
            <a:avLst/>
          </a:prstGeom>
          <a:noFill/>
          <a:ln w="9525" cap="flat" cmpd="sng">
            <a:solidFill>
              <a:schemeClr val="dk1">
                <a:alpha val="40000"/>
              </a:schemeClr>
            </a:solidFill>
            <a:prstDash val="solid"/>
            <a:miter lim="800000"/>
            <a:headEnd type="none" w="sm" len="sm"/>
            <a:tailEnd type="triangle" w="med" len="med"/>
          </a:ln>
        </p:spPr>
      </p:cxnSp>
      <p:cxnSp>
        <p:nvCxnSpPr>
          <p:cNvPr id="68" name="Google Shape;568;p9">
            <a:extLst>
              <a:ext uri="{FF2B5EF4-FFF2-40B4-BE49-F238E27FC236}">
                <a16:creationId xmlns:a16="http://schemas.microsoft.com/office/drawing/2014/main" id="{89C8357B-C079-2646-81C2-2547CBACA885}"/>
              </a:ext>
            </a:extLst>
          </p:cNvPr>
          <p:cNvCxnSpPr/>
          <p:nvPr/>
        </p:nvCxnSpPr>
        <p:spPr>
          <a:xfrm flipH="1">
            <a:off x="7387108" y="3884961"/>
            <a:ext cx="252453" cy="228436"/>
          </a:xfrm>
          <a:prstGeom prst="straightConnector1">
            <a:avLst/>
          </a:prstGeom>
          <a:noFill/>
          <a:ln w="9525" cap="flat" cmpd="sng">
            <a:solidFill>
              <a:schemeClr val="dk1">
                <a:alpha val="40000"/>
              </a:schemeClr>
            </a:solidFill>
            <a:prstDash val="solid"/>
            <a:miter lim="800000"/>
            <a:headEnd type="none" w="sm" len="sm"/>
            <a:tailEnd type="triangle" w="med" len="med"/>
          </a:ln>
        </p:spPr>
      </p:cxnSp>
      <p:sp>
        <p:nvSpPr>
          <p:cNvPr id="69" name="Google Shape;569;p9">
            <a:extLst>
              <a:ext uri="{FF2B5EF4-FFF2-40B4-BE49-F238E27FC236}">
                <a16:creationId xmlns:a16="http://schemas.microsoft.com/office/drawing/2014/main" id="{A55F0C71-B5D7-3A43-A955-3AF760D04310}"/>
              </a:ext>
            </a:extLst>
          </p:cNvPr>
          <p:cNvSpPr txBox="1"/>
          <p:nvPr/>
        </p:nvSpPr>
        <p:spPr>
          <a:xfrm>
            <a:off x="5005215" y="4849998"/>
            <a:ext cx="2660985" cy="147733"/>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Dashboard &amp; Bug reporting</a:t>
            </a:r>
            <a:endParaRPr/>
          </a:p>
        </p:txBody>
      </p:sp>
      <p:sp>
        <p:nvSpPr>
          <p:cNvPr id="70" name="Google Shape;570;p9">
            <a:extLst>
              <a:ext uri="{FF2B5EF4-FFF2-40B4-BE49-F238E27FC236}">
                <a16:creationId xmlns:a16="http://schemas.microsoft.com/office/drawing/2014/main" id="{247B6812-5DA0-A24A-9B2C-288B249DCFF1}"/>
              </a:ext>
            </a:extLst>
          </p:cNvPr>
          <p:cNvSpPr/>
          <p:nvPr/>
        </p:nvSpPr>
        <p:spPr>
          <a:xfrm>
            <a:off x="9391229" y="3419724"/>
            <a:ext cx="393405" cy="393405"/>
          </a:xfrm>
          <a:prstGeom prst="ellipse">
            <a:avLst/>
          </a:prstGeom>
          <a:noFill/>
          <a:ln w="9525" cap="flat" cmpd="sng">
            <a:solidFill>
              <a:schemeClr val="dk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200">
                <a:solidFill>
                  <a:schemeClr val="dk1"/>
                </a:solidFill>
                <a:latin typeface="Arial"/>
                <a:ea typeface="Arial"/>
                <a:cs typeface="Arial"/>
                <a:sym typeface="Arial"/>
              </a:rPr>
              <a:t>5</a:t>
            </a:r>
            <a:endParaRPr/>
          </a:p>
        </p:txBody>
      </p:sp>
      <p:sp>
        <p:nvSpPr>
          <p:cNvPr id="71" name="Google Shape;571;p9">
            <a:extLst>
              <a:ext uri="{FF2B5EF4-FFF2-40B4-BE49-F238E27FC236}">
                <a16:creationId xmlns:a16="http://schemas.microsoft.com/office/drawing/2014/main" id="{6F6B9EA4-3897-0440-A82F-6505E7C45490}"/>
              </a:ext>
            </a:extLst>
          </p:cNvPr>
          <p:cNvSpPr/>
          <p:nvPr/>
        </p:nvSpPr>
        <p:spPr>
          <a:xfrm>
            <a:off x="7711672" y="3415213"/>
            <a:ext cx="393405" cy="393405"/>
          </a:xfrm>
          <a:prstGeom prst="ellipse">
            <a:avLst/>
          </a:prstGeom>
          <a:noFill/>
          <a:ln w="9525" cap="flat" cmpd="sng">
            <a:solidFill>
              <a:schemeClr val="dk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200">
                <a:solidFill>
                  <a:schemeClr val="dk1"/>
                </a:solidFill>
                <a:latin typeface="Arial"/>
                <a:ea typeface="Arial"/>
                <a:cs typeface="Arial"/>
                <a:sym typeface="Arial"/>
              </a:rPr>
              <a:t>4</a:t>
            </a:r>
            <a:endParaRPr/>
          </a:p>
        </p:txBody>
      </p:sp>
      <p:cxnSp>
        <p:nvCxnSpPr>
          <p:cNvPr id="72" name="Google Shape;572;p9">
            <a:extLst>
              <a:ext uri="{FF2B5EF4-FFF2-40B4-BE49-F238E27FC236}">
                <a16:creationId xmlns:a16="http://schemas.microsoft.com/office/drawing/2014/main" id="{DC5E4B5A-32F5-F34A-8234-EA36206BE13E}"/>
              </a:ext>
            </a:extLst>
          </p:cNvPr>
          <p:cNvCxnSpPr/>
          <p:nvPr/>
        </p:nvCxnSpPr>
        <p:spPr>
          <a:xfrm>
            <a:off x="6243543" y="3888629"/>
            <a:ext cx="0" cy="183921"/>
          </a:xfrm>
          <a:prstGeom prst="straightConnector1">
            <a:avLst/>
          </a:prstGeom>
          <a:noFill/>
          <a:ln w="9525" cap="flat" cmpd="sng">
            <a:solidFill>
              <a:schemeClr val="dk1">
                <a:alpha val="40000"/>
              </a:schemeClr>
            </a:solidFill>
            <a:prstDash val="solid"/>
            <a:miter lim="800000"/>
            <a:headEnd type="none" w="sm" len="sm"/>
            <a:tailEnd type="triangle" w="med" len="med"/>
          </a:ln>
        </p:spPr>
      </p:cxnSp>
      <p:sp>
        <p:nvSpPr>
          <p:cNvPr id="73" name="Google Shape;573;p9">
            <a:extLst>
              <a:ext uri="{FF2B5EF4-FFF2-40B4-BE49-F238E27FC236}">
                <a16:creationId xmlns:a16="http://schemas.microsoft.com/office/drawing/2014/main" id="{7E3BB1FF-2785-7445-BF49-2B16F55198D6}"/>
              </a:ext>
            </a:extLst>
          </p:cNvPr>
          <p:cNvSpPr txBox="1"/>
          <p:nvPr/>
        </p:nvSpPr>
        <p:spPr>
          <a:xfrm>
            <a:off x="7747791" y="2914650"/>
            <a:ext cx="325409" cy="147733"/>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VIP</a:t>
            </a:r>
            <a:endParaRPr/>
          </a:p>
        </p:txBody>
      </p:sp>
      <p:cxnSp>
        <p:nvCxnSpPr>
          <p:cNvPr id="74" name="Google Shape;574;p9">
            <a:extLst>
              <a:ext uri="{FF2B5EF4-FFF2-40B4-BE49-F238E27FC236}">
                <a16:creationId xmlns:a16="http://schemas.microsoft.com/office/drawing/2014/main" id="{3CCE1123-6D9A-5142-9286-A60F53EB6594}"/>
              </a:ext>
            </a:extLst>
          </p:cNvPr>
          <p:cNvCxnSpPr/>
          <p:nvPr/>
        </p:nvCxnSpPr>
        <p:spPr>
          <a:xfrm>
            <a:off x="8163418" y="3607232"/>
            <a:ext cx="1110973" cy="0"/>
          </a:xfrm>
          <a:prstGeom prst="straightConnector1">
            <a:avLst/>
          </a:prstGeom>
          <a:noFill/>
          <a:ln w="9525" cap="flat" cmpd="sng">
            <a:solidFill>
              <a:schemeClr val="dk1">
                <a:alpha val="40000"/>
              </a:schemeClr>
            </a:solidFill>
            <a:prstDash val="solid"/>
            <a:miter lim="800000"/>
            <a:headEnd type="none" w="sm" len="sm"/>
            <a:tailEnd type="none" w="sm" len="sm"/>
          </a:ln>
        </p:spPr>
      </p:cxnSp>
      <p:cxnSp>
        <p:nvCxnSpPr>
          <p:cNvPr id="75" name="Google Shape;575;p9">
            <a:extLst>
              <a:ext uri="{FF2B5EF4-FFF2-40B4-BE49-F238E27FC236}">
                <a16:creationId xmlns:a16="http://schemas.microsoft.com/office/drawing/2014/main" id="{E1A6F390-F4F9-AC43-8DB2-83B746A2787C}"/>
              </a:ext>
            </a:extLst>
          </p:cNvPr>
          <p:cNvCxnSpPr/>
          <p:nvPr/>
        </p:nvCxnSpPr>
        <p:spPr>
          <a:xfrm>
            <a:off x="6528588" y="3616426"/>
            <a:ext cx="1110973" cy="0"/>
          </a:xfrm>
          <a:prstGeom prst="straightConnector1">
            <a:avLst/>
          </a:prstGeom>
          <a:noFill/>
          <a:ln w="9525" cap="flat" cmpd="sng">
            <a:solidFill>
              <a:schemeClr val="dk1">
                <a:alpha val="40000"/>
              </a:schemeClr>
            </a:solidFill>
            <a:prstDash val="solid"/>
            <a:miter lim="800000"/>
            <a:headEnd type="none" w="sm" len="sm"/>
            <a:tailEnd type="none" w="sm" len="sm"/>
          </a:ln>
        </p:spPr>
      </p:cxnSp>
      <p:cxnSp>
        <p:nvCxnSpPr>
          <p:cNvPr id="76" name="Google Shape;576;p9">
            <a:extLst>
              <a:ext uri="{FF2B5EF4-FFF2-40B4-BE49-F238E27FC236}">
                <a16:creationId xmlns:a16="http://schemas.microsoft.com/office/drawing/2014/main" id="{892CBE9F-A0DA-874D-A056-475F18F19C57}"/>
              </a:ext>
            </a:extLst>
          </p:cNvPr>
          <p:cNvCxnSpPr/>
          <p:nvPr/>
        </p:nvCxnSpPr>
        <p:spPr>
          <a:xfrm>
            <a:off x="3207848" y="3616426"/>
            <a:ext cx="1110973" cy="0"/>
          </a:xfrm>
          <a:prstGeom prst="straightConnector1">
            <a:avLst/>
          </a:prstGeom>
          <a:noFill/>
          <a:ln w="9525" cap="flat" cmpd="sng">
            <a:solidFill>
              <a:schemeClr val="dk1">
                <a:alpha val="40000"/>
              </a:schemeClr>
            </a:solidFill>
            <a:prstDash val="solid"/>
            <a:miter lim="800000"/>
            <a:headEnd type="none" w="sm" len="sm"/>
            <a:tailEnd type="none" w="sm" len="sm"/>
          </a:ln>
        </p:spPr>
      </p:cxnSp>
      <p:cxnSp>
        <p:nvCxnSpPr>
          <p:cNvPr id="77" name="Google Shape;577;p9">
            <a:extLst>
              <a:ext uri="{FF2B5EF4-FFF2-40B4-BE49-F238E27FC236}">
                <a16:creationId xmlns:a16="http://schemas.microsoft.com/office/drawing/2014/main" id="{67503C82-2EF0-CB4D-B2F1-6203CBAC2051}"/>
              </a:ext>
            </a:extLst>
          </p:cNvPr>
          <p:cNvCxnSpPr/>
          <p:nvPr/>
        </p:nvCxnSpPr>
        <p:spPr>
          <a:xfrm>
            <a:off x="4822736" y="3616426"/>
            <a:ext cx="1110973" cy="0"/>
          </a:xfrm>
          <a:prstGeom prst="straightConnector1">
            <a:avLst/>
          </a:prstGeom>
          <a:noFill/>
          <a:ln w="9525" cap="flat" cmpd="sng">
            <a:solidFill>
              <a:schemeClr val="dk1">
                <a:alpha val="40000"/>
              </a:schemeClr>
            </a:solidFill>
            <a:prstDash val="solid"/>
            <a:miter lim="800000"/>
            <a:headEnd type="none" w="sm" len="sm"/>
            <a:tailEnd type="none" w="sm" len="sm"/>
          </a:ln>
        </p:spPr>
      </p:cxnSp>
      <p:pic>
        <p:nvPicPr>
          <p:cNvPr id="78" name="Google Shape;578;p9" descr="Bug under magnifying glass">
            <a:extLst>
              <a:ext uri="{FF2B5EF4-FFF2-40B4-BE49-F238E27FC236}">
                <a16:creationId xmlns:a16="http://schemas.microsoft.com/office/drawing/2014/main" id="{B9F7E26B-A8F7-EF46-A473-0B4084427562}"/>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651669" y="4605099"/>
            <a:ext cx="637529" cy="637529"/>
          </a:xfrm>
          <a:prstGeom prst="rect">
            <a:avLst/>
          </a:prstGeom>
          <a:noFill/>
          <a:ln>
            <a:noFill/>
          </a:ln>
        </p:spPr>
      </p:pic>
      <p:pic>
        <p:nvPicPr>
          <p:cNvPr id="79" name="Google Shape;579;p9" descr="Users">
            <a:extLst>
              <a:ext uri="{FF2B5EF4-FFF2-40B4-BE49-F238E27FC236}">
                <a16:creationId xmlns:a16="http://schemas.microsoft.com/office/drawing/2014/main" id="{BAE7C2F9-5590-FC49-A70D-355A8F193820}"/>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620285" y="2231864"/>
            <a:ext cx="590465" cy="590465"/>
          </a:xfrm>
          <a:prstGeom prst="rect">
            <a:avLst/>
          </a:prstGeom>
          <a:noFill/>
          <a:ln>
            <a:noFill/>
          </a:ln>
        </p:spPr>
      </p:pic>
      <p:sp>
        <p:nvSpPr>
          <p:cNvPr id="80" name="Google Shape;580;p9">
            <a:extLst>
              <a:ext uri="{FF2B5EF4-FFF2-40B4-BE49-F238E27FC236}">
                <a16:creationId xmlns:a16="http://schemas.microsoft.com/office/drawing/2014/main" id="{559C77CF-62A0-5C4D-9290-F5343F636BA4}"/>
              </a:ext>
            </a:extLst>
          </p:cNvPr>
          <p:cNvSpPr txBox="1"/>
          <p:nvPr/>
        </p:nvSpPr>
        <p:spPr>
          <a:xfrm>
            <a:off x="688716" y="4741305"/>
            <a:ext cx="2279471" cy="295466"/>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dirty="0">
                <a:solidFill>
                  <a:schemeClr val="dk1"/>
                </a:solidFill>
                <a:latin typeface="Arial"/>
                <a:ea typeface="Arial"/>
                <a:cs typeface="Arial"/>
                <a:sym typeface="Arial"/>
              </a:rPr>
              <a:t>REMEMBER!!!</a:t>
            </a:r>
            <a:endParaRPr dirty="0"/>
          </a:p>
          <a:p>
            <a:pPr marL="0" marR="0" lvl="0" indent="0" algn="ctr" rtl="0">
              <a:lnSpc>
                <a:spcPct val="80000"/>
              </a:lnSpc>
              <a:spcBef>
                <a:spcPts val="0"/>
              </a:spcBef>
              <a:spcAft>
                <a:spcPts val="0"/>
              </a:spcAft>
              <a:buNone/>
            </a:pPr>
            <a:r>
              <a:rPr lang="da-DK" sz="1200" b="1" dirty="0">
                <a:solidFill>
                  <a:schemeClr val="dk1"/>
                </a:solidFill>
                <a:latin typeface="Arial"/>
                <a:ea typeface="Arial"/>
                <a:cs typeface="Arial"/>
                <a:sym typeface="Arial"/>
              </a:rPr>
              <a:t>The </a:t>
            </a:r>
            <a:r>
              <a:rPr lang="da-DK" sz="1200" b="1" dirty="0" err="1">
                <a:solidFill>
                  <a:schemeClr val="dk1"/>
                </a:solidFill>
                <a:latin typeface="Arial"/>
                <a:ea typeface="Arial"/>
                <a:cs typeface="Arial"/>
                <a:sym typeface="Arial"/>
              </a:rPr>
              <a:t>product</a:t>
            </a:r>
            <a:r>
              <a:rPr lang="da-DK" sz="1200" b="1" dirty="0">
                <a:solidFill>
                  <a:schemeClr val="dk1"/>
                </a:solidFill>
                <a:latin typeface="Arial"/>
                <a:ea typeface="Arial"/>
                <a:cs typeface="Arial"/>
                <a:sym typeface="Arial"/>
              </a:rPr>
              <a:t> </a:t>
            </a:r>
            <a:r>
              <a:rPr lang="da-DK" sz="1200" b="1" dirty="0" err="1">
                <a:solidFill>
                  <a:schemeClr val="dk1"/>
                </a:solidFill>
                <a:latin typeface="Arial"/>
                <a:ea typeface="Arial"/>
                <a:cs typeface="Arial"/>
                <a:sym typeface="Arial"/>
              </a:rPr>
              <a:t>can</a:t>
            </a:r>
            <a:r>
              <a:rPr lang="da-DK" sz="1200" b="1" dirty="0">
                <a:solidFill>
                  <a:schemeClr val="dk1"/>
                </a:solidFill>
                <a:latin typeface="Arial"/>
                <a:ea typeface="Arial"/>
                <a:cs typeface="Arial"/>
                <a:sym typeface="Arial"/>
              </a:rPr>
              <a:t> </a:t>
            </a:r>
            <a:r>
              <a:rPr lang="da-DK" sz="1200" b="1" dirty="0" err="1">
                <a:solidFill>
                  <a:schemeClr val="dk1"/>
                </a:solidFill>
                <a:latin typeface="Arial"/>
                <a:ea typeface="Arial"/>
                <a:cs typeface="Arial"/>
                <a:sym typeface="Arial"/>
              </a:rPr>
              <a:t>include</a:t>
            </a:r>
            <a:r>
              <a:rPr lang="da-DK" sz="1200" b="1" dirty="0">
                <a:solidFill>
                  <a:schemeClr val="dk1"/>
                </a:solidFill>
                <a:latin typeface="Arial"/>
                <a:ea typeface="Arial"/>
                <a:cs typeface="Arial"/>
                <a:sym typeface="Arial"/>
              </a:rPr>
              <a:t>…</a:t>
            </a:r>
            <a:endParaRPr sz="1200" b="1" dirty="0">
              <a:solidFill>
                <a:schemeClr val="dk1"/>
              </a:solidFill>
              <a:latin typeface="Arial"/>
              <a:ea typeface="Arial"/>
              <a:cs typeface="Arial"/>
              <a:sym typeface="Arial"/>
            </a:endParaRPr>
          </a:p>
        </p:txBody>
      </p:sp>
      <p:pic>
        <p:nvPicPr>
          <p:cNvPr id="81" name="Google Shape;581;p9" descr="Smart Phone">
            <a:extLst>
              <a:ext uri="{FF2B5EF4-FFF2-40B4-BE49-F238E27FC236}">
                <a16:creationId xmlns:a16="http://schemas.microsoft.com/office/drawing/2014/main" id="{6E73079C-D322-1C47-B36F-E071BA86D861}"/>
              </a:ext>
            </a:extLst>
          </p:cNvP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486593" y="5245831"/>
            <a:ext cx="589086" cy="589086"/>
          </a:xfrm>
          <a:prstGeom prst="rect">
            <a:avLst/>
          </a:prstGeom>
          <a:noFill/>
          <a:ln>
            <a:noFill/>
          </a:ln>
        </p:spPr>
      </p:pic>
      <p:sp>
        <p:nvSpPr>
          <p:cNvPr id="82" name="Google Shape;584;p9">
            <a:extLst>
              <a:ext uri="{FF2B5EF4-FFF2-40B4-BE49-F238E27FC236}">
                <a16:creationId xmlns:a16="http://schemas.microsoft.com/office/drawing/2014/main" id="{C0E71C92-DAC1-E244-A18E-D30399F8C28A}"/>
              </a:ext>
            </a:extLst>
          </p:cNvPr>
          <p:cNvSpPr/>
          <p:nvPr/>
        </p:nvSpPr>
        <p:spPr>
          <a:xfrm>
            <a:off x="2084439" y="1966452"/>
            <a:ext cx="1735512" cy="2271250"/>
          </a:xfrm>
          <a:prstGeom prst="ellipse">
            <a:avLst/>
          </a:prstGeom>
          <a:no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585;p9">
            <a:extLst>
              <a:ext uri="{FF2B5EF4-FFF2-40B4-BE49-F238E27FC236}">
                <a16:creationId xmlns:a16="http://schemas.microsoft.com/office/drawing/2014/main" id="{6A119336-5155-0849-B8B6-99712E8CA434}"/>
              </a:ext>
            </a:extLst>
          </p:cNvPr>
          <p:cNvSpPr/>
          <p:nvPr/>
        </p:nvSpPr>
        <p:spPr>
          <a:xfrm>
            <a:off x="4255536" y="3921647"/>
            <a:ext cx="4194375" cy="1906984"/>
          </a:xfrm>
          <a:prstGeom prst="ellipse">
            <a:avLst/>
          </a:prstGeom>
          <a:no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586;p9">
            <a:extLst>
              <a:ext uri="{FF2B5EF4-FFF2-40B4-BE49-F238E27FC236}">
                <a16:creationId xmlns:a16="http://schemas.microsoft.com/office/drawing/2014/main" id="{D3A444E4-041A-944A-B547-DA31EAC63B98}"/>
              </a:ext>
            </a:extLst>
          </p:cNvPr>
          <p:cNvSpPr/>
          <p:nvPr/>
        </p:nvSpPr>
        <p:spPr>
          <a:xfrm rot="-5400000">
            <a:off x="6823392" y="-911368"/>
            <a:ext cx="516113" cy="6040996"/>
          </a:xfrm>
          <a:prstGeom prst="rightBrace">
            <a:avLst>
              <a:gd name="adj1" fmla="val 8333"/>
              <a:gd name="adj2" fmla="val 48439"/>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587;p9">
            <a:extLst>
              <a:ext uri="{FF2B5EF4-FFF2-40B4-BE49-F238E27FC236}">
                <a16:creationId xmlns:a16="http://schemas.microsoft.com/office/drawing/2014/main" id="{ABE26837-1BE4-5142-9DB0-DFC652C25B31}"/>
              </a:ext>
            </a:extLst>
          </p:cNvPr>
          <p:cNvSpPr/>
          <p:nvPr/>
        </p:nvSpPr>
        <p:spPr>
          <a:xfrm flipH="1">
            <a:off x="2703822" y="1076081"/>
            <a:ext cx="4390771" cy="668247"/>
          </a:xfrm>
          <a:prstGeom prst="curvedDown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588;p9">
            <a:extLst>
              <a:ext uri="{FF2B5EF4-FFF2-40B4-BE49-F238E27FC236}">
                <a16:creationId xmlns:a16="http://schemas.microsoft.com/office/drawing/2014/main" id="{388499F2-8B25-A64F-BD8D-9DE83B75C074}"/>
              </a:ext>
            </a:extLst>
          </p:cNvPr>
          <p:cNvSpPr txBox="1"/>
          <p:nvPr/>
        </p:nvSpPr>
        <p:spPr>
          <a:xfrm>
            <a:off x="356820" y="2799515"/>
            <a:ext cx="1606237" cy="1034129"/>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Software </a:t>
            </a:r>
            <a:endParaRPr/>
          </a:p>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Development</a:t>
            </a:r>
            <a:endParaRPr/>
          </a:p>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&amp;</a:t>
            </a:r>
            <a:endParaRPr/>
          </a:p>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UX Design</a:t>
            </a:r>
            <a:endParaRPr/>
          </a:p>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a:t>
            </a:r>
            <a:endParaRPr/>
          </a:p>
          <a:p>
            <a:pPr marL="0" marR="0" lvl="0" indent="0" algn="ctr" rtl="0">
              <a:lnSpc>
                <a:spcPct val="80000"/>
              </a:lnSpc>
              <a:spcBef>
                <a:spcPts val="0"/>
              </a:spcBef>
              <a:spcAft>
                <a:spcPts val="0"/>
              </a:spcAft>
              <a:buNone/>
            </a:pPr>
            <a:r>
              <a:rPr lang="da-DK" sz="1200" b="1">
                <a:solidFill>
                  <a:schemeClr val="dk1"/>
                </a:solidFill>
                <a:latin typeface="Arial"/>
                <a:ea typeface="Arial"/>
                <a:cs typeface="Arial"/>
                <a:sym typeface="Arial"/>
              </a:rPr>
              <a:t>Integration Testing</a:t>
            </a:r>
            <a:endParaRPr/>
          </a:p>
        </p:txBody>
      </p:sp>
      <p:pic>
        <p:nvPicPr>
          <p:cNvPr id="87" name="Google Shape;589;p9" descr="Cloud Computing">
            <a:extLst>
              <a:ext uri="{FF2B5EF4-FFF2-40B4-BE49-F238E27FC236}">
                <a16:creationId xmlns:a16="http://schemas.microsoft.com/office/drawing/2014/main" id="{AF2060FD-3853-0948-B569-6F73BD20E104}"/>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759428" y="2224000"/>
            <a:ext cx="500305" cy="500305"/>
          </a:xfrm>
          <a:prstGeom prst="rect">
            <a:avLst/>
          </a:prstGeom>
          <a:noFill/>
          <a:ln>
            <a:noFill/>
          </a:ln>
        </p:spPr>
      </p:pic>
      <p:pic>
        <p:nvPicPr>
          <p:cNvPr id="88" name="Google Shape;590;p9" descr="Processor">
            <a:extLst>
              <a:ext uri="{FF2B5EF4-FFF2-40B4-BE49-F238E27FC236}">
                <a16:creationId xmlns:a16="http://schemas.microsoft.com/office/drawing/2014/main" id="{D959291B-423C-D44E-B522-6CFC0FE6AD20}"/>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258257" y="2305438"/>
            <a:ext cx="397647" cy="397647"/>
          </a:xfrm>
          <a:prstGeom prst="rect">
            <a:avLst/>
          </a:prstGeom>
          <a:noFill/>
          <a:ln>
            <a:noFill/>
          </a:ln>
        </p:spPr>
      </p:pic>
      <p:sp>
        <p:nvSpPr>
          <p:cNvPr id="89" name="Google Shape;591;p9">
            <a:extLst>
              <a:ext uri="{FF2B5EF4-FFF2-40B4-BE49-F238E27FC236}">
                <a16:creationId xmlns:a16="http://schemas.microsoft.com/office/drawing/2014/main" id="{705F6722-9A49-D948-AC40-1BD67B9574CD}"/>
              </a:ext>
            </a:extLst>
          </p:cNvPr>
          <p:cNvSpPr/>
          <p:nvPr/>
        </p:nvSpPr>
        <p:spPr>
          <a:xfrm>
            <a:off x="1140542" y="1115956"/>
            <a:ext cx="1870274" cy="614042"/>
          </a:xfrm>
          <a:prstGeom prst="curvedDown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54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8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7214</TotalTime>
  <Words>1890</Words>
  <Application>Microsoft Office PowerPoint</Application>
  <PresentationFormat>Panorámica</PresentationFormat>
  <Paragraphs>464</Paragraphs>
  <Slides>24</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ABeeZee</vt:lpstr>
      <vt:lpstr>Arial</vt:lpstr>
      <vt:lpstr>Calibri</vt:lpstr>
      <vt:lpstr>Calibri Light</vt:lpstr>
      <vt:lpstr>Gotham</vt:lpstr>
      <vt:lpstr>Office Theme</vt:lpstr>
      <vt:lpstr>QA&amp;Test Embedded 2021 Test Management </vt:lpstr>
      <vt:lpstr>Agenda</vt:lpstr>
      <vt:lpstr>The bit about me…</vt:lpstr>
      <vt:lpstr>What is a Monolithic Kernel?</vt:lpstr>
      <vt:lpstr>What is a Monolithic Kernel?</vt:lpstr>
      <vt:lpstr>Why?</vt:lpstr>
      <vt:lpstr>Presentación de PowerPoint</vt:lpstr>
      <vt:lpstr>Presentación de PowerPoint</vt:lpstr>
      <vt:lpstr>Presentación de PowerPoint</vt:lpstr>
      <vt:lpstr>Presentación de PowerPoint</vt:lpstr>
      <vt:lpstr> </vt:lpstr>
      <vt:lpstr>Risk Assessed for Reduced Test Coverage</vt:lpstr>
      <vt:lpstr>Applying the Test Initiatives </vt:lpstr>
      <vt:lpstr> </vt:lpstr>
      <vt:lpstr> </vt:lpstr>
      <vt:lpstr> </vt:lpstr>
      <vt:lpstr> </vt:lpstr>
      <vt:lpstr> </vt:lpstr>
      <vt:lpstr> </vt:lpstr>
      <vt:lpstr>Test Reporting</vt:lpstr>
      <vt:lpstr>Presentación de PowerPoint</vt:lpstr>
      <vt:lpstr>Presentación de PowerPoint</vt:lpstr>
      <vt:lpstr>Test Report - Power BI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QA&amp;Test Embedded 2021 Test Management</dc:title>
  <dc:creator>Daniel Charles Chittenden</dc:creator>
  <cp:lastModifiedBy>rgoikoetxea</cp:lastModifiedBy>
  <cp:revision>7</cp:revision>
  <dcterms:created xsi:type="dcterms:W3CDTF">2021-10-14T12:47:06Z</dcterms:created>
  <dcterms:modified xsi:type="dcterms:W3CDTF">2021-11-04T12:51:32Z</dcterms:modified>
</cp:coreProperties>
</file>