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5"/>
  </p:notesMasterIdLst>
  <p:sldIdLst>
    <p:sldId id="256" r:id="rId2"/>
    <p:sldId id="258" r:id="rId3"/>
    <p:sldId id="282" r:id="rId4"/>
    <p:sldId id="260" r:id="rId5"/>
    <p:sldId id="259" r:id="rId6"/>
    <p:sldId id="263" r:id="rId7"/>
    <p:sldId id="261" r:id="rId8"/>
    <p:sldId id="281" r:id="rId9"/>
    <p:sldId id="262" r:id="rId10"/>
    <p:sldId id="264" r:id="rId11"/>
    <p:sldId id="296" r:id="rId12"/>
    <p:sldId id="297" r:id="rId13"/>
    <p:sldId id="272" r:id="rId14"/>
    <p:sldId id="267" r:id="rId15"/>
    <p:sldId id="268" r:id="rId16"/>
    <p:sldId id="300" r:id="rId17"/>
    <p:sldId id="283" r:id="rId18"/>
    <p:sldId id="287" r:id="rId19"/>
    <p:sldId id="302" r:id="rId20"/>
    <p:sldId id="301" r:id="rId21"/>
    <p:sldId id="303" r:id="rId22"/>
    <p:sldId id="299" r:id="rId23"/>
    <p:sldId id="278"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Lexend Deca" panose="020B0604020202020204" charset="-78"/>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vier Bores Cerezal" initials="JBC" lastIdx="4" clrIdx="0">
    <p:extLst>
      <p:ext uri="{19B8F6BF-5375-455C-9EA6-DF929625EA0E}">
        <p15:presenceInfo xmlns:p15="http://schemas.microsoft.com/office/powerpoint/2012/main" userId="S::jbores@sqses.onmicrosoft.com::16e083b6-5631-424e-8950-1482cb71d0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138BE6-E374-4A1A-BE6D-9E52B14417BE}">
  <a:tblStyle styleId="{1A138BE6-E374-4A1A-BE6D-9E52B14417B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0286F9A-8295-4760-8310-7838FB866F3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772" autoAdjust="0"/>
  </p:normalViewPr>
  <p:slideViewPr>
    <p:cSldViewPr snapToGrid="0">
      <p:cViewPr varScale="1">
        <p:scale>
          <a:sx n="102" d="100"/>
          <a:sy n="102" d="100"/>
        </p:scale>
        <p:origin x="18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18T13:27:18.439" idx="1">
    <p:pos x="2045" y="967"/>
    <p:text>1</p:text>
    <p:extLst>
      <p:ext uri="{C676402C-5697-4E1C-873F-D02D1690AC5C}">
        <p15:threadingInfo xmlns:p15="http://schemas.microsoft.com/office/powerpoint/2012/main" timeZoneBias="-120"/>
      </p:ext>
    </p:extLst>
  </p:cm>
  <p:cm authorId="1" dt="2021-10-18T13:27:34.714" idx="2">
    <p:pos x="1761" y="1637"/>
    <p:text>2</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Font typeface="+mj-lt"/>
              <a:buAutoNum type="arabicPeriod"/>
            </a:pPr>
            <a:r>
              <a:rPr lang="en-US" dirty="0"/>
              <a:t>Note that the technical elements are amoral and do not distinguish good from evil. </a:t>
            </a:r>
          </a:p>
          <a:p>
            <a:pPr marL="228600" lvl="0" indent="-228600" algn="l" rtl="0">
              <a:spcBef>
                <a:spcPts val="0"/>
              </a:spcBef>
              <a:spcAft>
                <a:spcPts val="0"/>
              </a:spcAft>
              <a:buFont typeface="+mj-lt"/>
              <a:buAutoNum type="arabicPeriod"/>
            </a:pPr>
            <a:r>
              <a:rPr lang="en-US" dirty="0"/>
              <a:t>Every time we give legal users a facility, we are giving an attacker a chance. And vice versa, every time we prevent an illegal activity we are making life difficult for legitimate users. This is so, you have to understand it and put the balance point where the owner of the risk considers balanced.</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Knowing the value that our systems must protect is a complex task. And we can anticipate that it is not a technical problem, but a business one.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An organization lives or operates in a complex environment where there are many interests and many stakeholders. There is no general rule, every business is unique. But you have to understand it. If there is an incident, it is necessary to know to what extent it can affect the interested parties and how they will react. If we put ourselves in the worst, we can be out of business because getting late to the market. If we underestimate a risk, we can lose market value or interesting contracts, or be fined or other type of economic or intangible penalty.</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Knowing the context helps us to define our perimeter of responsibility and to know and value what we have to protect.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607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bc98855f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bc98855f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82600" indent="-342900">
              <a:lnSpc>
                <a:spcPct val="107000"/>
              </a:lnSpc>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In service companies, what is usually more important is the availability of services. Simply because an interruption means losing money directly (the service is not charged to the customer) or indirectly (penalties or loss of customers).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482600" indent="-342900">
              <a:lnSpc>
                <a:spcPct val="107000"/>
              </a:lnSpc>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If it is important that the service works, the next most important thing is that the information is complete. It means, that it is not altered by unauthorized persons. It is typical of a fraud scenario to manipulate the information to obtain illicit advantages: from not paying for a service or to improve a balance or whatever. From the point of view of the organization that owns the information, it is simply harmful to have your information altered.</a:t>
            </a:r>
          </a:p>
          <a:p>
            <a:pPr marL="482600" indent="-342900">
              <a:lnSpc>
                <a:spcPct val="107000"/>
              </a:lnSpc>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thirdly we have the secrets. They can be commercial, financial, technical, strategical and so.</a:t>
            </a:r>
          </a:p>
          <a:p>
            <a:pPr marL="482600" indent="-342900">
              <a:lnSpc>
                <a:spcPct val="107000"/>
              </a:lnSpc>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the canonical dimensions and they are named as this because each one is defended in a specific way.</a:t>
            </a:r>
          </a:p>
          <a:p>
            <a:pPr marL="939800" lvl="1" indent="-342900">
              <a:lnSpc>
                <a:spcPct val="107000"/>
              </a:lnSpc>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Confidentiality is defended with preventive access control.</a:t>
            </a:r>
          </a:p>
          <a:p>
            <a:pPr marL="939800" lvl="1" indent="-342900">
              <a:lnSpc>
                <a:spcPct val="107000"/>
              </a:lnSpc>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Integrity and authenticity is defended with access control mechanisms or with correct data detection and restoration mechanisms. </a:t>
            </a:r>
          </a:p>
          <a:p>
            <a:pPr marL="939800" lvl="1" indent="-342900">
              <a:lnSpc>
                <a:spcPct val="107000"/>
              </a:lnSpc>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Availability is defended with alternative methods, such as service redundancy, backup, etcetera.</a:t>
            </a:r>
          </a:p>
          <a:p>
            <a:pPr marL="482600" lvl="0" indent="-342900">
              <a:lnSpc>
                <a:spcPct val="107000"/>
              </a:lnSpc>
              <a:spcAft>
                <a:spcPts val="800"/>
              </a:spcAft>
              <a:buFont typeface="+mj-lt"/>
              <a:buAutoNum type="arabicPeriod"/>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5824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is essential is the information and the services or processes that handle that information.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From there, nothing is essential, but it is existing and it can cause problems.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have software, applications and operating systems that can be failing, accidentally or deliberately. This includes rear doors for unauthorized access or configuration defects.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have physical equipment and data carriers that can be faulty, can be lost or stolen, and can have misconfiguration.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have communications that can be intercepted, either passively (listening) or actively (manipulating information in transit).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have physical facilities that host our teams. Unauthorized persons may enter, gaining access to what is ours.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there are people, of many types, from simple administrative users, through programmers, system operators, security administrators and guards of physical access.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problem is that any of these secondary actors may be the subject of an incident that directly or indirectly access our information, or be destroyed or damaged, preventing the provision of services.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results in a wide variety of attack points. The attacker is expected to choose where to attack based on his abilities and opportunities; But the one who defends has to defend everything and that forces them to be an expert in everything (impossible, by the way) or to coordinate different experts in the protection of each type of asset. The bad thing about heterogeneous groups is that they have to be coordinated and we introduce another threat: lack of coordination.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all this we say that information systems are complex and, probably, there will never be a singular person who controls everything completely.</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 is a cyclical, iterative process that begins by determining the context or our scope of action. By context we understand our mission, our partners and our suppliers. Our mission is delimited by the services we provide and the information we handle. We share information and services with our partners. We hire suppliers. Regarding our mission, we have to define our responsibility and assume it. With respect to our partners, we have to share responsibility. With regard to providers, you have to mark and enforce their responsibilities. Determined the context, we have defined responsibilities. </a:t>
            </a:r>
          </a:p>
          <a:p>
            <a:pPr marL="0" lvl="0" indent="0" algn="l" rtl="0">
              <a:spcBef>
                <a:spcPts val="0"/>
              </a:spcBef>
              <a:spcAft>
                <a:spcPts val="0"/>
              </a:spcAft>
              <a:buNone/>
            </a:pPr>
            <a:r>
              <a:rPr lang="en-US" dirty="0"/>
              <a:t>Then, in one hand we have the analysis of the system that in complex systems derives in a complex activity. This is the reason this activity is encouraged </a:t>
            </a:r>
            <a:r>
              <a:rPr lang="en-US" noProof="0" dirty="0"/>
              <a:t>to</a:t>
            </a:r>
            <a:r>
              <a:rPr lang="es-ES" dirty="0"/>
              <a:t> </a:t>
            </a:r>
            <a:r>
              <a:rPr lang="en-US" noProof="0" dirty="0"/>
              <a:t>face</a:t>
            </a:r>
            <a:r>
              <a:rPr lang="es-ES" dirty="0"/>
              <a:t> </a:t>
            </a:r>
            <a:r>
              <a:rPr lang="en-US" noProof="0" dirty="0"/>
              <a:t>it</a:t>
            </a:r>
            <a:r>
              <a:rPr lang="es-ES" dirty="0"/>
              <a:t> </a:t>
            </a:r>
            <a:r>
              <a:rPr lang="en-US" noProof="0" dirty="0"/>
              <a:t>methodically</a:t>
            </a:r>
            <a:r>
              <a:rPr lang="es-ES" dirty="0"/>
              <a:t>. </a:t>
            </a:r>
            <a:r>
              <a:rPr lang="en-US" dirty="0"/>
              <a:t>Methodically means (1) managing it as a project with its tasks, deliveries and checkpoints; and (2) adjusting to a methodology that guides us and allows us to explain and compare the results. The use of a methodology allows us to standardize the results. There are several international standards were risk management is required, such as ISO 62304, ISO 31000, ISO 13485, ISO 9001 and FDA regulation is also based </a:t>
            </a:r>
            <a:r>
              <a:rPr lang="en-US"/>
              <a:t>on risks.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risk management there are different people that we can define through roles, each with their functions. </a:t>
            </a:r>
            <a:endParaRPr lang="es-ES" dirty="0"/>
          </a:p>
          <a:p>
            <a:pPr marL="0" lvl="0" indent="0" algn="l" rtl="0">
              <a:spcBef>
                <a:spcPts val="0"/>
              </a:spcBef>
              <a:spcAft>
                <a:spcPts val="0"/>
              </a:spcAft>
              <a:buNone/>
            </a:pPr>
            <a:r>
              <a:rPr lang="en-US" noProof="0" dirty="0"/>
              <a:t>MANAGEMENT: group of people interested in minimize the risks and control all existing risks.</a:t>
            </a:r>
          </a:p>
          <a:p>
            <a:pPr marL="0" lvl="0" indent="0" algn="l" rtl="0">
              <a:spcBef>
                <a:spcPts val="0"/>
              </a:spcBef>
              <a:spcAft>
                <a:spcPts val="0"/>
              </a:spcAft>
              <a:buNone/>
            </a:pPr>
            <a:r>
              <a:rPr lang="es-ES" dirty="0"/>
              <a:t>RISK OWNER: </a:t>
            </a:r>
            <a:r>
              <a:rPr lang="en-US" dirty="0"/>
              <a:t>is a high level person, in the management level and define what to protect, to what extent do you have to protect it, and at what point we decide not to put more resources for their protection, accepting the residual risk. </a:t>
            </a:r>
            <a:endParaRPr lang="es-ES" dirty="0"/>
          </a:p>
          <a:p>
            <a:pPr marL="0" lvl="0" indent="0" algn="l" rtl="0">
              <a:spcBef>
                <a:spcPts val="0"/>
              </a:spcBef>
              <a:spcAft>
                <a:spcPts val="0"/>
              </a:spcAft>
              <a:buNone/>
            </a:pPr>
            <a:r>
              <a:rPr lang="es-ES" dirty="0"/>
              <a:t>SECURITY RESPONSIBLE: </a:t>
            </a:r>
            <a:r>
              <a:rPr lang="en-US" dirty="0"/>
              <a:t>person who translates the abstract requirements of the risk owner into a risk analysis to see to what extent those requirements are satisfied in the information system. This person proposes treatment plans or actions aimed at modifying the risk. </a:t>
            </a:r>
            <a:endParaRPr lang="es-ES" dirty="0"/>
          </a:p>
          <a:p>
            <a:pPr marL="0" lvl="0" indent="0" algn="l" rtl="0">
              <a:spcBef>
                <a:spcPts val="0"/>
              </a:spcBef>
              <a:spcAft>
                <a:spcPts val="0"/>
              </a:spcAft>
              <a:buNone/>
            </a:pPr>
            <a:r>
              <a:rPr lang="es-ES" dirty="0"/>
              <a:t>SYSTEM RESPONSIBLE: </a:t>
            </a:r>
            <a:r>
              <a:rPr lang="en-US" dirty="0"/>
              <a:t>This person manages the day-to-day running of the system, making sure that the operators implement and supervise the plans provided by the security responsible and approved by the risk owner. </a:t>
            </a:r>
            <a:endParaRPr lang="es-ES" dirty="0"/>
          </a:p>
          <a:p>
            <a:pPr marL="0" lvl="0" indent="0" algn="l" rtl="0">
              <a:spcBef>
                <a:spcPts val="0"/>
              </a:spcBef>
              <a:spcAft>
                <a:spcPts val="0"/>
              </a:spcAft>
              <a:buNone/>
            </a:pPr>
            <a:r>
              <a:rPr lang="en-US" noProof="0" dirty="0"/>
              <a:t>OPERATORS: users of the system.</a:t>
            </a:r>
          </a:p>
          <a:p>
            <a:pPr marL="0" lvl="0" indent="0" algn="l" rtl="0">
              <a:spcBef>
                <a:spcPts val="0"/>
              </a:spcBef>
              <a:spcAft>
                <a:spcPts val="0"/>
              </a:spcAft>
              <a:buNone/>
            </a:pPr>
            <a:endParaRPr lang="en-US" noProof="0" dirty="0"/>
          </a:p>
          <a:p>
            <a:pPr marL="0" lvl="0" indent="0" algn="l" rtl="0">
              <a:spcBef>
                <a:spcPts val="0"/>
              </a:spcBef>
              <a:spcAft>
                <a:spcPts val="0"/>
              </a:spcAft>
              <a:buNone/>
            </a:pPr>
            <a:r>
              <a:rPr lang="en-US" noProof="0" dirty="0"/>
              <a:t>Authority: who has the authority and is the last responsible of the activity</a:t>
            </a:r>
          </a:p>
          <a:p>
            <a:pPr marL="0" lvl="0" indent="0" algn="l" rtl="0">
              <a:spcBef>
                <a:spcPts val="0"/>
              </a:spcBef>
              <a:spcAft>
                <a:spcPts val="0"/>
              </a:spcAft>
              <a:buNone/>
            </a:pPr>
            <a:r>
              <a:rPr lang="en-US" noProof="0" dirty="0"/>
              <a:t>Responsibility: who has the responsibility of activity is performed.</a:t>
            </a:r>
          </a:p>
          <a:p>
            <a:pPr marL="0" lvl="0" indent="0" algn="l" rtl="0">
              <a:spcBef>
                <a:spcPts val="0"/>
              </a:spcBef>
              <a:spcAft>
                <a:spcPts val="0"/>
              </a:spcAft>
              <a:buNone/>
            </a:pPr>
            <a:r>
              <a:rPr lang="en-US" noProof="0" dirty="0"/>
              <a:t>Consulted: who is consulted before the decision is taken and its opinion is binding</a:t>
            </a:r>
          </a:p>
          <a:p>
            <a:pPr marL="0" lvl="0" indent="0" algn="l" rtl="0">
              <a:spcBef>
                <a:spcPts val="0"/>
              </a:spcBef>
              <a:spcAft>
                <a:spcPts val="0"/>
              </a:spcAft>
              <a:buNone/>
            </a:pPr>
            <a:r>
              <a:rPr lang="en-US" noProof="0" dirty="0"/>
              <a:t>Informed: who is informed about an activity but its opinion is not binding</a:t>
            </a:r>
          </a:p>
          <a:p>
            <a:pPr marL="0" lvl="0" indent="0" algn="l" rtl="0">
              <a:spcBef>
                <a:spcPts val="0"/>
              </a:spcBef>
              <a:spcAft>
                <a:spcPts val="0"/>
              </a:spcAft>
              <a:buNone/>
            </a:pPr>
            <a:endParaRPr lang="en-US" noProof="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noProof="0" dirty="0"/>
              <a:t>The product owner values the actives. According to their value, it is enforced a countermeasure because it is wished to minimize the risk over the actives. Because the attackers present threats to exploit the vulnerabilities existing in the actives. The vulnerabilities are leading to risks and these vulnerabilities are reduced by countermeasures. Additionally, these countermeasures may have vulnerabilities that need to be identified, evaluated and controlled. The final object of this management design is to minimize, as much as possible, the risk in the system under the plan, to save the actives from threats.</a:t>
            </a:r>
          </a:p>
          <a:p>
            <a:pPr marL="0" lvl="0" indent="0" algn="l" rtl="0">
              <a:spcBef>
                <a:spcPts val="0"/>
              </a:spcBef>
              <a:spcAft>
                <a:spcPts val="0"/>
              </a:spcAft>
              <a:buNone/>
            </a:pPr>
            <a:r>
              <a:rPr lang="en-US" noProof="0" dirty="0"/>
              <a:t>These is related to previously mentioned idea of risk management plan is cyclical and evolutive. First of all because we can identify, during risk analysis phase, potential risks at the beginning. These risks are minimized and evaluated for their residual risk after countermeasures are defined and implemented. However, in next cycle, countermeasures can be increased, to reduce more existing risks, new attacking techniques may be defined, leading to new vulnerabilities or different actives are introduced into the context or risk evaluation is changed </a:t>
            </a:r>
            <a:r>
              <a:rPr lang="en-US" dirty="0"/>
              <a:t>and risks categorized in a way, change their criteria regarding the acceptance of the same</a:t>
            </a:r>
            <a:r>
              <a:rPr lang="en-US" noProof="0" dirty="0"/>
              <a:t>. Then, risk management plan is a non-ending activity since product definition until the end of its days and needs to be evolving constantly.</a:t>
            </a:r>
          </a:p>
        </p:txBody>
      </p:sp>
    </p:spTree>
    <p:extLst>
      <p:ext uri="{BB962C8B-B14F-4D97-AF65-F5344CB8AC3E}">
        <p14:creationId xmlns:p14="http://schemas.microsoft.com/office/powerpoint/2010/main" val="1589849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bc98855ff3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bc98855ff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First we establish the context, or scope of action, delimiting our responsibilities and the responsibilities for our interlocutors.</a:t>
            </a:r>
          </a:p>
          <a:p>
            <a:pPr marL="0" lvl="0" indent="0" algn="l" rtl="0">
              <a:spcBef>
                <a:spcPts val="0"/>
              </a:spcBef>
              <a:spcAft>
                <a:spcPts val="0"/>
              </a:spcAft>
              <a:buNone/>
            </a:pPr>
            <a:r>
              <a:rPr lang="en-US" dirty="0"/>
              <a:t>We then take an inventory of the actives we work with; both our own, which we have to protect, and others, from which we have to make sure that they are under control. With this phase we will end up knowing ourselves, what we have to protect. </a:t>
            </a:r>
          </a:p>
          <a:p>
            <a:pPr marL="0" lvl="0" indent="0" algn="l" rtl="0">
              <a:spcBef>
                <a:spcPts val="0"/>
              </a:spcBef>
              <a:spcAft>
                <a:spcPts val="0"/>
              </a:spcAft>
              <a:buNone/>
            </a:pPr>
            <a:r>
              <a:rPr lang="en-US" dirty="0"/>
              <a:t>The actives are a very complex variety of elements. First of all, because they are essential for the environment, data information and services need to be considered. However, as we saw in a previous slide, rest of components need to be also considered, such as equipment, facilities, users, etcetera. All these areas are part of our system and they should not be forgotten. Additionally, some actives may be depending of other actives and they list is needed to be completed with all levels.</a:t>
            </a:r>
          </a:p>
          <a:p>
            <a:pPr marL="0" lvl="0" indent="0" algn="l" rtl="0">
              <a:spcBef>
                <a:spcPts val="0"/>
              </a:spcBef>
              <a:spcAft>
                <a:spcPts val="0"/>
              </a:spcAft>
              <a:buNone/>
            </a:pPr>
            <a:r>
              <a:rPr lang="en-US" dirty="0"/>
              <a:t>We continue to identify the other party, characterizing the threats that loom over our assets and from which we must protect ourselves.</a:t>
            </a:r>
          </a:p>
          <a:p>
            <a:pPr marL="0" lvl="0" indent="0" algn="l" rtl="0">
              <a:spcBef>
                <a:spcPts val="0"/>
              </a:spcBef>
              <a:spcAft>
                <a:spcPts val="0"/>
              </a:spcAft>
              <a:buNone/>
            </a:pPr>
            <a:r>
              <a:rPr lang="en-US" dirty="0"/>
              <a:t>Knowing what needs to be protected (actives) and what needs to be protected (threats) we can calculate or estimate the potential risk, defined as what is likely to happen if we do nothing.</a:t>
            </a:r>
          </a:p>
          <a:p>
            <a:pPr marL="0" lvl="0" indent="0" algn="l" rtl="0">
              <a:spcBef>
                <a:spcPts val="0"/>
              </a:spcBef>
              <a:spcAft>
                <a:spcPts val="0"/>
              </a:spcAft>
              <a:buNone/>
            </a:pPr>
            <a:r>
              <a:rPr lang="en-US" dirty="0"/>
              <a:t>Once the risks are known, we can choose the necessary or appropriate protection measures to avoid potential risks. This selection of appropriate measures is usually collected in the document called Declaration of Applicability and is important to specify. We will then evaluate these safeguards and we will be able to estimate the risk that remains, pending elimination.</a:t>
            </a:r>
          </a:p>
          <a:p>
            <a:pPr marL="0" lvl="0" indent="0" algn="l" rtl="0">
              <a:spcBef>
                <a:spcPts val="0"/>
              </a:spcBef>
              <a:spcAft>
                <a:spcPts val="0"/>
              </a:spcAft>
              <a:buNone/>
            </a:pPr>
            <a:r>
              <a:rPr lang="en-US" dirty="0"/>
              <a:t>And to finish the phase of knowing ourselves, we enter the valuation. Where by assessment we mean to be able to answer the question of "if the incident occurs, what consequences does it have on my organization?“</a:t>
            </a:r>
          </a:p>
          <a:p>
            <a:pPr marL="0" lvl="0" indent="0" algn="l" rtl="0">
              <a:spcBef>
                <a:spcPts val="0"/>
              </a:spcBef>
              <a:spcAft>
                <a:spcPts val="0"/>
              </a:spcAft>
              <a:buNone/>
            </a:pPr>
            <a:r>
              <a:rPr lang="en-US" dirty="0"/>
              <a:t>What aspects will we value? Well, the different dimensions of security: availability, integrity, confidentiality, authenticity, traceability, etcetera.</a:t>
            </a:r>
          </a:p>
          <a:p>
            <a:pPr marL="0" lvl="0" indent="0" algn="l" rtl="0">
              <a:spcBef>
                <a:spcPts val="0"/>
              </a:spcBef>
              <a:spcAft>
                <a:spcPts val="0"/>
              </a:spcAft>
              <a:buNone/>
            </a:pPr>
            <a:r>
              <a:rPr lang="en-US" dirty="0"/>
              <a:t>Assessing is complicated because you have to imagine situations that have not occurred. It is true that when we have experience the assessment is more realistic; But how do we work to never have that experience, since the exercise becomes theoretical and therefore subject to subjectivity and controversy, since each subject related to the system can have their own point of view of it. Thanks to the dependency graph we can focus on the essential assets and if the organization has a clear definition of who is responsible or owner of each information or services, since their opinion is the only one that counts and the work it is noticeably simplified: the owner rules. </a:t>
            </a:r>
          </a:p>
          <a:p>
            <a:pPr marL="0" lvl="0" indent="0" algn="l" rtl="0">
              <a:spcBef>
                <a:spcPts val="0"/>
              </a:spcBef>
              <a:spcAft>
                <a:spcPts val="0"/>
              </a:spcAft>
              <a:buNone/>
            </a:pPr>
            <a:r>
              <a:rPr lang="en-US" dirty="0"/>
              <a:t>All this is easy to say, but it is very laborious to put it into practice in an organization. </a:t>
            </a:r>
          </a:p>
          <a:p>
            <a:pPr marL="0" lvl="0" indent="0" algn="l" rtl="0">
              <a:spcBef>
                <a:spcPts val="0"/>
              </a:spcBef>
              <a:spcAft>
                <a:spcPts val="0"/>
              </a:spcAft>
              <a:buNone/>
            </a:pPr>
            <a:r>
              <a:rPr lang="en-US" dirty="0"/>
              <a:t>It is a controversy that is never quite settled: between the defenders of a quantitative estimation (euros) and the defenders of a qualitative valuation (relative values on a scale). </a:t>
            </a:r>
          </a:p>
          <a:p>
            <a:pPr marL="0" lvl="0" indent="0" algn="l" rtl="0">
              <a:spcBef>
                <a:spcPts val="0"/>
              </a:spcBef>
              <a:spcAft>
                <a:spcPts val="0"/>
              </a:spcAft>
              <a:buNone/>
            </a:pPr>
            <a:r>
              <a:rPr lang="en-US" dirty="0"/>
              <a:t>In my opinion, it is easier to work with a scale of values, qualitative, that without needing money is able to relativize the risks and at least we know how to focus on what is most important.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bc98855ff3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bc98855ff3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Let's turn the page. We already know ourselves. Now let's see what we are dealing with. It is what we call threats. </a:t>
            </a:r>
          </a:p>
          <a:p>
            <a:pPr marL="0" lvl="0" indent="0" algn="l" rtl="0">
              <a:spcBef>
                <a:spcPts val="0"/>
              </a:spcBef>
              <a:spcAft>
                <a:spcPts val="0"/>
              </a:spcAft>
              <a:buNone/>
            </a:pPr>
            <a:r>
              <a:rPr lang="en-US" dirty="0"/>
              <a:t>The term threat encompasses both deliberate incidents and accidents. And within the accidental we have the dependence on nature, the dependence on our industrial environment and the clumsiness of people, who forget to do what they have to do or make a mistake when doing it.</a:t>
            </a:r>
          </a:p>
          <a:p>
            <a:pPr marL="0" lvl="0" indent="0" algn="l" rtl="0">
              <a:spcBef>
                <a:spcPts val="0"/>
              </a:spcBef>
              <a:spcAft>
                <a:spcPts val="0"/>
              </a:spcAft>
              <a:buNone/>
            </a:pPr>
            <a:r>
              <a:rPr lang="en-US" dirty="0"/>
              <a:t>You have to protect yourself against everything. </a:t>
            </a:r>
          </a:p>
          <a:p>
            <a:pPr marL="0" lvl="0" indent="0" algn="l" rtl="0">
              <a:spcBef>
                <a:spcPts val="0"/>
              </a:spcBef>
              <a:spcAft>
                <a:spcPts val="0"/>
              </a:spcAft>
              <a:buNone/>
            </a:pPr>
            <a:r>
              <a:rPr lang="en-US" dirty="0"/>
              <a:t>The catalog of threats is not unique and universal. Each methodology and tool proposes its own catalog, often open source, providing some general terms and allowing the user to specify within a framework.</a:t>
            </a:r>
          </a:p>
          <a:p>
            <a:pPr marL="0" lvl="0" indent="0" algn="l" rtl="0">
              <a:spcBef>
                <a:spcPts val="0"/>
              </a:spcBef>
              <a:spcAft>
                <a:spcPts val="0"/>
              </a:spcAft>
              <a:buNone/>
            </a:pPr>
            <a:r>
              <a:rPr lang="en-US" dirty="0"/>
              <a:t>Let's start with probability. It is easy to say that A is more likely than B. It is even relatively easy to say that one event is an order of magnitude more likely than another and thus establish a qualitative scale of probability of occurrence. </a:t>
            </a:r>
          </a:p>
          <a:p>
            <a:pPr marL="0" lvl="0" indent="0" algn="l" rtl="0">
              <a:spcBef>
                <a:spcPts val="0"/>
              </a:spcBef>
              <a:spcAft>
                <a:spcPts val="0"/>
              </a:spcAft>
              <a:buNone/>
            </a:pPr>
            <a:r>
              <a:rPr lang="en-US" dirty="0"/>
              <a:t>It is more difficult to specify absolute values. Both to say that an event X occurs, on average, once every 60 days, and to say that the probability that the event will occur in the next year is 95%. Quantifying is very difficult. It is subjective. And humans are very affected by fears, experiences, news, social alarm, panic, and a long etcetera. </a:t>
            </a:r>
          </a:p>
          <a:p>
            <a:pPr marL="0" lvl="0" indent="0" algn="l" rtl="0">
              <a:spcBef>
                <a:spcPts val="0"/>
              </a:spcBef>
              <a:spcAft>
                <a:spcPts val="0"/>
              </a:spcAft>
              <a:buNone/>
            </a:pPr>
            <a:r>
              <a:rPr lang="en-US" dirty="0"/>
              <a:t>When events are accidental, we can draw historical series, especially if they are things that affect everyone, such as earthquakes or floods. But it is more difficult when it only affects us (for example, the probability that the administrator forgets to do the daily backup). And it is an impossible task when we speak of deliberate threats that depend on the will of someone moved by their own interests. </a:t>
            </a:r>
          </a:p>
          <a:p>
            <a:pPr marL="0" lvl="0" indent="0" algn="l" rtl="0">
              <a:spcBef>
                <a:spcPts val="0"/>
              </a:spcBef>
              <a:spcAft>
                <a:spcPts val="0"/>
              </a:spcAft>
              <a:buNone/>
            </a:pPr>
            <a:r>
              <a:rPr lang="en-US" dirty="0"/>
              <a:t>The difficulty in estimating the probability means that the value has a strong load of subjectivity and depends on the professionalism of the expert who estimates it. In this scenario, it is easy to accuse the estimate of subjective, especially when the consequences derived from the expert's estimation is not what we like. </a:t>
            </a:r>
          </a:p>
          <a:p>
            <a:pPr marL="0" lvl="0" indent="0" algn="l" rtl="0">
              <a:spcBef>
                <a:spcPts val="0"/>
              </a:spcBef>
              <a:spcAft>
                <a:spcPts val="0"/>
              </a:spcAft>
              <a:buNone/>
            </a:pPr>
            <a:r>
              <a:rPr lang="en-US" dirty="0"/>
              <a:t>The second element to characterize a threat is to calibrate its consequences. Impacts could be directly calculated; but an intermediate step is used that facilitates reasoning and increases credibility (or ease of communicating and accepting) the results. This is what is called degradation caused by the incident. </a:t>
            </a:r>
          </a:p>
          <a:p>
            <a:pPr marL="0" lvl="0" indent="0" algn="l" rtl="0">
              <a:spcBef>
                <a:spcPts val="0"/>
              </a:spcBef>
              <a:spcAft>
                <a:spcPts val="0"/>
              </a:spcAft>
              <a:buNone/>
            </a:pPr>
            <a:r>
              <a:rPr lang="en-US" dirty="0"/>
              <a:t>The credibility of the results should not be underestimated, since degradation directly affects the impact indicator and indirectly the risk indicator. </a:t>
            </a:r>
          </a:p>
          <a:p>
            <a:pPr marL="0" lvl="0" indent="0" algn="l" rtl="0">
              <a:spcBef>
                <a:spcPts val="0"/>
              </a:spcBef>
              <a:spcAft>
                <a:spcPts val="0"/>
              </a:spcAft>
              <a:buNone/>
            </a:pPr>
            <a:r>
              <a:rPr lang="en-US" dirty="0"/>
              <a:t>The degradation measures our vulnerability to attack. What we could call intrinsic or inherent vulnerability to the nature and architecture of our information system. </a:t>
            </a:r>
          </a:p>
          <a:p>
            <a:pPr marL="0" lvl="0" indent="0" algn="l" rtl="0">
              <a:spcBef>
                <a:spcPts val="0"/>
              </a:spcBef>
              <a:spcAft>
                <a:spcPts val="0"/>
              </a:spcAft>
              <a:buNone/>
            </a:pPr>
            <a:r>
              <a:rPr lang="en-US" dirty="0"/>
              <a:t>The term vulnerability appears in multiple sentences or reasoning with a double meaning that perhaps is well captured in this definition taken from the ISO 27000 standard: </a:t>
            </a:r>
          </a:p>
          <a:p>
            <a:pPr marL="0" lvl="0" indent="0" algn="l" rtl="0">
              <a:spcBef>
                <a:spcPts val="0"/>
              </a:spcBef>
              <a:spcAft>
                <a:spcPts val="0"/>
              </a:spcAft>
              <a:buNone/>
            </a:pPr>
            <a:r>
              <a:rPr lang="en-US" dirty="0"/>
              <a:t>"Vulnerability: weakness of an active or weakness of a control, which can be exploited by one or more threats“. </a:t>
            </a:r>
          </a:p>
          <a:p>
            <a:pPr marL="0" lvl="0" indent="0" algn="l" rtl="0">
              <a:spcBef>
                <a:spcPts val="0"/>
              </a:spcBef>
              <a:spcAft>
                <a:spcPts val="0"/>
              </a:spcAft>
              <a:buNone/>
            </a:pPr>
            <a:r>
              <a:rPr lang="en-US" dirty="0"/>
              <a:t>With all this we put mathematics to work to calculate the impact and risk indicators. </a:t>
            </a:r>
          </a:p>
          <a:p>
            <a:pPr marL="0" lvl="0" indent="0" algn="l" rtl="0">
              <a:spcBef>
                <a:spcPts val="0"/>
              </a:spcBef>
              <a:spcAft>
                <a:spcPts val="0"/>
              </a:spcAft>
              <a:buNone/>
            </a:pPr>
            <a:r>
              <a:rPr lang="en-US" dirty="0"/>
              <a:t>First the impact indicator, which measures what can happen. This calculation is indirect, derived from the accumulated value in each active through the dependencies, multiplied by the degradation caused by the incident. </a:t>
            </a:r>
          </a:p>
          <a:p>
            <a:pPr marL="0" lvl="0" indent="0" algn="l" rtl="0">
              <a:spcBef>
                <a:spcPts val="0"/>
              </a:spcBef>
              <a:spcAft>
                <a:spcPts val="0"/>
              </a:spcAft>
              <a:buNone/>
            </a:pPr>
            <a:r>
              <a:rPr lang="en-US" dirty="0"/>
              <a:t>Second, the risk indicator, which measures what is likely to happen. For this calculation it is necessary to know the impact and combine it with the probability of occurrence. </a:t>
            </a:r>
          </a:p>
          <a:p>
            <a:pPr marL="0" lvl="0" indent="0" algn="l" rtl="0">
              <a:spcBef>
                <a:spcPts val="0"/>
              </a:spcBef>
              <a:spcAft>
                <a:spcPts val="0"/>
              </a:spcAft>
              <a:buNone/>
            </a:pPr>
            <a:r>
              <a:rPr lang="en-US" dirty="0"/>
              <a:t>In a qualitative assessment, the risk will be a qualitative level; but the units are new. We call it criticality of risk.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nSpc>
                <a:spcPct val="107000"/>
              </a:lnSpc>
              <a:buNone/>
            </a:pPr>
            <a:r>
              <a:rPr lang="en-US" sz="3200" dirty="0"/>
              <a:t>And we move on to the protection part. We will call countermeasure to any measure define to minimize the risk. It can be technical, administrative or organizational safeguard, such that the risk position changes, either by altering the consequences or altering the probability. </a:t>
            </a:r>
          </a:p>
          <a:p>
            <a:pPr marL="139700" indent="0">
              <a:lnSpc>
                <a:spcPct val="107000"/>
              </a:lnSpc>
              <a:buNone/>
            </a:pPr>
            <a:r>
              <a:rPr lang="en-US" sz="3200" dirty="0"/>
              <a:t>To evaluate the quality of the protection measures deployed to face possible threats, we will use the usual maturity model to qualify processes. It is based on the idea that over time the processes go from informal to professionalized. </a:t>
            </a:r>
          </a:p>
          <a:p>
            <a:pPr marL="139700" indent="0">
              <a:lnSpc>
                <a:spcPct val="107000"/>
              </a:lnSpc>
              <a:buNone/>
            </a:pPr>
            <a:r>
              <a:rPr lang="en-US" sz="3200" dirty="0"/>
              <a:t>If the security required is low, an informal deployment of protection measures may be sufficient; But if the security required is high, we must go to a professional approach. </a:t>
            </a:r>
          </a:p>
          <a:p>
            <a:pPr marL="139700" indent="0">
              <a:lnSpc>
                <a:spcPct val="107000"/>
              </a:lnSpc>
              <a:buNone/>
            </a:pPr>
            <a:r>
              <a:rPr lang="en-US" sz="3200" dirty="0"/>
              <a:t>An informal approach is one that is based on the intuition and good will of the people involved. It is a good starting point. </a:t>
            </a:r>
          </a:p>
          <a:p>
            <a:pPr marL="139700" indent="0">
              <a:lnSpc>
                <a:spcPct val="107000"/>
              </a:lnSpc>
              <a:buNone/>
            </a:pPr>
            <a:r>
              <a:rPr lang="en-US" sz="4800" dirty="0"/>
              <a:t>Advancing a little, we would move on to a process that is planned and managed; that is, a person is entrusted to take charge of the issue. </a:t>
            </a:r>
          </a:p>
          <a:p>
            <a:pPr marL="139700" indent="0">
              <a:lnSpc>
                <a:spcPct val="107000"/>
              </a:lnSpc>
              <a:buNone/>
            </a:pPr>
            <a:r>
              <a:rPr lang="en-US" sz="4800" dirty="0"/>
              <a:t>An important turning point is when the procedures are formalized in writing and we stop depending on the interpretation and move on to specifying who should do what. </a:t>
            </a:r>
          </a:p>
          <a:p>
            <a:pPr marL="139700" indent="0">
              <a:lnSpc>
                <a:spcPct val="107000"/>
              </a:lnSpc>
              <a:buNone/>
            </a:pPr>
            <a:r>
              <a:rPr lang="en-US" sz="4800" dirty="0"/>
              <a:t>Beyond writing the procedures, we can start to measure their performance: to what extent are they effective against threats? And to what extent is the consumption of resources efficient and proportionate to the benefit they provide us? </a:t>
            </a:r>
          </a:p>
          <a:p>
            <a:pPr marL="139700" indent="0">
              <a:lnSpc>
                <a:spcPct val="107000"/>
              </a:lnSpc>
              <a:buNone/>
            </a:pPr>
            <a:r>
              <a:rPr lang="en-US" sz="7200" dirty="0"/>
              <a:t>And the optimal situation or that is considered unbeatable, is when we enter a cycle of excellence or continuous improvement, adapting the processes to their measured results. </a:t>
            </a:r>
          </a:p>
          <a:p>
            <a:pPr marL="139700" indent="0">
              <a:lnSpc>
                <a:spcPct val="107000"/>
              </a:lnSpc>
              <a:buNone/>
            </a:pPr>
            <a:r>
              <a:rPr lang="en-US" sz="7200" dirty="0"/>
              <a:t>When evaluating countermeasures using the maturity metric, we will give each level a weight. Then, it is considered a value to each countermeasure to evaluate its benefits and to continue using a countermeasure or not.</a:t>
            </a:r>
          </a:p>
          <a:p>
            <a:pPr marL="139700" indent="0">
              <a:lnSpc>
                <a:spcPct val="107000"/>
              </a:lnSpc>
              <a:buNone/>
            </a:pPr>
            <a:r>
              <a:rPr lang="en-US" sz="7200" dirty="0"/>
              <a:t>To analyze a protection system, we will evaluate the countermeasures that compose it and we will calculate the effectiveness of the whole. There are no universal rules on how to calculate this composition, so each tool uses its own heuristics; but it is true that the result will be between the level L0 (0%) and L5 (100%). </a:t>
            </a:r>
          </a:p>
          <a:p>
            <a:pPr marL="139700" indent="0">
              <a:lnSpc>
                <a:spcPct val="107000"/>
              </a:lnSpc>
              <a:buNone/>
            </a:pPr>
            <a:r>
              <a:rPr lang="en-US" sz="7200" dirty="0"/>
              <a:t>If the effectiveness of the protection system is 0%, the residual impact and risk indicators remain at their potential level: we have not mitigated anything. </a:t>
            </a:r>
          </a:p>
          <a:p>
            <a:pPr marL="139700" indent="0">
              <a:lnSpc>
                <a:spcPct val="107000"/>
              </a:lnSpc>
              <a:buNone/>
            </a:pPr>
            <a:r>
              <a:rPr lang="en-US" sz="7200" dirty="0"/>
              <a:t>And if the efficiency is 100%, we will have reduced the indicators to a negligible residual level. It is often assumed that no system is perfect and that the risk will never be 0.00 in line with the generally accepted perception that only is immune to risk the information system that does not exist. Everything else carries a certain risk that we will try to make it despicable. </a:t>
            </a:r>
          </a:p>
          <a:p>
            <a:pPr marL="139700" indent="0">
              <a:lnSpc>
                <a:spcPct val="107000"/>
              </a:lnSpc>
              <a:buNone/>
            </a:pPr>
            <a:r>
              <a:rPr lang="en-US" sz="7200" dirty="0"/>
              <a:t>Between these two points, 0% and 100%, a Pareto rule is usually applied, which informally says that a 20% effectiveness of protection measures mitigates 80% of the risk; and that to mitigate the remaining 20% of the risk it is necessary to increase another 80% of efficiency. It is not a very precise rule, but it includes the fact that as soon as we put countermeasures we will improve the situation, even if the deployment is informal; And when we have a very professional, if not perfect, system, improvements in the system lead to marginal improvements in security. </a:t>
            </a:r>
          </a:p>
          <a:p>
            <a:pPr marL="139700" indent="0">
              <a:lnSpc>
                <a:spcPct val="107000"/>
              </a:lnSpc>
              <a:buNone/>
            </a:pPr>
            <a:r>
              <a:rPr lang="en-US" sz="7200" dirty="0"/>
              <a:t>If we start from a potential position and apply countermeasures, we will reduce the impact and / or the probability. It is common for us to prioritize preventive measures in some way (which reduce the probability) and to adopt measures to limit the impact when preventive resources become expensive, either in terms of expense, either in terms of productivity losses (system of use uncomfortable). </a:t>
            </a:r>
          </a:p>
          <a:p>
            <a:pPr marL="139700" indent="0">
              <a:lnSpc>
                <a:spcPct val="107000"/>
              </a:lnSpc>
              <a:buNone/>
            </a:pPr>
            <a:r>
              <a:rPr lang="en-US" sz="7200" dirty="0"/>
              <a:t>Whatever the path traveled, we will end up in a residual position, preferably outside the riskiest area. </a:t>
            </a:r>
            <a:endParaRPr lang="en-US" sz="4800" dirty="0"/>
          </a:p>
          <a:p>
            <a:pPr marL="139700" indent="0">
              <a:lnSpc>
                <a:spcPct val="107000"/>
              </a:lnSpc>
              <a:buNone/>
            </a:pPr>
            <a:endParaRPr lang="en-US" sz="3200" dirty="0"/>
          </a:p>
          <a:p>
            <a:pPr marL="139700" indent="0">
              <a:lnSpc>
                <a:spcPct val="107000"/>
              </a:lnSpc>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4526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noProof="0" dirty="0"/>
              <a:t>Thank you Jan for this warm presentation of myself as a speaker in this edition, the 20th, of </a:t>
            </a:r>
            <a:r>
              <a:rPr lang="en-US" noProof="0" dirty="0" err="1"/>
              <a:t>QA&amp;Test</a:t>
            </a:r>
            <a:r>
              <a:rPr lang="en-US" noProof="0" dirty="0"/>
              <a:t>. I am very glad of being here and I hope to live up to what the testing community gathered here deserves. As Jan mentioned, I have already done testing for more than 10 years and last years I am working as project manager for medical devices and pharmaceutical projects and, recently, I am leading the cybersecurity laboratory at SQS Spain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mj-lt"/>
              <a:buNone/>
            </a:pPr>
            <a:r>
              <a:rPr lang="en-US" dirty="0"/>
              <a:t>Then, in terms of type of protection, we can see the following. Starting with the left column, we have 2 large groups: preventive measures and after the event measures. Preventives reduce the likelihood that the threat will be materialize, including deterrent measures and even that seek to eliminate the threat although they do not achieve it 100%. After the event measures do not influence the probability of occurrence, but they limit the consequences: either because they minimize the impact, or because they correct the active to a valid status with recovery activities.</a:t>
            </a:r>
            <a:endParaRPr dirty="0"/>
          </a:p>
        </p:txBody>
      </p:sp>
    </p:spTree>
    <p:extLst>
      <p:ext uri="{BB962C8B-B14F-4D97-AF65-F5344CB8AC3E}">
        <p14:creationId xmlns:p14="http://schemas.microsoft.com/office/powerpoint/2010/main" val="1430426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mj-lt"/>
              <a:buNone/>
            </a:pPr>
            <a:r>
              <a:rPr lang="en-US" dirty="0"/>
              <a:t>As it was previously mentioned, there are a lot of international standards where risk management is required. This list is an example of most common ones, but others are existing for other scope, environments and contexts. Additionally, some methodologies are proposed and they are well documented on internet. Just to mention, you can see ISO 31000 is an international standard that is defined just to focus in risk management itself. Then, consider this as an example of the importance this topic has for international organizations.</a:t>
            </a:r>
            <a:endParaRPr dirty="0"/>
          </a:p>
        </p:txBody>
      </p:sp>
    </p:spTree>
    <p:extLst>
      <p:ext uri="{BB962C8B-B14F-4D97-AF65-F5344CB8AC3E}">
        <p14:creationId xmlns:p14="http://schemas.microsoft.com/office/powerpoint/2010/main" val="2331148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nSpc>
                <a:spcPct val="107000"/>
              </a:lnSpc>
              <a:buNone/>
            </a:pPr>
            <a:r>
              <a:rPr lang="en-US" sz="4800" dirty="0"/>
              <a:t>1.2. The classic remedy for dealing with complex problems is to be methodical. This allows us not to forget something during the risk management. </a:t>
            </a:r>
            <a:r>
              <a:rPr lang="en-US" sz="7200" dirty="0"/>
              <a:t>The lack of method perhaps makes something important to be forgotten along the way</a:t>
            </a:r>
            <a:r>
              <a:rPr lang="en-US" sz="4800" dirty="0"/>
              <a:t>, or that we forget about the problems that have already been solved and that require us to keep our attention and do not appear again. </a:t>
            </a:r>
          </a:p>
          <a:p>
            <a:pPr marL="139700" indent="0">
              <a:lnSpc>
                <a:spcPct val="107000"/>
              </a:lnSpc>
              <a:buNone/>
            </a:pPr>
            <a:r>
              <a:rPr lang="en-US" sz="4800" dirty="0"/>
              <a:t>3. In particular, continuous awareness and training tasks must be substantiated so that all the people who interact with the system are up to date, motivated and aware that they are essential to prevent errors and react quickly to incidents that we have not been able to avoid. </a:t>
            </a:r>
          </a:p>
          <a:p>
            <a:pPr marL="139700" indent="0">
              <a:lnSpc>
                <a:spcPct val="107000"/>
              </a:lnSpc>
              <a:buNone/>
            </a:pPr>
            <a:r>
              <a:rPr lang="en-US" sz="4800" dirty="0"/>
              <a:t>4. A methodology needs some formalities. That's what we've described in this presentation: actives, threats, and countermeasures as items. And impact and risk as indicators of the security situation. </a:t>
            </a:r>
            <a:endParaRPr lang="en-US" sz="3200" dirty="0"/>
          </a:p>
          <a:p>
            <a:pPr marL="139700" indent="0">
              <a:lnSpc>
                <a:spcPct val="107000"/>
              </a:lnSpc>
              <a:buNone/>
            </a:pPr>
            <a:r>
              <a:rPr lang="en-US" sz="3200" dirty="0"/>
              <a:t>5. The good news is that with a good knowledge of the risks we face in each place and at all times, decisions can be made with knowledge to keep the objectives under control and achieve the mission of the organization.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6479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bc98855ff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bc98855ff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noProof="0" dirty="0"/>
              <a:t>Taking into account typical software timeline, displayed here in linear model, instead of V model, we can see the phases related to a software development lifecycle. This timeline is applicable, in some way, to Agile projects where time is shorter and phases are included constantly, but in essence is also performing documentation perspective, product definition, product development and delivery. What I have seen from my experience through these last years of testing is always needed a risk management plan and risk control. At least in the medical device and cybersecurity projects, where level is translated into product’s criticism and projects and final products are defined with high criticality level. </a:t>
            </a:r>
          </a:p>
          <a:p>
            <a:pPr marL="0" lvl="0" indent="0" algn="l" rtl="0">
              <a:spcBef>
                <a:spcPts val="0"/>
              </a:spcBef>
              <a:spcAft>
                <a:spcPts val="0"/>
              </a:spcAft>
              <a:buNone/>
            </a:pPr>
            <a:r>
              <a:rPr lang="en-US" dirty="0"/>
              <a:t>And, in my point of view, risk management is highly unappreciated and not well regarded because its benefits are not always identified. And I would like to take the opportunity that is given to me here to contribute with another perspective that allows everyone to appreciate the risks and their management. For this reason, the phrase "Risk management" is the one that appears the largest in this slide and I will focus in this topic.</a:t>
            </a:r>
            <a:endParaRPr lang="en-US" noProof="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risk is a very broad concept. In general, all activities are subject to risks. It is fashionable to speak of risks understood as uncertainties, future possibilities that are not 100% assured. In this way, I like this sentence I found some years ago to explain the risk concept with a different perspective that is very useful to have it in mind when risk analysis is getting performed.</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it is fashionable to talk about negative risks (things that can go wrong) and positive risks (things that can go right). At the end, risk’s definition captures the mathematical idea between what you can add and what you can subtract to a system and obtain a risk value. </a:t>
            </a:r>
            <a:r>
              <a:rPr lang="en-US" sz="3200" dirty="0"/>
              <a:t>However, the risk analysis of medical devices is based on the negative variant of what may occur and how often.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l" rtl="0">
              <a:spcBef>
                <a:spcPts val="0"/>
              </a:spcBef>
              <a:spcAft>
                <a:spcPts val="0"/>
              </a:spcAft>
              <a:buFont typeface="+mj-lt"/>
              <a:buAutoNum type="arabicPeriod"/>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mj-lt"/>
              <a:buNone/>
              <a:tabLst/>
              <a:defRPr/>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bc98855f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bc98855f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Font typeface="+mj-lt"/>
              <a:buAutoNum type="arabicPeriod"/>
            </a:pPr>
            <a:r>
              <a:rPr lang="en-US" dirty="0"/>
              <a:t>That is, computers and communications networks. </a:t>
            </a:r>
          </a:p>
          <a:p>
            <a:pPr marL="228600" lvl="0" indent="-228600" algn="l" rtl="0">
              <a:spcBef>
                <a:spcPts val="0"/>
              </a:spcBef>
              <a:spcAft>
                <a:spcPts val="0"/>
              </a:spcAft>
              <a:buFont typeface="+mj-lt"/>
              <a:buAutoNum type="arabicPeriod"/>
            </a:pPr>
            <a:r>
              <a:rPr lang="en-US" dirty="0"/>
              <a:t>What we can and should be asked for is a certain confidence that all incidents are foreseen, so that, if they do occur, there is a plan that will not lead to disasters. Accidents and deliberate or accidental human actions must be foreseen</a:t>
            </a:r>
          </a:p>
          <a:p>
            <a:pPr marL="228600" lvl="0" indent="-228600" algn="l" rtl="0">
              <a:spcBef>
                <a:spcPts val="0"/>
              </a:spcBef>
              <a:spcAft>
                <a:spcPts val="0"/>
              </a:spcAft>
              <a:buFont typeface="+mj-lt"/>
              <a:buAutoNum type="arabicPeriod"/>
            </a:pPr>
            <a:r>
              <a:rPr lang="en-US" dirty="0"/>
              <a:t>We will see later, in detail, that we have to protect the access to the information (confidentiality), the correctness of the information (integrity and authenticity) and the availability of the services. We need to always take into account that the information can be at rest on computers, or moving through networks and affected in different ways. Then, risk might be detected or identified in all places and in all circumstances and you have to anticipate what might happen and be prepared. The opposite is playing Russian roulette.</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Font typeface="+mj-lt"/>
              <a:buAutoNum type="arabicPeriod"/>
            </a:pPr>
            <a:r>
              <a:rPr lang="en-US" dirty="0"/>
              <a:t>In general it is illusory to think that incidents have no consequences </a:t>
            </a:r>
          </a:p>
          <a:p>
            <a:pPr marL="228600" lvl="0" indent="-228600" algn="l" rtl="0">
              <a:spcBef>
                <a:spcPts val="0"/>
              </a:spcBef>
              <a:spcAft>
                <a:spcPts val="0"/>
              </a:spcAft>
              <a:buFont typeface="+mj-lt"/>
              <a:buAutoNum type="arabicPeriod"/>
            </a:pPr>
            <a:r>
              <a:rPr lang="en-US" dirty="0"/>
              <a:t>We will normally look for a point of support or a minimum quality of service in adverse circumstances. </a:t>
            </a:r>
          </a:p>
          <a:p>
            <a:pPr marL="228600" lvl="0" indent="-228600" algn="l" rtl="0">
              <a:spcBef>
                <a:spcPts val="0"/>
              </a:spcBef>
              <a:spcAft>
                <a:spcPts val="0"/>
              </a:spcAft>
              <a:buFont typeface="+mj-lt"/>
              <a:buAutoNum type="arabicPeriod"/>
            </a:pPr>
            <a:r>
              <a:rPr lang="en-US" dirty="0"/>
              <a:t>A minimum of survival, accompanied by a recovery plan of normal quality. </a:t>
            </a:r>
          </a:p>
          <a:p>
            <a:pPr marL="228600" lvl="0" indent="-228600" algn="l" rtl="0">
              <a:spcBef>
                <a:spcPts val="0"/>
              </a:spcBef>
              <a:spcAft>
                <a:spcPts val="0"/>
              </a:spcAft>
              <a:buFont typeface="+mj-lt"/>
              <a:buAutoNum type="arabicPeriod"/>
            </a:pPr>
            <a:r>
              <a:rPr lang="en-US" dirty="0"/>
              <a:t>This quality of the systems is notorious when we speak of essential services or critical infrastructures.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5"/>
            <a:ext cx="9143957" cy="5143500"/>
          </a:xfrm>
          <a:prstGeom prst="rect">
            <a:avLst/>
          </a:prstGeom>
          <a:noFill/>
          <a:ln>
            <a:noFill/>
          </a:ln>
        </p:spPr>
      </p:pic>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685800" y="1659550"/>
            <a:ext cx="4263900" cy="11598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5" name="Google Shape;15;p3"/>
          <p:cNvSpPr txBox="1">
            <a:spLocks noGrp="1"/>
          </p:cNvSpPr>
          <p:nvPr>
            <p:ph type="subTitle" idx="1"/>
          </p:nvPr>
        </p:nvSpPr>
        <p:spPr>
          <a:xfrm>
            <a:off x="685800" y="2916254"/>
            <a:ext cx="42639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1800"/>
              <a:buNone/>
              <a:defRPr sz="1800">
                <a:solidFill>
                  <a:schemeClr val="accent4"/>
                </a:solidFill>
              </a:defRPr>
            </a:lvl1pPr>
            <a:lvl2pPr lvl="1" rtl="0">
              <a:spcBef>
                <a:spcPts val="0"/>
              </a:spcBef>
              <a:spcAft>
                <a:spcPts val="0"/>
              </a:spcAft>
              <a:buClr>
                <a:schemeClr val="accent4"/>
              </a:buClr>
              <a:buSzPts val="1800"/>
              <a:buNone/>
              <a:defRPr sz="1800">
                <a:solidFill>
                  <a:schemeClr val="accent4"/>
                </a:solidFill>
              </a:defRPr>
            </a:lvl2pPr>
            <a:lvl3pPr lvl="2" rtl="0">
              <a:spcBef>
                <a:spcPts val="0"/>
              </a:spcBef>
              <a:spcAft>
                <a:spcPts val="0"/>
              </a:spcAft>
              <a:buClr>
                <a:schemeClr val="accent4"/>
              </a:buClr>
              <a:buSzPts val="1800"/>
              <a:buNone/>
              <a:defRPr sz="1800">
                <a:solidFill>
                  <a:schemeClr val="accent4"/>
                </a:solidFill>
              </a:defRPr>
            </a:lvl3pPr>
            <a:lvl4pPr lvl="3" rtl="0">
              <a:spcBef>
                <a:spcPts val="0"/>
              </a:spcBef>
              <a:spcAft>
                <a:spcPts val="0"/>
              </a:spcAft>
              <a:buClr>
                <a:schemeClr val="accent4"/>
              </a:buClr>
              <a:buSzPts val="1800"/>
              <a:buNone/>
              <a:defRPr sz="1800">
                <a:solidFill>
                  <a:schemeClr val="accent4"/>
                </a:solidFill>
              </a:defRPr>
            </a:lvl4pPr>
            <a:lvl5pPr lvl="4" rtl="0">
              <a:spcBef>
                <a:spcPts val="0"/>
              </a:spcBef>
              <a:spcAft>
                <a:spcPts val="0"/>
              </a:spcAft>
              <a:buClr>
                <a:schemeClr val="accent4"/>
              </a:buClr>
              <a:buSzPts val="1800"/>
              <a:buNone/>
              <a:defRPr sz="1800">
                <a:solidFill>
                  <a:schemeClr val="accent4"/>
                </a:solidFill>
              </a:defRPr>
            </a:lvl5pPr>
            <a:lvl6pPr lvl="5" rtl="0">
              <a:spcBef>
                <a:spcPts val="0"/>
              </a:spcBef>
              <a:spcAft>
                <a:spcPts val="0"/>
              </a:spcAft>
              <a:buClr>
                <a:schemeClr val="accent4"/>
              </a:buClr>
              <a:buSzPts val="1800"/>
              <a:buNone/>
              <a:defRPr sz="1800">
                <a:solidFill>
                  <a:schemeClr val="accent4"/>
                </a:solidFill>
              </a:defRPr>
            </a:lvl6pPr>
            <a:lvl7pPr lvl="6" rtl="0">
              <a:spcBef>
                <a:spcPts val="0"/>
              </a:spcBef>
              <a:spcAft>
                <a:spcPts val="0"/>
              </a:spcAft>
              <a:buClr>
                <a:schemeClr val="accent4"/>
              </a:buClr>
              <a:buSzPts val="1800"/>
              <a:buNone/>
              <a:defRPr sz="1800">
                <a:solidFill>
                  <a:schemeClr val="accent4"/>
                </a:solidFill>
              </a:defRPr>
            </a:lvl7pPr>
            <a:lvl8pPr lvl="7" rtl="0">
              <a:spcBef>
                <a:spcPts val="0"/>
              </a:spcBef>
              <a:spcAft>
                <a:spcPts val="0"/>
              </a:spcAft>
              <a:buClr>
                <a:schemeClr val="accent4"/>
              </a:buClr>
              <a:buSzPts val="1800"/>
              <a:buNone/>
              <a:defRPr sz="1800">
                <a:solidFill>
                  <a:schemeClr val="accent4"/>
                </a:solidFill>
              </a:defRPr>
            </a:lvl8pPr>
            <a:lvl9pPr lvl="8" rtl="0">
              <a:spcBef>
                <a:spcPts val="0"/>
              </a:spcBef>
              <a:spcAft>
                <a:spcPts val="0"/>
              </a:spcAft>
              <a:buClr>
                <a:schemeClr val="accent4"/>
              </a:buClr>
              <a:buSzPts val="1800"/>
              <a:buNone/>
              <a:defRPr sz="1800">
                <a:solidFill>
                  <a:schemeClr val="accent4"/>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 name="Google Shape;18;p4"/>
          <p:cNvSpPr/>
          <p:nvPr/>
        </p:nvSpPr>
        <p:spPr>
          <a:xfrm>
            <a:off x="42525" y="42525"/>
            <a:ext cx="2000100" cy="2000100"/>
          </a:xfrm>
          <a:prstGeom prst="ellipse">
            <a:avLst/>
          </a:prstGeom>
          <a:gradFill>
            <a:gsLst>
              <a:gs pos="0">
                <a:srgbClr val="00FFFF">
                  <a:alpha val="54117"/>
                </a:srgbClr>
              </a:gs>
              <a:gs pos="73000">
                <a:srgbClr val="00FFFF">
                  <a:alpha val="0"/>
                </a:srgbClr>
              </a:gs>
              <a:gs pos="100000">
                <a:srgbClr val="00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1343850" y="866400"/>
            <a:ext cx="4185600" cy="3693600"/>
          </a:xfrm>
          <a:prstGeom prst="rect">
            <a:avLst/>
          </a:prstGeom>
        </p:spPr>
        <p:txBody>
          <a:bodyPr spcFirstLastPara="1" wrap="square" lIns="0" tIns="0" rIns="0" bIns="0" anchor="t" anchorCtr="0">
            <a:noAutofit/>
          </a:bodyPr>
          <a:lstStyle>
            <a:lvl1pPr marL="457200" lvl="0" indent="-419100" rtl="0">
              <a:spcBef>
                <a:spcPts val="600"/>
              </a:spcBef>
              <a:spcAft>
                <a:spcPts val="0"/>
              </a:spcAft>
              <a:buSzPts val="3000"/>
              <a:buFont typeface="Lexend Deca"/>
              <a:buChar char="⬡"/>
              <a:defRPr sz="3000">
                <a:latin typeface="Lexend Deca"/>
                <a:ea typeface="Lexend Deca"/>
                <a:cs typeface="Lexend Deca"/>
                <a:sym typeface="Lexend Deca"/>
              </a:defRPr>
            </a:lvl1pPr>
            <a:lvl2pPr marL="914400" lvl="1" indent="-419100" rtl="0">
              <a:spcBef>
                <a:spcPts val="0"/>
              </a:spcBef>
              <a:spcAft>
                <a:spcPts val="0"/>
              </a:spcAft>
              <a:buSzPts val="3000"/>
              <a:buFont typeface="Lexend Deca"/>
              <a:buChar char="∙"/>
              <a:defRPr sz="3000">
                <a:latin typeface="Lexend Deca"/>
                <a:ea typeface="Lexend Deca"/>
                <a:cs typeface="Lexend Deca"/>
                <a:sym typeface="Lexend Deca"/>
              </a:defRPr>
            </a:lvl2pPr>
            <a:lvl3pPr marL="1371600" lvl="2" indent="-419100" rtl="0">
              <a:spcBef>
                <a:spcPts val="0"/>
              </a:spcBef>
              <a:spcAft>
                <a:spcPts val="0"/>
              </a:spcAft>
              <a:buSzPts val="3000"/>
              <a:buFont typeface="Lexend Deca"/>
              <a:buChar char="∙"/>
              <a:defRPr sz="3000">
                <a:latin typeface="Lexend Deca"/>
                <a:ea typeface="Lexend Deca"/>
                <a:cs typeface="Lexend Deca"/>
                <a:sym typeface="Lexend Deca"/>
              </a:defRPr>
            </a:lvl3pPr>
            <a:lvl4pPr marL="1828800" lvl="3" indent="-419100" rtl="0">
              <a:spcBef>
                <a:spcPts val="0"/>
              </a:spcBef>
              <a:spcAft>
                <a:spcPts val="0"/>
              </a:spcAft>
              <a:buSzPts val="3000"/>
              <a:buFont typeface="Lexend Deca"/>
              <a:buChar char="●"/>
              <a:defRPr sz="3000">
                <a:latin typeface="Lexend Deca"/>
                <a:ea typeface="Lexend Deca"/>
                <a:cs typeface="Lexend Deca"/>
                <a:sym typeface="Lexend Deca"/>
              </a:defRPr>
            </a:lvl4pPr>
            <a:lvl5pPr marL="2286000" lvl="4" indent="-419100" rtl="0">
              <a:spcBef>
                <a:spcPts val="0"/>
              </a:spcBef>
              <a:spcAft>
                <a:spcPts val="0"/>
              </a:spcAft>
              <a:buSzPts val="3000"/>
              <a:buFont typeface="Lexend Deca"/>
              <a:buChar char="○"/>
              <a:defRPr sz="3000">
                <a:latin typeface="Lexend Deca"/>
                <a:ea typeface="Lexend Deca"/>
                <a:cs typeface="Lexend Deca"/>
                <a:sym typeface="Lexend Deca"/>
              </a:defRPr>
            </a:lvl5pPr>
            <a:lvl6pPr marL="2743200" lvl="5" indent="-419100" rtl="0">
              <a:spcBef>
                <a:spcPts val="0"/>
              </a:spcBef>
              <a:spcAft>
                <a:spcPts val="0"/>
              </a:spcAft>
              <a:buSzPts val="3000"/>
              <a:buFont typeface="Lexend Deca"/>
              <a:buChar char="■"/>
              <a:defRPr sz="3000">
                <a:latin typeface="Lexend Deca"/>
                <a:ea typeface="Lexend Deca"/>
                <a:cs typeface="Lexend Deca"/>
                <a:sym typeface="Lexend Deca"/>
              </a:defRPr>
            </a:lvl6pPr>
            <a:lvl7pPr marL="3200400" lvl="6" indent="-419100" rtl="0">
              <a:spcBef>
                <a:spcPts val="0"/>
              </a:spcBef>
              <a:spcAft>
                <a:spcPts val="0"/>
              </a:spcAft>
              <a:buSzPts val="3000"/>
              <a:buFont typeface="Lexend Deca"/>
              <a:buChar char="●"/>
              <a:defRPr sz="3000">
                <a:latin typeface="Lexend Deca"/>
                <a:ea typeface="Lexend Deca"/>
                <a:cs typeface="Lexend Deca"/>
                <a:sym typeface="Lexend Deca"/>
              </a:defRPr>
            </a:lvl7pPr>
            <a:lvl8pPr marL="3657600" lvl="7" indent="-419100" rtl="0">
              <a:spcBef>
                <a:spcPts val="0"/>
              </a:spcBef>
              <a:spcAft>
                <a:spcPts val="0"/>
              </a:spcAft>
              <a:buSzPts val="3000"/>
              <a:buFont typeface="Lexend Deca"/>
              <a:buChar char="○"/>
              <a:defRPr sz="3000">
                <a:latin typeface="Lexend Deca"/>
                <a:ea typeface="Lexend Deca"/>
                <a:cs typeface="Lexend Deca"/>
                <a:sym typeface="Lexend Deca"/>
              </a:defRPr>
            </a:lvl8pPr>
            <a:lvl9pPr marL="4114800" lvl="8" indent="-419100">
              <a:spcBef>
                <a:spcPts val="0"/>
              </a:spcBef>
              <a:spcAft>
                <a:spcPts val="0"/>
              </a:spcAft>
              <a:buSzPts val="3000"/>
              <a:buFont typeface="Lexend Deca"/>
              <a:buChar char="■"/>
              <a:defRPr sz="3000">
                <a:latin typeface="Lexend Deca"/>
                <a:ea typeface="Lexend Deca"/>
                <a:cs typeface="Lexend Deca"/>
                <a:sym typeface="Lexend Deca"/>
              </a:defRPr>
            </a:lvl9pPr>
          </a:lstStyle>
          <a:p>
            <a:endParaRPr/>
          </a:p>
        </p:txBody>
      </p:sp>
      <p:sp>
        <p:nvSpPr>
          <p:cNvPr id="20" name="Google Shape;20;p4"/>
          <p:cNvSpPr txBox="1"/>
          <p:nvPr/>
        </p:nvSpPr>
        <p:spPr>
          <a:xfrm>
            <a:off x="826414" y="656117"/>
            <a:ext cx="6138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200">
                <a:solidFill>
                  <a:schemeClr val="lt1"/>
                </a:solidFill>
                <a:latin typeface="Muli"/>
                <a:ea typeface="Muli"/>
                <a:cs typeface="Muli"/>
                <a:sym typeface="Muli"/>
              </a:rPr>
              <a:t>“</a:t>
            </a:r>
            <a:endParaRPr sz="7200">
              <a:solidFill>
                <a:schemeClr val="lt1"/>
              </a:solidFill>
              <a:latin typeface="Muli"/>
              <a:ea typeface="Muli"/>
              <a:cs typeface="Muli"/>
              <a:sym typeface="Muli"/>
            </a:endParaRPr>
          </a:p>
        </p:txBody>
      </p:sp>
      <p:sp>
        <p:nvSpPr>
          <p:cNvPr id="21" name="Google Shape;21;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5"/>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580550" y="1352550"/>
            <a:ext cx="6014400" cy="31617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6" name="Google Shape;26;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3"/>
        <p:cNvGrpSpPr/>
        <p:nvPr/>
      </p:nvGrpSpPr>
      <p:grpSpPr>
        <a:xfrm>
          <a:off x="0" y="0"/>
          <a:ext cx="0" cy="0"/>
          <a:chOff x="0" y="0"/>
          <a:chExt cx="0" cy="0"/>
        </a:xfrm>
      </p:grpSpPr>
      <p:pic>
        <p:nvPicPr>
          <p:cNvPr id="34" name="Google Shape;34;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 name="Google Shape;35;p7"/>
          <p:cNvSpPr txBox="1">
            <a:spLocks noGrp="1"/>
          </p:cNvSpPr>
          <p:nvPr>
            <p:ph type="title"/>
          </p:nvPr>
        </p:nvSpPr>
        <p:spPr>
          <a:xfrm>
            <a:off x="580550" y="205975"/>
            <a:ext cx="6405600" cy="857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6" name="Google Shape;36;p7"/>
          <p:cNvSpPr txBox="1">
            <a:spLocks noGrp="1"/>
          </p:cNvSpPr>
          <p:nvPr>
            <p:ph type="body" idx="1"/>
          </p:nvPr>
        </p:nvSpPr>
        <p:spPr>
          <a:xfrm>
            <a:off x="580550" y="1352550"/>
            <a:ext cx="2005800" cy="3202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7" name="Google Shape;37;p7"/>
          <p:cNvSpPr txBox="1">
            <a:spLocks noGrp="1"/>
          </p:cNvSpPr>
          <p:nvPr>
            <p:ph type="body" idx="2"/>
          </p:nvPr>
        </p:nvSpPr>
        <p:spPr>
          <a:xfrm>
            <a:off x="2780447" y="1352550"/>
            <a:ext cx="2005800" cy="3202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8" name="Google Shape;38;p7"/>
          <p:cNvSpPr txBox="1">
            <a:spLocks noGrp="1"/>
          </p:cNvSpPr>
          <p:nvPr>
            <p:ph type="body" idx="3"/>
          </p:nvPr>
        </p:nvSpPr>
        <p:spPr>
          <a:xfrm>
            <a:off x="4980344" y="1352550"/>
            <a:ext cx="2005800" cy="3202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9" name="Google Shape;39;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pic>
        <p:nvPicPr>
          <p:cNvPr id="41" name="Google Shape;41;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42" name="Google Shape;42;p8"/>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3" name="Google Shape;4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Small circuit" type="blank">
  <p:cSld name="BLANK">
    <p:spTree>
      <p:nvGrpSpPr>
        <p:cNvPr id="1" name="Shape 48"/>
        <p:cNvGrpSpPr/>
        <p:nvPr/>
      </p:nvGrpSpPr>
      <p:grpSpPr>
        <a:xfrm>
          <a:off x="0" y="0"/>
          <a:ext cx="0" cy="0"/>
          <a:chOff x="0" y="0"/>
          <a:chExt cx="0" cy="0"/>
        </a:xfrm>
      </p:grpSpPr>
      <p:pic>
        <p:nvPicPr>
          <p:cNvPr id="49" name="Google Shape;49;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Big circuit">
  <p:cSld name="BLANK_1">
    <p:spTree>
      <p:nvGrpSpPr>
        <p:cNvPr id="1" name="Shape 51"/>
        <p:cNvGrpSpPr/>
        <p:nvPr/>
      </p:nvGrpSpPr>
      <p:grpSpPr>
        <a:xfrm>
          <a:off x="0" y="0"/>
          <a:ext cx="0" cy="0"/>
          <a:chOff x="0" y="0"/>
          <a:chExt cx="0" cy="0"/>
        </a:xfrm>
      </p:grpSpPr>
      <p:pic>
        <p:nvPicPr>
          <p:cNvPr id="52" name="Google Shape;52;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53" name="Google Shape;5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A458FF"/>
            </a:gs>
            <a:gs pos="39000">
              <a:srgbClr val="3544FF"/>
            </a:gs>
            <a:gs pos="100000">
              <a:srgbClr val="0A2F9E"/>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marL="914400" lvl="1"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marL="1371600" lvl="2"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marL="1828800" lvl="3"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Lexend Deca"/>
                <a:ea typeface="Lexend Deca"/>
                <a:cs typeface="Lexend Deca"/>
                <a:sym typeface="Lexend Deca"/>
              </a:defRPr>
            </a:lvl1pPr>
            <a:lvl2pPr lvl="1" algn="r">
              <a:buNone/>
              <a:defRPr sz="1300">
                <a:solidFill>
                  <a:schemeClr val="lt1"/>
                </a:solidFill>
                <a:latin typeface="Lexend Deca"/>
                <a:ea typeface="Lexend Deca"/>
                <a:cs typeface="Lexend Deca"/>
                <a:sym typeface="Lexend Deca"/>
              </a:defRPr>
            </a:lvl2pPr>
            <a:lvl3pPr lvl="2" algn="r">
              <a:buNone/>
              <a:defRPr sz="1300">
                <a:solidFill>
                  <a:schemeClr val="lt1"/>
                </a:solidFill>
                <a:latin typeface="Lexend Deca"/>
                <a:ea typeface="Lexend Deca"/>
                <a:cs typeface="Lexend Deca"/>
                <a:sym typeface="Lexend Deca"/>
              </a:defRPr>
            </a:lvl3pPr>
            <a:lvl4pPr lvl="3" algn="r">
              <a:buNone/>
              <a:defRPr sz="1300">
                <a:solidFill>
                  <a:schemeClr val="lt1"/>
                </a:solidFill>
                <a:latin typeface="Lexend Deca"/>
                <a:ea typeface="Lexend Deca"/>
                <a:cs typeface="Lexend Deca"/>
                <a:sym typeface="Lexend Deca"/>
              </a:defRPr>
            </a:lvl4pPr>
            <a:lvl5pPr lvl="4" algn="r">
              <a:buNone/>
              <a:defRPr sz="1300">
                <a:solidFill>
                  <a:schemeClr val="lt1"/>
                </a:solidFill>
                <a:latin typeface="Lexend Deca"/>
                <a:ea typeface="Lexend Deca"/>
                <a:cs typeface="Lexend Deca"/>
                <a:sym typeface="Lexend Deca"/>
              </a:defRPr>
            </a:lvl5pPr>
            <a:lvl6pPr lvl="5" algn="r">
              <a:buNone/>
              <a:defRPr sz="1300">
                <a:solidFill>
                  <a:schemeClr val="lt1"/>
                </a:solidFill>
                <a:latin typeface="Lexend Deca"/>
                <a:ea typeface="Lexend Deca"/>
                <a:cs typeface="Lexend Deca"/>
                <a:sym typeface="Lexend Deca"/>
              </a:defRPr>
            </a:lvl6pPr>
            <a:lvl7pPr lvl="6" algn="r">
              <a:buNone/>
              <a:defRPr sz="1300">
                <a:solidFill>
                  <a:schemeClr val="lt1"/>
                </a:solidFill>
                <a:latin typeface="Lexend Deca"/>
                <a:ea typeface="Lexend Deca"/>
                <a:cs typeface="Lexend Deca"/>
                <a:sym typeface="Lexend Deca"/>
              </a:defRPr>
            </a:lvl7pPr>
            <a:lvl8pPr lvl="7" algn="r">
              <a:buNone/>
              <a:defRPr sz="1300">
                <a:solidFill>
                  <a:schemeClr val="lt1"/>
                </a:solidFill>
                <a:latin typeface="Lexend Deca"/>
                <a:ea typeface="Lexend Deca"/>
                <a:cs typeface="Lexend Deca"/>
                <a:sym typeface="Lexend Deca"/>
              </a:defRPr>
            </a:lvl8pPr>
            <a:lvl9pPr lvl="8" algn="r">
              <a:buNone/>
              <a:defRPr sz="1300">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8.png"/><Relationship Id="rId11"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823667" y="426560"/>
            <a:ext cx="7496666"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V&amp;V of Medical Device</a:t>
            </a:r>
            <a:endParaRPr dirty="0"/>
          </a:p>
        </p:txBody>
      </p:sp>
      <p:pic>
        <p:nvPicPr>
          <p:cNvPr id="61" name="Google Shape;61;p13"/>
          <p:cNvPicPr preferRelativeResize="0"/>
          <p:nvPr/>
        </p:nvPicPr>
        <p:blipFill>
          <a:blip r:embed="rId3">
            <a:alphaModFix/>
          </a:blip>
          <a:stretch>
            <a:fillRect/>
          </a:stretch>
        </p:blipFill>
        <p:spPr>
          <a:xfrm>
            <a:off x="5894475" y="1050906"/>
            <a:ext cx="1782850" cy="2031750"/>
          </a:xfrm>
          <a:prstGeom prst="rect">
            <a:avLst/>
          </a:prstGeom>
          <a:noFill/>
          <a:ln>
            <a:noFill/>
          </a:ln>
        </p:spPr>
      </p:pic>
      <p:pic>
        <p:nvPicPr>
          <p:cNvPr id="62" name="Google Shape;62;p13"/>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5">
            <a:alphaModFix/>
          </a:blip>
          <a:stretch>
            <a:fillRect/>
          </a:stretch>
        </p:blipFill>
        <p:spPr>
          <a:xfrm>
            <a:off x="7603197" y="931746"/>
            <a:ext cx="482075" cy="525200"/>
          </a:xfrm>
          <a:prstGeom prst="rect">
            <a:avLst/>
          </a:prstGeom>
          <a:noFill/>
          <a:ln>
            <a:noFill/>
          </a:ln>
        </p:spPr>
      </p:pic>
      <p:pic>
        <p:nvPicPr>
          <p:cNvPr id="64" name="Google Shape;64;p13"/>
          <p:cNvPicPr preferRelativeResize="0"/>
          <p:nvPr/>
        </p:nvPicPr>
        <p:blipFill>
          <a:blip r:embed="rId6">
            <a:alphaModFix/>
          </a:blip>
          <a:stretch>
            <a:fillRect/>
          </a:stretch>
        </p:blipFill>
        <p:spPr>
          <a:xfrm>
            <a:off x="5621692" y="4034576"/>
            <a:ext cx="586165" cy="686300"/>
          </a:xfrm>
          <a:prstGeom prst="rect">
            <a:avLst/>
          </a:prstGeom>
          <a:noFill/>
          <a:ln>
            <a:noFill/>
          </a:ln>
        </p:spPr>
      </p:pic>
      <p:pic>
        <p:nvPicPr>
          <p:cNvPr id="65" name="Google Shape;65;p13"/>
          <p:cNvPicPr preferRelativeResize="0"/>
          <p:nvPr/>
        </p:nvPicPr>
        <p:blipFill>
          <a:blip r:embed="rId7">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7">
            <a:alphaModFix/>
          </a:blip>
          <a:stretch>
            <a:fillRect/>
          </a:stretch>
        </p:blipFill>
        <p:spPr>
          <a:xfrm>
            <a:off x="8664593" y="3757882"/>
            <a:ext cx="321850" cy="448425"/>
          </a:xfrm>
          <a:prstGeom prst="rect">
            <a:avLst/>
          </a:prstGeom>
          <a:noFill/>
          <a:ln>
            <a:noFill/>
          </a:ln>
        </p:spPr>
      </p:pic>
      <p:sp>
        <p:nvSpPr>
          <p:cNvPr id="9" name="Google Shape;60;p13">
            <a:extLst>
              <a:ext uri="{FF2B5EF4-FFF2-40B4-BE49-F238E27FC236}">
                <a16:creationId xmlns:a16="http://schemas.microsoft.com/office/drawing/2014/main" id="{7A48C420-6031-40AC-989D-497F9F4C21DA}"/>
              </a:ext>
            </a:extLst>
          </p:cNvPr>
          <p:cNvSpPr txBox="1">
            <a:spLocks/>
          </p:cNvSpPr>
          <p:nvPr/>
        </p:nvSpPr>
        <p:spPr>
          <a:xfrm>
            <a:off x="823667" y="3044539"/>
            <a:ext cx="7496666" cy="1159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9pPr>
          </a:lstStyle>
          <a:p>
            <a:r>
              <a:rPr lang="en-US" dirty="0">
                <a:effectLst>
                  <a:outerShdw blurRad="38100" dist="38100" dir="2700000" algn="tl">
                    <a:srgbClr val="000000">
                      <a:alpha val="43137"/>
                    </a:srgbClr>
                  </a:outerShdw>
                </a:effectLst>
              </a:rPr>
              <a:t>Loving the risk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433889" y="305234"/>
            <a:ext cx="6405600" cy="538957"/>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Points of view</a:t>
            </a:r>
            <a:endParaRPr dirty="0"/>
          </a:p>
        </p:txBody>
      </p:sp>
      <p:sp>
        <p:nvSpPr>
          <p:cNvPr id="142" name="Google Shape;142;p21"/>
          <p:cNvSpPr txBox="1">
            <a:spLocks noGrp="1"/>
          </p:cNvSpPr>
          <p:nvPr>
            <p:ph type="body" idx="1"/>
          </p:nvPr>
        </p:nvSpPr>
        <p:spPr>
          <a:xfrm>
            <a:off x="359323" y="2063818"/>
            <a:ext cx="2005800" cy="2310468"/>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a:t>End user</a:t>
            </a:r>
            <a:endParaRPr b="1" dirty="0"/>
          </a:p>
          <a:p>
            <a:pPr marL="0" lvl="0" indent="0" algn="l" rtl="0">
              <a:spcBef>
                <a:spcPts val="600"/>
              </a:spcBef>
              <a:spcAft>
                <a:spcPts val="0"/>
              </a:spcAft>
              <a:buNone/>
            </a:pPr>
            <a:r>
              <a:rPr lang="en-US" dirty="0"/>
              <a:t>Users simply want to know if and to what extent they can be trusted.</a:t>
            </a:r>
          </a:p>
        </p:txBody>
      </p:sp>
      <p:sp>
        <p:nvSpPr>
          <p:cNvPr id="143" name="Google Shape;143;p21"/>
          <p:cNvSpPr txBox="1">
            <a:spLocks noGrp="1"/>
          </p:cNvSpPr>
          <p:nvPr>
            <p:ph type="body" idx="2"/>
          </p:nvPr>
        </p:nvSpPr>
        <p:spPr>
          <a:xfrm>
            <a:off x="2466466" y="2069349"/>
            <a:ext cx="2005800" cy="2310468"/>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b="1" dirty="0"/>
              <a:t>Technician</a:t>
            </a:r>
          </a:p>
          <a:p>
            <a:pPr marL="0" lvl="0" indent="0" algn="l" rtl="0">
              <a:spcBef>
                <a:spcPts val="600"/>
              </a:spcBef>
              <a:spcAft>
                <a:spcPts val="0"/>
              </a:spcAft>
              <a:buNone/>
            </a:pPr>
            <a:r>
              <a:rPr lang="en-US" dirty="0"/>
              <a:t>The technicians worry about what needs to be installed and maintained so that it works according to the established policy.</a:t>
            </a:r>
            <a:endParaRPr dirty="0"/>
          </a:p>
        </p:txBody>
      </p:sp>
      <p:sp>
        <p:nvSpPr>
          <p:cNvPr id="144" name="Google Shape;144;p21"/>
          <p:cNvSpPr txBox="1">
            <a:spLocks noGrp="1"/>
          </p:cNvSpPr>
          <p:nvPr>
            <p:ph type="body" idx="3"/>
          </p:nvPr>
        </p:nvSpPr>
        <p:spPr>
          <a:xfrm>
            <a:off x="4573609" y="2063818"/>
            <a:ext cx="2005800" cy="2310468"/>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a:t>Managers</a:t>
            </a:r>
            <a:endParaRPr b="1" dirty="0"/>
          </a:p>
          <a:p>
            <a:pPr marL="0" lvl="0" indent="0" algn="l" rtl="0">
              <a:spcBef>
                <a:spcPts val="600"/>
              </a:spcBef>
              <a:spcAft>
                <a:spcPts val="0"/>
              </a:spcAft>
              <a:buNone/>
            </a:pPr>
            <a:r>
              <a:rPr lang="en-US" dirty="0"/>
              <a:t>The managers see security as a balance between legal users being able to comfortably carry out their work and attackers not achieving their objectives.</a:t>
            </a:r>
            <a:endParaRPr dirty="0"/>
          </a:p>
        </p:txBody>
      </p:sp>
      <p:sp>
        <p:nvSpPr>
          <p:cNvPr id="145" name="Google Shape;145;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7" name="Google Shape;393;p38">
            <a:extLst>
              <a:ext uri="{FF2B5EF4-FFF2-40B4-BE49-F238E27FC236}">
                <a16:creationId xmlns:a16="http://schemas.microsoft.com/office/drawing/2014/main" id="{8E491EAF-23C4-41B3-A617-F7F7E7453BFD}"/>
              </a:ext>
            </a:extLst>
          </p:cNvPr>
          <p:cNvSpPr txBox="1">
            <a:spLocks/>
          </p:cNvSpPr>
          <p:nvPr/>
        </p:nvSpPr>
        <p:spPr>
          <a:xfrm>
            <a:off x="433889" y="1058839"/>
            <a:ext cx="8076753" cy="784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5"/>
              </a:buClr>
              <a:buSzPts val="1600"/>
              <a:buFont typeface="Muli"/>
              <a:buChar char="⬡"/>
              <a:defRPr sz="1600" b="0" i="0" u="none" strike="noStrike" cap="none">
                <a:solidFill>
                  <a:schemeClr val="lt1"/>
                </a:solidFill>
                <a:latin typeface="Muli"/>
                <a:ea typeface="Muli"/>
                <a:cs typeface="Muli"/>
                <a:sym typeface="Muli"/>
              </a:defRPr>
            </a:lvl1pPr>
            <a:lvl2pPr marL="914400" marR="0" lvl="1" indent="-330200" algn="l" rtl="0">
              <a:lnSpc>
                <a:spcPct val="115000"/>
              </a:lnSpc>
              <a:spcBef>
                <a:spcPts val="0"/>
              </a:spcBef>
              <a:spcAft>
                <a:spcPts val="0"/>
              </a:spcAft>
              <a:buClr>
                <a:schemeClr val="accent5"/>
              </a:buClr>
              <a:buSzPts val="1600"/>
              <a:buFont typeface="Muli"/>
              <a:buChar char="∙"/>
              <a:defRPr sz="1600" b="0" i="0" u="none" strike="noStrike" cap="none">
                <a:solidFill>
                  <a:schemeClr val="lt1"/>
                </a:solidFill>
                <a:latin typeface="Muli"/>
                <a:ea typeface="Muli"/>
                <a:cs typeface="Muli"/>
                <a:sym typeface="Muli"/>
              </a:defRPr>
            </a:lvl2pPr>
            <a:lvl3pPr marL="1371600" marR="0" lvl="2" indent="-330200" algn="l" rtl="0">
              <a:lnSpc>
                <a:spcPct val="115000"/>
              </a:lnSpc>
              <a:spcBef>
                <a:spcPts val="0"/>
              </a:spcBef>
              <a:spcAft>
                <a:spcPts val="0"/>
              </a:spcAft>
              <a:buClr>
                <a:schemeClr val="accent5"/>
              </a:buClr>
              <a:buSzPts val="1600"/>
              <a:buFont typeface="Muli"/>
              <a:buChar char="∙"/>
              <a:defRPr sz="1600" b="0" i="0" u="none" strike="noStrike" cap="none">
                <a:solidFill>
                  <a:schemeClr val="lt1"/>
                </a:solidFill>
                <a:latin typeface="Muli"/>
                <a:ea typeface="Muli"/>
                <a:cs typeface="Muli"/>
                <a:sym typeface="Muli"/>
              </a:defRPr>
            </a:lvl3pPr>
            <a:lvl4pPr marL="1828800" marR="0" lvl="3" indent="-330200" algn="l" rtl="0">
              <a:lnSpc>
                <a:spcPct val="115000"/>
              </a:lnSpc>
              <a:spcBef>
                <a:spcPts val="0"/>
              </a:spcBef>
              <a:spcAft>
                <a:spcPts val="0"/>
              </a:spcAft>
              <a:buClr>
                <a:schemeClr val="lt1"/>
              </a:buClr>
              <a:buSzPts val="1600"/>
              <a:buFont typeface="Muli"/>
              <a:buChar char="●"/>
              <a:defRPr sz="1600" b="0" i="0" u="none" strike="noStrike" cap="none">
                <a:solidFill>
                  <a:schemeClr val="lt1"/>
                </a:solidFill>
                <a:latin typeface="Muli"/>
                <a:ea typeface="Muli"/>
                <a:cs typeface="Muli"/>
                <a:sym typeface="Muli"/>
              </a:defRPr>
            </a:lvl4pPr>
            <a:lvl5pPr marL="2286000" marR="0" lvl="4" indent="-330200" algn="l" rtl="0">
              <a:lnSpc>
                <a:spcPct val="115000"/>
              </a:lnSpc>
              <a:spcBef>
                <a:spcPts val="0"/>
              </a:spcBef>
              <a:spcAft>
                <a:spcPts val="0"/>
              </a:spcAft>
              <a:buClr>
                <a:schemeClr val="lt1"/>
              </a:buClr>
              <a:buSzPts val="1600"/>
              <a:buFont typeface="Muli"/>
              <a:buChar char="○"/>
              <a:defRPr sz="1600" b="0" i="0" u="none" strike="noStrike" cap="none">
                <a:solidFill>
                  <a:schemeClr val="lt1"/>
                </a:solidFill>
                <a:latin typeface="Muli"/>
                <a:ea typeface="Muli"/>
                <a:cs typeface="Muli"/>
                <a:sym typeface="Muli"/>
              </a:defRPr>
            </a:lvl5pPr>
            <a:lvl6pPr marL="2743200" marR="0" lvl="5" indent="-330200" algn="l" rtl="0">
              <a:lnSpc>
                <a:spcPct val="115000"/>
              </a:lnSpc>
              <a:spcBef>
                <a:spcPts val="0"/>
              </a:spcBef>
              <a:spcAft>
                <a:spcPts val="0"/>
              </a:spcAft>
              <a:buClr>
                <a:schemeClr val="lt1"/>
              </a:buClr>
              <a:buSzPts val="1600"/>
              <a:buFont typeface="Muli"/>
              <a:buChar char="■"/>
              <a:defRPr sz="1600" b="0" i="0" u="none" strike="noStrike" cap="none">
                <a:solidFill>
                  <a:schemeClr val="lt1"/>
                </a:solidFill>
                <a:latin typeface="Muli"/>
                <a:ea typeface="Muli"/>
                <a:cs typeface="Muli"/>
                <a:sym typeface="Muli"/>
              </a:defRPr>
            </a:lvl6pPr>
            <a:lvl7pPr marL="3200400" marR="0" lvl="6" indent="-330200" algn="l" rtl="0">
              <a:lnSpc>
                <a:spcPct val="115000"/>
              </a:lnSpc>
              <a:spcBef>
                <a:spcPts val="0"/>
              </a:spcBef>
              <a:spcAft>
                <a:spcPts val="0"/>
              </a:spcAft>
              <a:buClr>
                <a:schemeClr val="lt1"/>
              </a:buClr>
              <a:buSzPts val="1600"/>
              <a:buFont typeface="Muli"/>
              <a:buChar char="●"/>
              <a:defRPr sz="1600" b="0" i="0" u="none" strike="noStrike" cap="none">
                <a:solidFill>
                  <a:schemeClr val="lt1"/>
                </a:solidFill>
                <a:latin typeface="Muli"/>
                <a:ea typeface="Muli"/>
                <a:cs typeface="Muli"/>
                <a:sym typeface="Muli"/>
              </a:defRPr>
            </a:lvl7pPr>
            <a:lvl8pPr marL="3657600" marR="0" lvl="7" indent="-330200" algn="l" rtl="0">
              <a:lnSpc>
                <a:spcPct val="115000"/>
              </a:lnSpc>
              <a:spcBef>
                <a:spcPts val="0"/>
              </a:spcBef>
              <a:spcAft>
                <a:spcPts val="0"/>
              </a:spcAft>
              <a:buClr>
                <a:schemeClr val="lt1"/>
              </a:buClr>
              <a:buSzPts val="1600"/>
              <a:buFont typeface="Muli"/>
              <a:buChar char="○"/>
              <a:defRPr sz="1600" b="0" i="0" u="none" strike="noStrike" cap="none">
                <a:solidFill>
                  <a:schemeClr val="lt1"/>
                </a:solidFill>
                <a:latin typeface="Muli"/>
                <a:ea typeface="Muli"/>
                <a:cs typeface="Muli"/>
                <a:sym typeface="Muli"/>
              </a:defRPr>
            </a:lvl8pPr>
            <a:lvl9pPr marL="4114800" marR="0" lvl="8" indent="-330200" algn="l" rtl="0">
              <a:lnSpc>
                <a:spcPct val="115000"/>
              </a:lnSpc>
              <a:spcBef>
                <a:spcPts val="0"/>
              </a:spcBef>
              <a:spcAft>
                <a:spcPts val="0"/>
              </a:spcAft>
              <a:buClr>
                <a:schemeClr val="lt1"/>
              </a:buClr>
              <a:buSzPts val="1600"/>
              <a:buFont typeface="Muli"/>
              <a:buChar char="■"/>
              <a:defRPr sz="1600" b="0" i="0" u="none" strike="noStrike" cap="none">
                <a:solidFill>
                  <a:schemeClr val="lt1"/>
                </a:solidFill>
                <a:latin typeface="Muli"/>
                <a:ea typeface="Muli"/>
                <a:cs typeface="Muli"/>
                <a:sym typeface="Muli"/>
              </a:defRPr>
            </a:lvl9pPr>
          </a:lstStyle>
          <a:p>
            <a:pPr marL="0" indent="0">
              <a:spcBef>
                <a:spcPts val="0"/>
              </a:spcBef>
              <a:buFont typeface="Muli"/>
              <a:buNone/>
            </a:pPr>
            <a:r>
              <a:rPr lang="en-US" dirty="0"/>
              <a:t>The same information system can be perceived in different ways by different observers, giving rise to different interpretations of the word 'security'.</a:t>
            </a:r>
          </a:p>
        </p:txBody>
      </p:sp>
      <p:sp>
        <p:nvSpPr>
          <p:cNvPr id="8" name="Google Shape;144;p21">
            <a:extLst>
              <a:ext uri="{FF2B5EF4-FFF2-40B4-BE49-F238E27FC236}">
                <a16:creationId xmlns:a16="http://schemas.microsoft.com/office/drawing/2014/main" id="{BDE4212F-6F35-4896-9991-5C18D3C1CEE7}"/>
              </a:ext>
            </a:extLst>
          </p:cNvPr>
          <p:cNvSpPr txBox="1">
            <a:spLocks/>
          </p:cNvSpPr>
          <p:nvPr/>
        </p:nvSpPr>
        <p:spPr>
          <a:xfrm>
            <a:off x="6764917" y="2063818"/>
            <a:ext cx="2005800" cy="231046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accent5"/>
              </a:buClr>
              <a:buSzPts val="1600"/>
              <a:buFont typeface="Muli"/>
              <a:buChar char="⬡"/>
              <a:defRPr sz="1600" b="0" i="0" u="none" strike="noStrike" cap="none">
                <a:solidFill>
                  <a:schemeClr val="lt1"/>
                </a:solidFill>
                <a:latin typeface="Muli"/>
                <a:ea typeface="Muli"/>
                <a:cs typeface="Muli"/>
                <a:sym typeface="Muli"/>
              </a:defRPr>
            </a:lvl1pPr>
            <a:lvl2pPr marL="914400" marR="0" lvl="1" indent="-330200" algn="l" rtl="0">
              <a:lnSpc>
                <a:spcPct val="115000"/>
              </a:lnSpc>
              <a:spcBef>
                <a:spcPts val="0"/>
              </a:spcBef>
              <a:spcAft>
                <a:spcPts val="0"/>
              </a:spcAft>
              <a:buClr>
                <a:schemeClr val="accent5"/>
              </a:buClr>
              <a:buSzPts val="1600"/>
              <a:buFont typeface="Muli"/>
              <a:buChar char="∙"/>
              <a:defRPr sz="1600" b="0" i="0" u="none" strike="noStrike" cap="none">
                <a:solidFill>
                  <a:schemeClr val="lt1"/>
                </a:solidFill>
                <a:latin typeface="Muli"/>
                <a:ea typeface="Muli"/>
                <a:cs typeface="Muli"/>
                <a:sym typeface="Muli"/>
              </a:defRPr>
            </a:lvl2pPr>
            <a:lvl3pPr marL="1371600" marR="0" lvl="2" indent="-330200" algn="l" rtl="0">
              <a:lnSpc>
                <a:spcPct val="115000"/>
              </a:lnSpc>
              <a:spcBef>
                <a:spcPts val="0"/>
              </a:spcBef>
              <a:spcAft>
                <a:spcPts val="0"/>
              </a:spcAft>
              <a:buClr>
                <a:schemeClr val="accent5"/>
              </a:buClr>
              <a:buSzPts val="1600"/>
              <a:buFont typeface="Muli"/>
              <a:buChar char="∙"/>
              <a:defRPr sz="1600" b="0" i="0" u="none" strike="noStrike" cap="none">
                <a:solidFill>
                  <a:schemeClr val="lt1"/>
                </a:solidFill>
                <a:latin typeface="Muli"/>
                <a:ea typeface="Muli"/>
                <a:cs typeface="Muli"/>
                <a:sym typeface="Muli"/>
              </a:defRPr>
            </a:lvl3pPr>
            <a:lvl4pPr marL="1828800" marR="0" lvl="3" indent="-330200" algn="l" rtl="0">
              <a:lnSpc>
                <a:spcPct val="115000"/>
              </a:lnSpc>
              <a:spcBef>
                <a:spcPts val="0"/>
              </a:spcBef>
              <a:spcAft>
                <a:spcPts val="0"/>
              </a:spcAft>
              <a:buClr>
                <a:schemeClr val="lt1"/>
              </a:buClr>
              <a:buSzPts val="1600"/>
              <a:buFont typeface="Muli"/>
              <a:buChar char="●"/>
              <a:defRPr sz="1600" b="0" i="0" u="none" strike="noStrike" cap="none">
                <a:solidFill>
                  <a:schemeClr val="lt1"/>
                </a:solidFill>
                <a:latin typeface="Muli"/>
                <a:ea typeface="Muli"/>
                <a:cs typeface="Muli"/>
                <a:sym typeface="Muli"/>
              </a:defRPr>
            </a:lvl4pPr>
            <a:lvl5pPr marL="2286000" marR="0" lvl="4" indent="-330200" algn="l" rtl="0">
              <a:lnSpc>
                <a:spcPct val="115000"/>
              </a:lnSpc>
              <a:spcBef>
                <a:spcPts val="0"/>
              </a:spcBef>
              <a:spcAft>
                <a:spcPts val="0"/>
              </a:spcAft>
              <a:buClr>
                <a:schemeClr val="lt1"/>
              </a:buClr>
              <a:buSzPts val="1600"/>
              <a:buFont typeface="Muli"/>
              <a:buChar char="○"/>
              <a:defRPr sz="1600" b="0" i="0" u="none" strike="noStrike" cap="none">
                <a:solidFill>
                  <a:schemeClr val="lt1"/>
                </a:solidFill>
                <a:latin typeface="Muli"/>
                <a:ea typeface="Muli"/>
                <a:cs typeface="Muli"/>
                <a:sym typeface="Muli"/>
              </a:defRPr>
            </a:lvl5pPr>
            <a:lvl6pPr marL="2743200" marR="0" lvl="5" indent="-330200" algn="l" rtl="0">
              <a:lnSpc>
                <a:spcPct val="115000"/>
              </a:lnSpc>
              <a:spcBef>
                <a:spcPts val="0"/>
              </a:spcBef>
              <a:spcAft>
                <a:spcPts val="0"/>
              </a:spcAft>
              <a:buClr>
                <a:schemeClr val="lt1"/>
              </a:buClr>
              <a:buSzPts val="1600"/>
              <a:buFont typeface="Muli"/>
              <a:buChar char="■"/>
              <a:defRPr sz="1600" b="0" i="0" u="none" strike="noStrike" cap="none">
                <a:solidFill>
                  <a:schemeClr val="lt1"/>
                </a:solidFill>
                <a:latin typeface="Muli"/>
                <a:ea typeface="Muli"/>
                <a:cs typeface="Muli"/>
                <a:sym typeface="Muli"/>
              </a:defRPr>
            </a:lvl6pPr>
            <a:lvl7pPr marL="3200400" marR="0" lvl="6" indent="-330200" algn="l" rtl="0">
              <a:lnSpc>
                <a:spcPct val="115000"/>
              </a:lnSpc>
              <a:spcBef>
                <a:spcPts val="0"/>
              </a:spcBef>
              <a:spcAft>
                <a:spcPts val="0"/>
              </a:spcAft>
              <a:buClr>
                <a:schemeClr val="lt1"/>
              </a:buClr>
              <a:buSzPts val="1600"/>
              <a:buFont typeface="Muli"/>
              <a:buChar char="●"/>
              <a:defRPr sz="1600" b="0" i="0" u="none" strike="noStrike" cap="none">
                <a:solidFill>
                  <a:schemeClr val="lt1"/>
                </a:solidFill>
                <a:latin typeface="Muli"/>
                <a:ea typeface="Muli"/>
                <a:cs typeface="Muli"/>
                <a:sym typeface="Muli"/>
              </a:defRPr>
            </a:lvl7pPr>
            <a:lvl8pPr marL="3657600" marR="0" lvl="7" indent="-330200" algn="l" rtl="0">
              <a:lnSpc>
                <a:spcPct val="115000"/>
              </a:lnSpc>
              <a:spcBef>
                <a:spcPts val="0"/>
              </a:spcBef>
              <a:spcAft>
                <a:spcPts val="0"/>
              </a:spcAft>
              <a:buClr>
                <a:schemeClr val="lt1"/>
              </a:buClr>
              <a:buSzPts val="1600"/>
              <a:buFont typeface="Muli"/>
              <a:buChar char="○"/>
              <a:defRPr sz="1600" b="0" i="0" u="none" strike="noStrike" cap="none">
                <a:solidFill>
                  <a:schemeClr val="lt1"/>
                </a:solidFill>
                <a:latin typeface="Muli"/>
                <a:ea typeface="Muli"/>
                <a:cs typeface="Muli"/>
                <a:sym typeface="Muli"/>
              </a:defRPr>
            </a:lvl8pPr>
            <a:lvl9pPr marL="4114800" marR="0" lvl="8" indent="-330200" algn="l" rtl="0">
              <a:lnSpc>
                <a:spcPct val="115000"/>
              </a:lnSpc>
              <a:spcBef>
                <a:spcPts val="0"/>
              </a:spcBef>
              <a:spcAft>
                <a:spcPts val="0"/>
              </a:spcAft>
              <a:buClr>
                <a:schemeClr val="lt1"/>
              </a:buClr>
              <a:buSzPts val="1600"/>
              <a:buFont typeface="Muli"/>
              <a:buChar char="■"/>
              <a:defRPr sz="1600" b="0" i="0" u="none" strike="noStrike" cap="none">
                <a:solidFill>
                  <a:schemeClr val="lt1"/>
                </a:solidFill>
                <a:latin typeface="Muli"/>
                <a:ea typeface="Muli"/>
                <a:cs typeface="Muli"/>
                <a:sym typeface="Muli"/>
              </a:defRPr>
            </a:lvl9pPr>
          </a:lstStyle>
          <a:p>
            <a:pPr marL="0" indent="0">
              <a:buFont typeface="Muli"/>
              <a:buNone/>
            </a:pPr>
            <a:r>
              <a:rPr lang="en-US" b="1" dirty="0"/>
              <a:t>Attackers</a:t>
            </a:r>
          </a:p>
          <a:p>
            <a:pPr marL="0" indent="0">
              <a:buFont typeface="Muli"/>
              <a:buNone/>
            </a:pPr>
            <a:r>
              <a:rPr lang="en-US" dirty="0"/>
              <a:t>Attackers say that a system is secure when it prevents them from achieving their objectives. And a system is insecure when attacks succeed smoothly.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580549" y="205975"/>
            <a:ext cx="8062006" cy="857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The context of the organization</a:t>
            </a:r>
            <a:endParaRPr dirty="0"/>
          </a:p>
        </p:txBody>
      </p:sp>
      <p:sp>
        <p:nvSpPr>
          <p:cNvPr id="105" name="Google Shape;10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5" name="Google Shape;153;p22">
            <a:extLst>
              <a:ext uri="{FF2B5EF4-FFF2-40B4-BE49-F238E27FC236}">
                <a16:creationId xmlns:a16="http://schemas.microsoft.com/office/drawing/2014/main" id="{F225A661-09F0-4D19-9B8B-C2CC707CB488}"/>
              </a:ext>
            </a:extLst>
          </p:cNvPr>
          <p:cNvPicPr preferRelativeResize="0"/>
          <p:nvPr/>
        </p:nvPicPr>
        <p:blipFill rotWithShape="1">
          <a:blip r:embed="rId3">
            <a:alphaModFix/>
          </a:blip>
          <a:srcRect r="9958"/>
          <a:stretch/>
        </p:blipFill>
        <p:spPr>
          <a:xfrm>
            <a:off x="5078134" y="1251981"/>
            <a:ext cx="3676800" cy="3061800"/>
          </a:xfrm>
          <a:prstGeom prst="hexagon">
            <a:avLst>
              <a:gd name="adj" fmla="val 25000"/>
              <a:gd name="vf" fmla="val 115470"/>
            </a:avLst>
          </a:prstGeom>
          <a:noFill/>
          <a:ln>
            <a:noFill/>
          </a:ln>
          <a:effectLst>
            <a:outerShdw blurRad="257175" dist="57150" dir="5400000" algn="bl" rotWithShape="0">
              <a:schemeClr val="dk1">
                <a:alpha val="50000"/>
              </a:schemeClr>
            </a:outerShdw>
          </a:effectLst>
        </p:spPr>
      </p:pic>
      <p:sp>
        <p:nvSpPr>
          <p:cNvPr id="104" name="Google Shape;104;p18"/>
          <p:cNvSpPr txBox="1">
            <a:spLocks noGrp="1"/>
          </p:cNvSpPr>
          <p:nvPr>
            <p:ph type="body" idx="1"/>
          </p:nvPr>
        </p:nvSpPr>
        <p:spPr>
          <a:xfrm>
            <a:off x="580550" y="1352550"/>
            <a:ext cx="7106790" cy="31617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US" dirty="0"/>
              <a:t>Value under risk </a:t>
            </a:r>
            <a:r>
              <a:rPr lang="en-US" dirty="0">
                <a:sym typeface="Wingdings" panose="05000000000000000000" pitchFamily="2" charset="2"/>
              </a:rPr>
              <a:t></a:t>
            </a:r>
            <a:r>
              <a:rPr lang="en-US" dirty="0"/>
              <a:t> </a:t>
            </a:r>
            <a:r>
              <a:rPr lang="en-US" u="sng" dirty="0"/>
              <a:t>Complex</a:t>
            </a:r>
            <a:r>
              <a:rPr lang="en-US" dirty="0"/>
              <a:t> task to identify.</a:t>
            </a:r>
          </a:p>
          <a:p>
            <a:pPr marL="457200" lvl="0" indent="-381000" algn="l" rtl="0">
              <a:spcBef>
                <a:spcPts val="0"/>
              </a:spcBef>
              <a:spcAft>
                <a:spcPts val="0"/>
              </a:spcAft>
              <a:buSzPts val="2400"/>
              <a:buChar char="⬡"/>
            </a:pPr>
            <a:r>
              <a:rPr lang="en" dirty="0"/>
              <a:t>It is a BUSINESS problem. </a:t>
            </a:r>
          </a:p>
          <a:p>
            <a:pPr marL="457200" lvl="0" indent="-381000" algn="l" rtl="0">
              <a:spcBef>
                <a:spcPts val="0"/>
              </a:spcBef>
              <a:spcAft>
                <a:spcPts val="0"/>
              </a:spcAft>
              <a:buSzPts val="2400"/>
              <a:buChar char="⬡"/>
            </a:pPr>
            <a:r>
              <a:rPr lang="en" dirty="0"/>
              <a:t>Complex environment:</a:t>
            </a:r>
          </a:p>
          <a:p>
            <a:pPr lvl="1">
              <a:buChar char="⬡"/>
            </a:pPr>
            <a:r>
              <a:rPr lang="en" dirty="0">
                <a:sym typeface="Wingdings" panose="05000000000000000000" pitchFamily="2" charset="2"/>
              </a:rPr>
              <a:t>Many interests.</a:t>
            </a:r>
          </a:p>
          <a:p>
            <a:pPr lvl="1">
              <a:buChar char="⬡"/>
            </a:pPr>
            <a:r>
              <a:rPr lang="en" dirty="0">
                <a:sym typeface="Wingdings" panose="05000000000000000000" pitchFamily="2" charset="2"/>
              </a:rPr>
              <a:t>Many stakeholders.</a:t>
            </a:r>
            <a:endParaRPr lang="en" dirty="0"/>
          </a:p>
          <a:p>
            <a:pPr marL="457200" lvl="0" indent="-381000" algn="l" rtl="0">
              <a:spcBef>
                <a:spcPts val="0"/>
              </a:spcBef>
              <a:spcAft>
                <a:spcPts val="0"/>
              </a:spcAft>
              <a:buSzPts val="2400"/>
              <a:buChar char="⬡"/>
            </a:pPr>
            <a:r>
              <a:rPr lang="en" dirty="0"/>
              <a:t>No general rule </a:t>
            </a:r>
            <a:r>
              <a:rPr lang="en" dirty="0">
                <a:sym typeface="Wingdings" panose="05000000000000000000" pitchFamily="2" charset="2"/>
              </a:rPr>
              <a:t> </a:t>
            </a:r>
            <a:r>
              <a:rPr lang="en" dirty="0"/>
              <a:t>Every business is unique.</a:t>
            </a:r>
          </a:p>
          <a:p>
            <a:pPr marL="457200" lvl="0" indent="-381000" algn="l" rtl="0">
              <a:spcBef>
                <a:spcPts val="0"/>
              </a:spcBef>
              <a:spcAft>
                <a:spcPts val="0"/>
              </a:spcAft>
              <a:buSzPts val="2400"/>
              <a:buChar char="⬡"/>
            </a:pPr>
            <a:r>
              <a:rPr lang="en" dirty="0"/>
              <a:t>Perimeter of responsibility.</a:t>
            </a:r>
          </a:p>
          <a:p>
            <a:pPr marL="457200" lvl="0" indent="-381000" algn="l" rtl="0">
              <a:spcBef>
                <a:spcPts val="0"/>
              </a:spcBef>
              <a:spcAft>
                <a:spcPts val="0"/>
              </a:spcAft>
              <a:buSzPts val="2400"/>
              <a:buChar char="⬡"/>
            </a:pPr>
            <a:endParaRPr lang="en-US" dirty="0"/>
          </a:p>
        </p:txBody>
      </p:sp>
    </p:spTree>
    <p:extLst>
      <p:ext uri="{BB962C8B-B14F-4D97-AF65-F5344CB8AC3E}">
        <p14:creationId xmlns:p14="http://schemas.microsoft.com/office/powerpoint/2010/main" val="1054397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8"/>
          <p:cNvSpPr txBox="1">
            <a:spLocks noGrp="1"/>
          </p:cNvSpPr>
          <p:nvPr>
            <p:ph type="ctrTitle"/>
          </p:nvPr>
        </p:nvSpPr>
        <p:spPr>
          <a:xfrm>
            <a:off x="685799" y="258619"/>
            <a:ext cx="8281219" cy="677881"/>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Objectives of IT Security</a:t>
            </a:r>
            <a:endParaRPr dirty="0"/>
          </a:p>
        </p:txBody>
      </p:sp>
      <p:sp>
        <p:nvSpPr>
          <p:cNvPr id="393" name="Google Shape;393;p38"/>
          <p:cNvSpPr txBox="1">
            <a:spLocks noGrp="1"/>
          </p:cNvSpPr>
          <p:nvPr>
            <p:ph type="subTitle" idx="1"/>
          </p:nvPr>
        </p:nvSpPr>
        <p:spPr>
          <a:xfrm>
            <a:off x="685799" y="1268800"/>
            <a:ext cx="4263900" cy="1941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Traditionally, three dimensions that we could call canonical have to be protected: confidentiality, integrity and availability.</a:t>
            </a:r>
          </a:p>
          <a:p>
            <a:pPr marL="0" lvl="0" indent="0" algn="l" rtl="0">
              <a:spcBef>
                <a:spcPts val="0"/>
              </a:spcBef>
              <a:spcAft>
                <a:spcPts val="0"/>
              </a:spcAft>
              <a:buNone/>
            </a:pPr>
            <a:r>
              <a:rPr lang="en-US" dirty="0"/>
              <a:t>Depending on the organization and the business in question, one or the other may be more relevant.</a:t>
            </a:r>
            <a:endParaRPr dirty="0"/>
          </a:p>
        </p:txBody>
      </p:sp>
      <p:pic>
        <p:nvPicPr>
          <p:cNvPr id="394" name="Google Shape;394;p38"/>
          <p:cNvPicPr preferRelativeResize="0"/>
          <p:nvPr/>
        </p:nvPicPr>
        <p:blipFill>
          <a:blip r:embed="rId3">
            <a:alphaModFix/>
          </a:blip>
          <a:stretch>
            <a:fillRect/>
          </a:stretch>
        </p:blipFill>
        <p:spPr>
          <a:xfrm>
            <a:off x="5983976" y="1373675"/>
            <a:ext cx="1519400" cy="1731550"/>
          </a:xfrm>
          <a:prstGeom prst="rect">
            <a:avLst/>
          </a:prstGeom>
          <a:noFill/>
          <a:ln>
            <a:noFill/>
          </a:ln>
        </p:spPr>
      </p:pic>
      <p:sp>
        <p:nvSpPr>
          <p:cNvPr id="5" name="Google Shape;142;p21">
            <a:extLst>
              <a:ext uri="{FF2B5EF4-FFF2-40B4-BE49-F238E27FC236}">
                <a16:creationId xmlns:a16="http://schemas.microsoft.com/office/drawing/2014/main" id="{1908C64C-5550-44BA-A56A-4FC63AFAF773}"/>
              </a:ext>
            </a:extLst>
          </p:cNvPr>
          <p:cNvSpPr txBox="1">
            <a:spLocks/>
          </p:cNvSpPr>
          <p:nvPr/>
        </p:nvSpPr>
        <p:spPr>
          <a:xfrm>
            <a:off x="685800" y="3542400"/>
            <a:ext cx="2005800" cy="3202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1pPr>
            <a:lvl2pPr marL="914400" marR="0" lvl="1"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2pPr>
            <a:lvl3pPr marL="1371600" marR="0" lvl="2"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3pPr>
            <a:lvl4pPr marL="1828800" marR="0" lvl="3"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4pPr>
            <a:lvl5pPr marL="2286000" marR="0" lvl="4"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5pPr>
            <a:lvl6pPr marL="2743200" marR="0" lvl="5"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6pPr>
            <a:lvl7pPr marL="3200400" marR="0" lvl="6"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7pPr>
            <a:lvl8pPr marL="3657600" marR="0" lvl="7"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8pPr>
            <a:lvl9pPr marL="4114800" marR="0" lvl="8"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9pPr>
          </a:lstStyle>
          <a:p>
            <a:pPr marL="0" indent="0">
              <a:spcBef>
                <a:spcPts val="600"/>
              </a:spcBef>
            </a:pPr>
            <a:r>
              <a:rPr lang="en-US" b="1" dirty="0"/>
              <a:t>Confidentiality</a:t>
            </a:r>
          </a:p>
          <a:p>
            <a:pPr marL="0" indent="0">
              <a:spcBef>
                <a:spcPts val="600"/>
              </a:spcBef>
            </a:pPr>
            <a:r>
              <a:rPr lang="en-US" dirty="0"/>
              <a:t>The access to the information</a:t>
            </a:r>
          </a:p>
        </p:txBody>
      </p:sp>
      <p:sp>
        <p:nvSpPr>
          <p:cNvPr id="6" name="Google Shape;143;p21">
            <a:extLst>
              <a:ext uri="{FF2B5EF4-FFF2-40B4-BE49-F238E27FC236}">
                <a16:creationId xmlns:a16="http://schemas.microsoft.com/office/drawing/2014/main" id="{55C5D579-EDC3-4587-AA26-C29E26318EE5}"/>
              </a:ext>
            </a:extLst>
          </p:cNvPr>
          <p:cNvSpPr txBox="1">
            <a:spLocks/>
          </p:cNvSpPr>
          <p:nvPr/>
        </p:nvSpPr>
        <p:spPr>
          <a:xfrm>
            <a:off x="2885697" y="3542400"/>
            <a:ext cx="2005800" cy="32022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n-US" sz="1800" b="1" dirty="0">
                <a:solidFill>
                  <a:schemeClr val="accent4"/>
                </a:solidFill>
                <a:latin typeface="Muli"/>
              </a:rPr>
              <a:t>Integrity</a:t>
            </a:r>
            <a:r>
              <a:rPr lang="en-US" b="1" dirty="0"/>
              <a:t> </a:t>
            </a:r>
            <a:r>
              <a:rPr lang="en-US" sz="1800" b="1" dirty="0">
                <a:solidFill>
                  <a:schemeClr val="accent4"/>
                </a:solidFill>
                <a:latin typeface="Muli"/>
                <a:sym typeface="Muli"/>
              </a:rPr>
              <a:t>and</a:t>
            </a:r>
            <a:r>
              <a:rPr lang="en-US" b="1" dirty="0"/>
              <a:t> </a:t>
            </a:r>
            <a:r>
              <a:rPr lang="en-US" sz="1800" b="1" dirty="0">
                <a:solidFill>
                  <a:schemeClr val="accent4"/>
                </a:solidFill>
                <a:latin typeface="Muli"/>
              </a:rPr>
              <a:t>authenticity</a:t>
            </a:r>
          </a:p>
          <a:p>
            <a:pPr>
              <a:spcBef>
                <a:spcPts val="600"/>
              </a:spcBef>
            </a:pPr>
            <a:r>
              <a:rPr lang="en-US" sz="1800" dirty="0">
                <a:solidFill>
                  <a:schemeClr val="accent4"/>
                </a:solidFill>
                <a:latin typeface="Muli"/>
                <a:sym typeface="Muli"/>
              </a:rPr>
              <a:t>The</a:t>
            </a:r>
            <a:r>
              <a:rPr lang="en-US" dirty="0"/>
              <a:t> </a:t>
            </a:r>
            <a:r>
              <a:rPr lang="en-US" sz="1800" dirty="0">
                <a:solidFill>
                  <a:schemeClr val="accent4"/>
                </a:solidFill>
                <a:latin typeface="Muli"/>
                <a:sym typeface="Muli"/>
              </a:rPr>
              <a:t>correctness</a:t>
            </a:r>
            <a:r>
              <a:rPr lang="en-US" dirty="0"/>
              <a:t> </a:t>
            </a:r>
            <a:r>
              <a:rPr lang="en-US" sz="1800" dirty="0">
                <a:solidFill>
                  <a:schemeClr val="accent4"/>
                </a:solidFill>
                <a:latin typeface="Muli"/>
                <a:sym typeface="Muli"/>
              </a:rPr>
              <a:t>of</a:t>
            </a:r>
            <a:r>
              <a:rPr lang="en-US" dirty="0"/>
              <a:t> </a:t>
            </a:r>
            <a:r>
              <a:rPr lang="en-US" sz="1800" dirty="0">
                <a:solidFill>
                  <a:schemeClr val="accent4"/>
                </a:solidFill>
                <a:latin typeface="Muli"/>
                <a:sym typeface="Muli"/>
              </a:rPr>
              <a:t>the</a:t>
            </a:r>
            <a:r>
              <a:rPr lang="en-US" dirty="0"/>
              <a:t> </a:t>
            </a:r>
            <a:r>
              <a:rPr lang="en-US" sz="1800" dirty="0">
                <a:solidFill>
                  <a:schemeClr val="accent4"/>
                </a:solidFill>
                <a:latin typeface="Muli"/>
                <a:sym typeface="Muli"/>
              </a:rPr>
              <a:t>information</a:t>
            </a:r>
            <a:r>
              <a:rPr lang="en-US" dirty="0"/>
              <a:t> </a:t>
            </a:r>
          </a:p>
        </p:txBody>
      </p:sp>
      <p:sp>
        <p:nvSpPr>
          <p:cNvPr id="7" name="Google Shape;144;p21">
            <a:extLst>
              <a:ext uri="{FF2B5EF4-FFF2-40B4-BE49-F238E27FC236}">
                <a16:creationId xmlns:a16="http://schemas.microsoft.com/office/drawing/2014/main" id="{7EB3DE71-DC08-4F77-85E6-B348AD7C6AB4}"/>
              </a:ext>
            </a:extLst>
          </p:cNvPr>
          <p:cNvSpPr txBox="1">
            <a:spLocks/>
          </p:cNvSpPr>
          <p:nvPr/>
        </p:nvSpPr>
        <p:spPr>
          <a:xfrm>
            <a:off x="5085594" y="3542400"/>
            <a:ext cx="2005800" cy="32022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n-US" sz="1800" b="1" dirty="0">
                <a:solidFill>
                  <a:schemeClr val="accent4"/>
                </a:solidFill>
                <a:latin typeface="Muli"/>
              </a:rPr>
              <a:t>Availability</a:t>
            </a:r>
          </a:p>
          <a:p>
            <a:pPr>
              <a:spcBef>
                <a:spcPts val="600"/>
              </a:spcBef>
            </a:pPr>
            <a:r>
              <a:rPr lang="en-US" sz="1800" dirty="0">
                <a:solidFill>
                  <a:schemeClr val="accent4"/>
                </a:solidFill>
                <a:latin typeface="Muli"/>
                <a:sym typeface="Muli"/>
              </a:rPr>
              <a:t>T</a:t>
            </a:r>
            <a:r>
              <a:rPr lang="en-US" sz="1800" dirty="0">
                <a:solidFill>
                  <a:schemeClr val="accent4"/>
                </a:solidFill>
                <a:latin typeface="Muli"/>
              </a:rPr>
              <a:t>he quality of being able to be used or obtained.</a:t>
            </a:r>
          </a:p>
          <a:p>
            <a:pPr>
              <a:spcBef>
                <a:spcPts val="600"/>
              </a:spcBef>
            </a:pPr>
            <a:endParaRPr lang="en-US" dirty="0"/>
          </a:p>
        </p:txBody>
      </p:sp>
    </p:spTree>
    <p:extLst>
      <p:ext uri="{BB962C8B-B14F-4D97-AF65-F5344CB8AC3E}">
        <p14:creationId xmlns:p14="http://schemas.microsoft.com/office/powerpoint/2010/main" val="1030860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9"/>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Secure all levels</a:t>
            </a:r>
            <a:endParaRPr dirty="0"/>
          </a:p>
        </p:txBody>
      </p:sp>
      <p:sp>
        <p:nvSpPr>
          <p:cNvPr id="266" name="Google Shape;266;p2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267" name="Google Shape;267;p29"/>
          <p:cNvGrpSpPr/>
          <p:nvPr/>
        </p:nvGrpSpPr>
        <p:grpSpPr>
          <a:xfrm>
            <a:off x="5733225" y="2944610"/>
            <a:ext cx="2469661" cy="1384500"/>
            <a:chOff x="6038025" y="2598925"/>
            <a:chExt cx="2469661" cy="1384500"/>
          </a:xfrm>
        </p:grpSpPr>
        <p:cxnSp>
          <p:nvCxnSpPr>
            <p:cNvPr id="268" name="Google Shape;268;p29"/>
            <p:cNvCxnSpPr/>
            <p:nvPr/>
          </p:nvCxnSpPr>
          <p:spPr>
            <a:xfrm>
              <a:off x="6038025" y="3312550"/>
              <a:ext cx="582000" cy="0"/>
            </a:xfrm>
            <a:prstGeom prst="straightConnector1">
              <a:avLst/>
            </a:prstGeom>
            <a:noFill/>
            <a:ln w="9525" cap="flat" cmpd="sng">
              <a:solidFill>
                <a:schemeClr val="lt1"/>
              </a:solidFill>
              <a:prstDash val="solid"/>
              <a:round/>
              <a:headEnd type="none" w="sm" len="sm"/>
              <a:tailEnd type="none" w="sm" len="sm"/>
            </a:ln>
          </p:spPr>
        </p:cxnSp>
        <p:sp>
          <p:nvSpPr>
            <p:cNvPr id="269" name="Google Shape;269;p29"/>
            <p:cNvSpPr txBox="1"/>
            <p:nvPr/>
          </p:nvSpPr>
          <p:spPr>
            <a:xfrm>
              <a:off x="6640486" y="2598925"/>
              <a:ext cx="1867200" cy="138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solidFill>
                    <a:schemeClr val="accent3"/>
                  </a:solidFill>
                  <a:latin typeface="Muli"/>
                  <a:ea typeface="Muli"/>
                  <a:cs typeface="Muli"/>
                  <a:sym typeface="Muli"/>
                </a:rPr>
                <a:t>EQUIPMENT</a:t>
              </a:r>
            </a:p>
            <a:p>
              <a:pPr marL="0" lvl="0" indent="0" algn="l" rtl="0">
                <a:spcBef>
                  <a:spcPts val="0"/>
                </a:spcBef>
                <a:spcAft>
                  <a:spcPts val="0"/>
                </a:spcAft>
                <a:buNone/>
              </a:pPr>
              <a:endParaRPr sz="1200" dirty="0">
                <a:solidFill>
                  <a:schemeClr val="lt1"/>
                </a:solidFill>
                <a:latin typeface="Muli"/>
                <a:ea typeface="Muli"/>
                <a:cs typeface="Muli"/>
                <a:sym typeface="Muli"/>
              </a:endParaRPr>
            </a:p>
            <a:p>
              <a:pPr marL="0" lvl="0" indent="0" algn="l" rtl="0">
                <a:spcBef>
                  <a:spcPts val="0"/>
                </a:spcBef>
                <a:spcAft>
                  <a:spcPts val="1600"/>
                </a:spcAft>
                <a:buNone/>
              </a:pPr>
              <a:r>
                <a:rPr lang="en" sz="800" dirty="0">
                  <a:solidFill>
                    <a:schemeClr val="lt1"/>
                  </a:solidFill>
                  <a:latin typeface="Muli"/>
                  <a:ea typeface="Muli"/>
                  <a:cs typeface="Muli"/>
                  <a:sym typeface="Muli"/>
                </a:rPr>
                <a:t>Physical equipment</a:t>
              </a:r>
            </a:p>
            <a:p>
              <a:pPr marL="0" lvl="0" indent="0" algn="l" rtl="0">
                <a:spcBef>
                  <a:spcPts val="0"/>
                </a:spcBef>
                <a:spcAft>
                  <a:spcPts val="1600"/>
                </a:spcAft>
                <a:buNone/>
              </a:pPr>
              <a:r>
                <a:rPr lang="en" sz="800" dirty="0">
                  <a:solidFill>
                    <a:schemeClr val="lt1"/>
                  </a:solidFill>
                  <a:latin typeface="Muli"/>
                  <a:ea typeface="Muli"/>
                  <a:cs typeface="Muli"/>
                  <a:sym typeface="Muli"/>
                </a:rPr>
                <a:t>Servers</a:t>
              </a:r>
            </a:p>
            <a:p>
              <a:pPr marL="0" lvl="0" indent="0" algn="l" rtl="0">
                <a:spcBef>
                  <a:spcPts val="0"/>
                </a:spcBef>
                <a:spcAft>
                  <a:spcPts val="1600"/>
                </a:spcAft>
                <a:buNone/>
              </a:pPr>
              <a:r>
                <a:rPr lang="en" sz="800" dirty="0">
                  <a:solidFill>
                    <a:schemeClr val="lt1"/>
                  </a:solidFill>
                  <a:latin typeface="Muli"/>
                  <a:ea typeface="Muli"/>
                  <a:cs typeface="Muli"/>
                  <a:sym typeface="Muli"/>
                </a:rPr>
                <a:t>Personal facilities</a:t>
              </a:r>
              <a:endParaRPr sz="800" dirty="0">
                <a:solidFill>
                  <a:schemeClr val="lt1"/>
                </a:solidFill>
                <a:latin typeface="Muli"/>
                <a:ea typeface="Muli"/>
                <a:cs typeface="Muli"/>
                <a:sym typeface="Muli"/>
              </a:endParaRPr>
            </a:p>
          </p:txBody>
        </p:sp>
        <p:sp>
          <p:nvSpPr>
            <p:cNvPr id="270" name="Google Shape;270;p29"/>
            <p:cNvSpPr/>
            <p:nvPr/>
          </p:nvSpPr>
          <p:spPr>
            <a:xfrm>
              <a:off x="6424027" y="3212150"/>
              <a:ext cx="198600" cy="198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9"/>
            <p:cNvSpPr txBox="1"/>
            <p:nvPr/>
          </p:nvSpPr>
          <p:spPr>
            <a:xfrm>
              <a:off x="6399017" y="3156109"/>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800">
                  <a:solidFill>
                    <a:schemeClr val="dk1"/>
                  </a:solidFill>
                  <a:latin typeface="Lexend Deca"/>
                  <a:ea typeface="Lexend Deca"/>
                  <a:cs typeface="Lexend Deca"/>
                  <a:sym typeface="Lexend Deca"/>
                </a:rPr>
                <a:t>3</a:t>
              </a:r>
              <a:endParaRPr sz="800">
                <a:solidFill>
                  <a:schemeClr val="dk1"/>
                </a:solidFill>
                <a:latin typeface="Lexend Deca"/>
                <a:ea typeface="Lexend Deca"/>
                <a:cs typeface="Lexend Deca"/>
                <a:sym typeface="Lexend Deca"/>
              </a:endParaRPr>
            </a:p>
          </p:txBody>
        </p:sp>
      </p:grpSp>
      <p:grpSp>
        <p:nvGrpSpPr>
          <p:cNvPr id="272" name="Google Shape;272;p29"/>
          <p:cNvGrpSpPr/>
          <p:nvPr/>
        </p:nvGrpSpPr>
        <p:grpSpPr>
          <a:xfrm>
            <a:off x="331521" y="2172128"/>
            <a:ext cx="2994729" cy="1384500"/>
            <a:chOff x="636321" y="1844098"/>
            <a:chExt cx="2994729" cy="1384500"/>
          </a:xfrm>
        </p:grpSpPr>
        <p:sp>
          <p:nvSpPr>
            <p:cNvPr id="273" name="Google Shape;273;p29"/>
            <p:cNvSpPr txBox="1"/>
            <p:nvPr/>
          </p:nvSpPr>
          <p:spPr>
            <a:xfrm>
              <a:off x="636321" y="1844098"/>
              <a:ext cx="1867200" cy="1384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200" dirty="0">
                  <a:solidFill>
                    <a:schemeClr val="accent3"/>
                  </a:solidFill>
                  <a:latin typeface="Muli"/>
                  <a:ea typeface="Muli"/>
                  <a:cs typeface="Muli"/>
                  <a:sym typeface="Muli"/>
                </a:rPr>
                <a:t>SERVICES</a:t>
              </a:r>
            </a:p>
            <a:p>
              <a:pPr marL="0" lvl="0" indent="0" algn="r" rtl="0">
                <a:spcBef>
                  <a:spcPts val="0"/>
                </a:spcBef>
                <a:spcAft>
                  <a:spcPts val="0"/>
                </a:spcAft>
                <a:buNone/>
              </a:pPr>
              <a:endParaRPr lang="en-US" sz="1200" dirty="0">
                <a:solidFill>
                  <a:schemeClr val="lt1"/>
                </a:solidFill>
                <a:latin typeface="Muli"/>
                <a:ea typeface="Muli"/>
                <a:cs typeface="Muli"/>
                <a:sym typeface="Muli"/>
              </a:endParaRPr>
            </a:p>
            <a:p>
              <a:pPr marL="0" lvl="0" indent="0" algn="r" rtl="0">
                <a:spcBef>
                  <a:spcPts val="0"/>
                </a:spcBef>
                <a:spcAft>
                  <a:spcPts val="1600"/>
                </a:spcAft>
                <a:buNone/>
              </a:pPr>
              <a:r>
                <a:rPr lang="en" sz="800" dirty="0">
                  <a:solidFill>
                    <a:schemeClr val="accent4"/>
                  </a:solidFill>
                  <a:latin typeface="Muli"/>
                  <a:ea typeface="Muli"/>
                  <a:cs typeface="Muli"/>
                  <a:sym typeface="Muli"/>
                </a:rPr>
                <a:t>Information</a:t>
              </a:r>
            </a:p>
            <a:p>
              <a:pPr marL="0" lvl="0" indent="0" algn="r" rtl="0">
                <a:spcBef>
                  <a:spcPts val="0"/>
                </a:spcBef>
                <a:spcAft>
                  <a:spcPts val="1600"/>
                </a:spcAft>
                <a:buNone/>
              </a:pPr>
              <a:r>
                <a:rPr lang="en" sz="800" dirty="0">
                  <a:solidFill>
                    <a:schemeClr val="lt1"/>
                  </a:solidFill>
                  <a:latin typeface="Muli"/>
                  <a:ea typeface="Muli"/>
                  <a:cs typeface="Muli"/>
                  <a:sym typeface="Muli"/>
                </a:rPr>
                <a:t>Software</a:t>
              </a:r>
            </a:p>
            <a:p>
              <a:pPr marL="0" lvl="0" indent="0" algn="r" rtl="0">
                <a:spcBef>
                  <a:spcPts val="0"/>
                </a:spcBef>
                <a:spcAft>
                  <a:spcPts val="1600"/>
                </a:spcAft>
                <a:buNone/>
              </a:pPr>
              <a:r>
                <a:rPr lang="en" sz="800" dirty="0">
                  <a:solidFill>
                    <a:schemeClr val="lt1"/>
                  </a:solidFill>
                  <a:latin typeface="Muli"/>
                  <a:ea typeface="Muli"/>
                  <a:cs typeface="Muli"/>
                  <a:sym typeface="Muli"/>
                </a:rPr>
                <a:t>Applications</a:t>
              </a:r>
            </a:p>
            <a:p>
              <a:pPr marL="0" lvl="0" indent="0" algn="r" rtl="0">
                <a:spcBef>
                  <a:spcPts val="0"/>
                </a:spcBef>
                <a:spcAft>
                  <a:spcPts val="1600"/>
                </a:spcAft>
                <a:buNone/>
              </a:pPr>
              <a:r>
                <a:rPr lang="en" sz="800" dirty="0">
                  <a:solidFill>
                    <a:schemeClr val="lt1"/>
                  </a:solidFill>
                  <a:latin typeface="Muli"/>
                  <a:ea typeface="Muli"/>
                  <a:cs typeface="Muli"/>
                  <a:sym typeface="Muli"/>
                </a:rPr>
                <a:t>Operative systems</a:t>
              </a:r>
              <a:endParaRPr sz="800" dirty="0">
                <a:solidFill>
                  <a:schemeClr val="lt1"/>
                </a:solidFill>
                <a:latin typeface="Muli"/>
                <a:ea typeface="Muli"/>
                <a:cs typeface="Muli"/>
                <a:sym typeface="Muli"/>
              </a:endParaRPr>
            </a:p>
          </p:txBody>
        </p:sp>
        <p:cxnSp>
          <p:nvCxnSpPr>
            <p:cNvPr id="274" name="Google Shape;274;p29"/>
            <p:cNvCxnSpPr/>
            <p:nvPr/>
          </p:nvCxnSpPr>
          <p:spPr>
            <a:xfrm rot="10800000">
              <a:off x="2587350" y="2536350"/>
              <a:ext cx="1043700" cy="0"/>
            </a:xfrm>
            <a:prstGeom prst="straightConnector1">
              <a:avLst/>
            </a:prstGeom>
            <a:noFill/>
            <a:ln w="9525" cap="flat" cmpd="sng">
              <a:solidFill>
                <a:schemeClr val="lt1"/>
              </a:solidFill>
              <a:prstDash val="solid"/>
              <a:round/>
              <a:headEnd type="none" w="sm" len="sm"/>
              <a:tailEnd type="none" w="sm" len="sm"/>
            </a:ln>
          </p:spPr>
        </p:cxnSp>
        <p:sp>
          <p:nvSpPr>
            <p:cNvPr id="275" name="Google Shape;275;p29"/>
            <p:cNvSpPr/>
            <p:nvPr/>
          </p:nvSpPr>
          <p:spPr>
            <a:xfrm>
              <a:off x="2523501" y="2431050"/>
              <a:ext cx="198600" cy="198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9"/>
            <p:cNvSpPr txBox="1"/>
            <p:nvPr/>
          </p:nvSpPr>
          <p:spPr>
            <a:xfrm>
              <a:off x="2498491" y="2373759"/>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800">
                  <a:solidFill>
                    <a:schemeClr val="dk1"/>
                  </a:solidFill>
                  <a:latin typeface="Lexend Deca"/>
                  <a:ea typeface="Lexend Deca"/>
                  <a:cs typeface="Lexend Deca"/>
                  <a:sym typeface="Lexend Deca"/>
                </a:rPr>
                <a:t>2</a:t>
              </a:r>
              <a:endParaRPr sz="800">
                <a:solidFill>
                  <a:schemeClr val="dk1"/>
                </a:solidFill>
                <a:latin typeface="Lexend Deca"/>
                <a:ea typeface="Lexend Deca"/>
                <a:cs typeface="Lexend Deca"/>
                <a:sym typeface="Lexend Deca"/>
              </a:endParaRPr>
            </a:p>
          </p:txBody>
        </p:sp>
      </p:grpSp>
      <p:grpSp>
        <p:nvGrpSpPr>
          <p:cNvPr id="277" name="Google Shape;277;p29"/>
          <p:cNvGrpSpPr/>
          <p:nvPr/>
        </p:nvGrpSpPr>
        <p:grpSpPr>
          <a:xfrm>
            <a:off x="4603300" y="1270945"/>
            <a:ext cx="3599586" cy="1384500"/>
            <a:chOff x="4908100" y="889950"/>
            <a:chExt cx="3599586" cy="1384500"/>
          </a:xfrm>
        </p:grpSpPr>
        <p:cxnSp>
          <p:nvCxnSpPr>
            <p:cNvPr id="278" name="Google Shape;278;p29"/>
            <p:cNvCxnSpPr/>
            <p:nvPr/>
          </p:nvCxnSpPr>
          <p:spPr>
            <a:xfrm>
              <a:off x="4908100" y="1593250"/>
              <a:ext cx="1715100" cy="0"/>
            </a:xfrm>
            <a:prstGeom prst="straightConnector1">
              <a:avLst/>
            </a:prstGeom>
            <a:noFill/>
            <a:ln w="9525" cap="flat" cmpd="sng">
              <a:solidFill>
                <a:schemeClr val="lt1"/>
              </a:solidFill>
              <a:prstDash val="solid"/>
              <a:round/>
              <a:headEnd type="none" w="sm" len="sm"/>
              <a:tailEnd type="none" w="sm" len="sm"/>
            </a:ln>
          </p:spPr>
        </p:cxnSp>
        <p:sp>
          <p:nvSpPr>
            <p:cNvPr id="279" name="Google Shape;279;p29"/>
            <p:cNvSpPr txBox="1"/>
            <p:nvPr/>
          </p:nvSpPr>
          <p:spPr>
            <a:xfrm>
              <a:off x="6640486" y="889950"/>
              <a:ext cx="1867200" cy="138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1200" dirty="0">
                  <a:solidFill>
                    <a:schemeClr val="accent3"/>
                  </a:solidFill>
                  <a:latin typeface="Muli"/>
                  <a:ea typeface="Muli"/>
                  <a:cs typeface="Muli"/>
                  <a:sym typeface="Muli"/>
                </a:rPr>
                <a:t>USERS</a:t>
              </a:r>
              <a:endParaRPr sz="1200" dirty="0">
                <a:solidFill>
                  <a:schemeClr val="accent3"/>
                </a:solidFill>
                <a:latin typeface="Muli"/>
                <a:ea typeface="Muli"/>
                <a:cs typeface="Muli"/>
                <a:sym typeface="Muli"/>
              </a:endParaRPr>
            </a:p>
            <a:p>
              <a:pPr marL="0" lvl="0" indent="0" algn="l" rtl="0">
                <a:spcBef>
                  <a:spcPts val="0"/>
                </a:spcBef>
                <a:spcAft>
                  <a:spcPts val="0"/>
                </a:spcAft>
                <a:buNone/>
              </a:pPr>
              <a:endParaRPr sz="1200" dirty="0">
                <a:solidFill>
                  <a:schemeClr val="lt1"/>
                </a:solidFill>
                <a:latin typeface="Muli"/>
                <a:ea typeface="Muli"/>
                <a:cs typeface="Muli"/>
                <a:sym typeface="Muli"/>
              </a:endParaRPr>
            </a:p>
            <a:p>
              <a:pPr marL="0" lvl="0" indent="0" algn="l" rtl="0">
                <a:spcBef>
                  <a:spcPts val="0"/>
                </a:spcBef>
                <a:spcAft>
                  <a:spcPts val="1600"/>
                </a:spcAft>
                <a:buNone/>
              </a:pPr>
              <a:r>
                <a:rPr lang="en" sz="800" dirty="0">
                  <a:solidFill>
                    <a:schemeClr val="lt1"/>
                  </a:solidFill>
                  <a:latin typeface="Muli"/>
                  <a:ea typeface="Muli"/>
                  <a:cs typeface="Muli"/>
                  <a:sym typeface="Muli"/>
                </a:rPr>
                <a:t>Different profile of users</a:t>
              </a:r>
              <a:endParaRPr sz="800" dirty="0">
                <a:solidFill>
                  <a:schemeClr val="lt1"/>
                </a:solidFill>
                <a:latin typeface="Muli"/>
                <a:ea typeface="Muli"/>
                <a:cs typeface="Muli"/>
                <a:sym typeface="Muli"/>
              </a:endParaRPr>
            </a:p>
          </p:txBody>
        </p:sp>
        <p:sp>
          <p:nvSpPr>
            <p:cNvPr id="280" name="Google Shape;280;p29"/>
            <p:cNvSpPr/>
            <p:nvPr/>
          </p:nvSpPr>
          <p:spPr>
            <a:xfrm>
              <a:off x="6427830" y="1493307"/>
              <a:ext cx="198600" cy="198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9"/>
            <p:cNvSpPr txBox="1"/>
            <p:nvPr/>
          </p:nvSpPr>
          <p:spPr>
            <a:xfrm>
              <a:off x="6402820" y="1436790"/>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800">
                  <a:solidFill>
                    <a:schemeClr val="dk1"/>
                  </a:solidFill>
                  <a:latin typeface="Lexend Deca"/>
                  <a:ea typeface="Lexend Deca"/>
                  <a:cs typeface="Lexend Deca"/>
                  <a:sym typeface="Lexend Deca"/>
                </a:rPr>
                <a:t>1</a:t>
              </a:r>
              <a:endParaRPr sz="800">
                <a:solidFill>
                  <a:schemeClr val="dk1"/>
                </a:solidFill>
                <a:latin typeface="Lexend Deca"/>
                <a:ea typeface="Lexend Deca"/>
                <a:cs typeface="Lexend Deca"/>
                <a:sym typeface="Lexend Deca"/>
              </a:endParaRPr>
            </a:p>
          </p:txBody>
        </p:sp>
      </p:grpSp>
      <p:grpSp>
        <p:nvGrpSpPr>
          <p:cNvPr id="282" name="Google Shape;282;p29"/>
          <p:cNvGrpSpPr/>
          <p:nvPr/>
        </p:nvGrpSpPr>
        <p:grpSpPr>
          <a:xfrm>
            <a:off x="2509794" y="1479150"/>
            <a:ext cx="3514811" cy="3252003"/>
            <a:chOff x="2991269" y="1153325"/>
            <a:chExt cx="3514811" cy="3252003"/>
          </a:xfrm>
        </p:grpSpPr>
        <p:sp>
          <p:nvSpPr>
            <p:cNvPr id="283" name="Google Shape;283;p29"/>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chemeClr val="dk1"/>
            </a:solidFill>
            <a:ln>
              <a:noFill/>
            </a:ln>
          </p:spPr>
        </p:sp>
        <p:sp>
          <p:nvSpPr>
            <p:cNvPr id="284" name="Google Shape;284;p29"/>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chemeClr val="accent3"/>
            </a:solidFill>
            <a:ln>
              <a:noFill/>
            </a:ln>
          </p:spPr>
        </p:sp>
        <p:sp>
          <p:nvSpPr>
            <p:cNvPr id="285" name="Google Shape;285;p29"/>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chemeClr val="accent4"/>
            </a:solidFill>
            <a:ln>
              <a:noFill/>
            </a:ln>
          </p:spPr>
        </p:sp>
        <p:sp>
          <p:nvSpPr>
            <p:cNvPr id="286" name="Google Shape;286;p29"/>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chemeClr val="dk1"/>
            </a:solidFill>
            <a:ln>
              <a:noFill/>
            </a:ln>
          </p:spPr>
        </p:sp>
        <p:sp>
          <p:nvSpPr>
            <p:cNvPr id="287" name="Google Shape;287;p29"/>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chemeClr val="accent3"/>
            </a:solidFill>
            <a:ln>
              <a:noFill/>
            </a:ln>
          </p:spPr>
        </p:sp>
        <p:sp>
          <p:nvSpPr>
            <p:cNvPr id="288" name="Google Shape;288;p29"/>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chemeClr val="accent4"/>
            </a:solidFill>
            <a:ln>
              <a:noFill/>
            </a:ln>
          </p:spPr>
        </p:sp>
        <p:sp>
          <p:nvSpPr>
            <p:cNvPr id="289" name="Google Shape;289;p29"/>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chemeClr val="accent3"/>
            </a:solidFill>
            <a:ln>
              <a:noFill/>
            </a:ln>
          </p:spPr>
        </p:sp>
        <p:sp>
          <p:nvSpPr>
            <p:cNvPr id="290" name="Google Shape;290;p29"/>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chemeClr val="accent4"/>
            </a:solidFill>
            <a:ln>
              <a:noFill/>
            </a:ln>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580550" y="205975"/>
            <a:ext cx="7989000" cy="497904"/>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Risk management plan</a:t>
            </a:r>
            <a:endParaRPr dirty="0"/>
          </a:p>
        </p:txBody>
      </p:sp>
      <p:sp>
        <p:nvSpPr>
          <p:cNvPr id="165" name="Google Shape;165;p2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88" name="Rectángulo 87">
            <a:extLst>
              <a:ext uri="{FF2B5EF4-FFF2-40B4-BE49-F238E27FC236}">
                <a16:creationId xmlns:a16="http://schemas.microsoft.com/office/drawing/2014/main" id="{7D00765B-99A2-486B-B7D5-997266051CB7}"/>
              </a:ext>
            </a:extLst>
          </p:cNvPr>
          <p:cNvSpPr/>
          <p:nvPr/>
        </p:nvSpPr>
        <p:spPr>
          <a:xfrm>
            <a:off x="3336882" y="1458117"/>
            <a:ext cx="2484983" cy="2294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effectLst>
                  <a:outerShdw blurRad="38100" dist="38100" dir="2700000" algn="tl">
                    <a:srgbClr val="000000">
                      <a:alpha val="43137"/>
                    </a:srgbClr>
                  </a:outerShdw>
                </a:effectLst>
              </a:rPr>
              <a:t>Determine the context</a:t>
            </a:r>
          </a:p>
        </p:txBody>
      </p:sp>
      <p:grpSp>
        <p:nvGrpSpPr>
          <p:cNvPr id="89" name="Grupo 88">
            <a:extLst>
              <a:ext uri="{FF2B5EF4-FFF2-40B4-BE49-F238E27FC236}">
                <a16:creationId xmlns:a16="http://schemas.microsoft.com/office/drawing/2014/main" id="{2327B37C-434C-4398-9CE3-EB988CDAC869}"/>
              </a:ext>
            </a:extLst>
          </p:cNvPr>
          <p:cNvGrpSpPr/>
          <p:nvPr/>
        </p:nvGrpSpPr>
        <p:grpSpPr>
          <a:xfrm>
            <a:off x="2541130" y="1958987"/>
            <a:ext cx="4076490" cy="1565287"/>
            <a:chOff x="3677477" y="2537104"/>
            <a:chExt cx="3869635" cy="2531165"/>
          </a:xfrm>
        </p:grpSpPr>
        <p:grpSp>
          <p:nvGrpSpPr>
            <p:cNvPr id="90" name="Grupo 89">
              <a:extLst>
                <a:ext uri="{FF2B5EF4-FFF2-40B4-BE49-F238E27FC236}">
                  <a16:creationId xmlns:a16="http://schemas.microsoft.com/office/drawing/2014/main" id="{1F63ED05-3851-43EC-9B06-FEBBE23EC164}"/>
                </a:ext>
              </a:extLst>
            </p:cNvPr>
            <p:cNvGrpSpPr/>
            <p:nvPr/>
          </p:nvGrpSpPr>
          <p:grpSpPr>
            <a:xfrm>
              <a:off x="3677477" y="2537104"/>
              <a:ext cx="3869635" cy="2531165"/>
              <a:chOff x="3677477" y="2537104"/>
              <a:chExt cx="3869635" cy="2531165"/>
            </a:xfrm>
          </p:grpSpPr>
          <p:sp>
            <p:nvSpPr>
              <p:cNvPr id="92" name="Rectángulo 91">
                <a:extLst>
                  <a:ext uri="{FF2B5EF4-FFF2-40B4-BE49-F238E27FC236}">
                    <a16:creationId xmlns:a16="http://schemas.microsoft.com/office/drawing/2014/main" id="{B244A40B-A882-4DB2-9F96-CCEBB3CD31E9}"/>
                  </a:ext>
                </a:extLst>
              </p:cNvPr>
              <p:cNvSpPr/>
              <p:nvPr/>
            </p:nvSpPr>
            <p:spPr>
              <a:xfrm>
                <a:off x="3677477" y="2537104"/>
                <a:ext cx="3869635" cy="25311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US" dirty="0"/>
              </a:p>
            </p:txBody>
          </p:sp>
          <p:grpSp>
            <p:nvGrpSpPr>
              <p:cNvPr id="93" name="Grupo 92">
                <a:extLst>
                  <a:ext uri="{FF2B5EF4-FFF2-40B4-BE49-F238E27FC236}">
                    <a16:creationId xmlns:a16="http://schemas.microsoft.com/office/drawing/2014/main" id="{4D0521BB-809D-4D40-A652-CADF50BA7F34}"/>
                  </a:ext>
                </a:extLst>
              </p:cNvPr>
              <p:cNvGrpSpPr/>
              <p:nvPr/>
            </p:nvGrpSpPr>
            <p:grpSpPr>
              <a:xfrm>
                <a:off x="5141843" y="3217348"/>
                <a:ext cx="2133600" cy="1603512"/>
                <a:chOff x="5141843" y="3217348"/>
                <a:chExt cx="2133600" cy="1603512"/>
              </a:xfrm>
            </p:grpSpPr>
            <p:sp>
              <p:nvSpPr>
                <p:cNvPr id="94" name="Rectángulo 93">
                  <a:extLst>
                    <a:ext uri="{FF2B5EF4-FFF2-40B4-BE49-F238E27FC236}">
                      <a16:creationId xmlns:a16="http://schemas.microsoft.com/office/drawing/2014/main" id="{7F19B5BC-A08C-4179-8763-81B583104745}"/>
                    </a:ext>
                  </a:extLst>
                </p:cNvPr>
                <p:cNvSpPr/>
                <p:nvPr/>
              </p:nvSpPr>
              <p:spPr>
                <a:xfrm>
                  <a:off x="5141843" y="3217348"/>
                  <a:ext cx="2133600" cy="357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Identification</a:t>
                  </a:r>
                </a:p>
              </p:txBody>
            </p:sp>
            <p:sp>
              <p:nvSpPr>
                <p:cNvPr id="95" name="Rectángulo 94">
                  <a:extLst>
                    <a:ext uri="{FF2B5EF4-FFF2-40B4-BE49-F238E27FC236}">
                      <a16:creationId xmlns:a16="http://schemas.microsoft.com/office/drawing/2014/main" id="{8C9AEF3C-616F-4D46-991E-1C0E4FDC79D4}"/>
                    </a:ext>
                  </a:extLst>
                </p:cNvPr>
                <p:cNvSpPr/>
                <p:nvPr/>
              </p:nvSpPr>
              <p:spPr>
                <a:xfrm>
                  <a:off x="5141843" y="3846827"/>
                  <a:ext cx="2133600" cy="357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Analysis</a:t>
                  </a:r>
                </a:p>
              </p:txBody>
            </p:sp>
            <p:sp>
              <p:nvSpPr>
                <p:cNvPr id="96" name="Rectángulo 95">
                  <a:extLst>
                    <a:ext uri="{FF2B5EF4-FFF2-40B4-BE49-F238E27FC236}">
                      <a16:creationId xmlns:a16="http://schemas.microsoft.com/office/drawing/2014/main" id="{A6FAAD7C-64B7-43FF-A942-3284D10E0631}"/>
                    </a:ext>
                  </a:extLst>
                </p:cNvPr>
                <p:cNvSpPr/>
                <p:nvPr/>
              </p:nvSpPr>
              <p:spPr>
                <a:xfrm>
                  <a:off x="5141843" y="4463052"/>
                  <a:ext cx="2133600" cy="357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Evaluation</a:t>
                  </a:r>
                </a:p>
              </p:txBody>
            </p:sp>
          </p:grpSp>
        </p:grpSp>
        <p:sp>
          <p:nvSpPr>
            <p:cNvPr id="91" name="Rectángulo 90">
              <a:extLst>
                <a:ext uri="{FF2B5EF4-FFF2-40B4-BE49-F238E27FC236}">
                  <a16:creationId xmlns:a16="http://schemas.microsoft.com/office/drawing/2014/main" id="{9E48E8E3-7F9D-4EB6-9B97-BC9688A3A1B5}"/>
                </a:ext>
              </a:extLst>
            </p:cNvPr>
            <p:cNvSpPr/>
            <p:nvPr/>
          </p:nvSpPr>
          <p:spPr>
            <a:xfrm>
              <a:off x="3809253" y="2739394"/>
              <a:ext cx="1159566" cy="3710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Risk assessment</a:t>
              </a:r>
            </a:p>
          </p:txBody>
        </p:sp>
      </p:grpSp>
      <p:sp>
        <p:nvSpPr>
          <p:cNvPr id="97" name="Rectángulo: esquinas redondeadas 96">
            <a:extLst>
              <a:ext uri="{FF2B5EF4-FFF2-40B4-BE49-F238E27FC236}">
                <a16:creationId xmlns:a16="http://schemas.microsoft.com/office/drawing/2014/main" id="{BC1CD006-1017-429E-A549-921C6368323C}"/>
              </a:ext>
            </a:extLst>
          </p:cNvPr>
          <p:cNvSpPr/>
          <p:nvPr/>
        </p:nvSpPr>
        <p:spPr>
          <a:xfrm>
            <a:off x="2617912" y="3798333"/>
            <a:ext cx="3922922" cy="293217"/>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8" name="Conector recto de flecha 97">
            <a:extLst>
              <a:ext uri="{FF2B5EF4-FFF2-40B4-BE49-F238E27FC236}">
                <a16:creationId xmlns:a16="http://schemas.microsoft.com/office/drawing/2014/main" id="{D1CFF6EB-51A0-477B-B04F-B36DF50B0AEF}"/>
              </a:ext>
            </a:extLst>
          </p:cNvPr>
          <p:cNvCxnSpPr>
            <a:stCxn id="92" idx="2"/>
            <a:endCxn id="97" idx="0"/>
          </p:cNvCxnSpPr>
          <p:nvPr/>
        </p:nvCxnSpPr>
        <p:spPr>
          <a:xfrm flipH="1">
            <a:off x="4579373" y="3524274"/>
            <a:ext cx="2" cy="274058"/>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ector recto de flecha 98">
            <a:extLst>
              <a:ext uri="{FF2B5EF4-FFF2-40B4-BE49-F238E27FC236}">
                <a16:creationId xmlns:a16="http://schemas.microsoft.com/office/drawing/2014/main" id="{B7099E3A-1149-4ABB-A595-568ED564E9D9}"/>
              </a:ext>
            </a:extLst>
          </p:cNvPr>
          <p:cNvCxnSpPr>
            <a:cxnSpLocks/>
            <a:stCxn id="88" idx="2"/>
          </p:cNvCxnSpPr>
          <p:nvPr/>
        </p:nvCxnSpPr>
        <p:spPr>
          <a:xfrm flipH="1">
            <a:off x="4579373" y="1687583"/>
            <a:ext cx="1" cy="74124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00" name="Rectángulo 99">
            <a:extLst>
              <a:ext uri="{FF2B5EF4-FFF2-40B4-BE49-F238E27FC236}">
                <a16:creationId xmlns:a16="http://schemas.microsoft.com/office/drawing/2014/main" id="{AFE9C13E-E3B1-4E62-A72B-FD7898E95B93}"/>
              </a:ext>
            </a:extLst>
          </p:cNvPr>
          <p:cNvSpPr/>
          <p:nvPr/>
        </p:nvSpPr>
        <p:spPr>
          <a:xfrm>
            <a:off x="3336882" y="4306884"/>
            <a:ext cx="2484983" cy="2294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effectLst>
                  <a:outerShdw blurRad="38100" dist="38100" dir="2700000" algn="tl">
                    <a:srgbClr val="000000">
                      <a:alpha val="43137"/>
                    </a:srgbClr>
                  </a:outerShdw>
                </a:effectLst>
              </a:rPr>
              <a:t>Risk treatment </a:t>
            </a:r>
          </a:p>
        </p:txBody>
      </p:sp>
      <p:cxnSp>
        <p:nvCxnSpPr>
          <p:cNvPr id="101" name="Conector recto de flecha 100">
            <a:extLst>
              <a:ext uri="{FF2B5EF4-FFF2-40B4-BE49-F238E27FC236}">
                <a16:creationId xmlns:a16="http://schemas.microsoft.com/office/drawing/2014/main" id="{F416BC39-211A-496C-92A6-CB787858BD17}"/>
              </a:ext>
            </a:extLst>
          </p:cNvPr>
          <p:cNvCxnSpPr>
            <a:stCxn id="97" idx="2"/>
            <a:endCxn id="100" idx="0"/>
          </p:cNvCxnSpPr>
          <p:nvPr/>
        </p:nvCxnSpPr>
        <p:spPr>
          <a:xfrm>
            <a:off x="4579373" y="4091549"/>
            <a:ext cx="1" cy="21533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2" name="Rectángulo 101">
            <a:extLst>
              <a:ext uri="{FF2B5EF4-FFF2-40B4-BE49-F238E27FC236}">
                <a16:creationId xmlns:a16="http://schemas.microsoft.com/office/drawing/2014/main" id="{AE913D3F-4A08-4AD8-B4ED-0D28B45430B9}"/>
              </a:ext>
            </a:extLst>
          </p:cNvPr>
          <p:cNvSpPr/>
          <p:nvPr/>
        </p:nvSpPr>
        <p:spPr>
          <a:xfrm>
            <a:off x="8090462" y="1273727"/>
            <a:ext cx="670079" cy="332864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3" name="Conector: angular 102">
            <a:extLst>
              <a:ext uri="{FF2B5EF4-FFF2-40B4-BE49-F238E27FC236}">
                <a16:creationId xmlns:a16="http://schemas.microsoft.com/office/drawing/2014/main" id="{361EB92E-DF7B-4F85-A5CF-FF76B9A71550}"/>
              </a:ext>
            </a:extLst>
          </p:cNvPr>
          <p:cNvCxnSpPr>
            <a:cxnSpLocks/>
            <a:stCxn id="100" idx="2"/>
            <a:endCxn id="102" idx="2"/>
          </p:cNvCxnSpPr>
          <p:nvPr/>
        </p:nvCxnSpPr>
        <p:spPr>
          <a:xfrm rot="16200000" flipH="1">
            <a:off x="6469429" y="2646295"/>
            <a:ext cx="66019" cy="3846128"/>
          </a:xfrm>
          <a:prstGeom prst="bentConnector3">
            <a:avLst>
              <a:gd name="adj1" fmla="val 446264"/>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ector: angular 103">
            <a:extLst>
              <a:ext uri="{FF2B5EF4-FFF2-40B4-BE49-F238E27FC236}">
                <a16:creationId xmlns:a16="http://schemas.microsoft.com/office/drawing/2014/main" id="{945399A8-13CD-4CC6-ACA4-AC1629DF7258}"/>
              </a:ext>
            </a:extLst>
          </p:cNvPr>
          <p:cNvCxnSpPr>
            <a:stCxn id="102" idx="0"/>
          </p:cNvCxnSpPr>
          <p:nvPr/>
        </p:nvCxnSpPr>
        <p:spPr>
          <a:xfrm rot="16200000" flipH="1" flipV="1">
            <a:off x="6410243" y="-557143"/>
            <a:ext cx="184389" cy="3846128"/>
          </a:xfrm>
          <a:prstGeom prst="bentConnector4">
            <a:avLst>
              <a:gd name="adj1" fmla="val -76668"/>
              <a:gd name="adj2" fmla="val 10009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5" name="Rectángulo 104">
            <a:extLst>
              <a:ext uri="{FF2B5EF4-FFF2-40B4-BE49-F238E27FC236}">
                <a16:creationId xmlns:a16="http://schemas.microsoft.com/office/drawing/2014/main" id="{DA260843-8EA7-44E8-A804-CD18C08EC4E9}"/>
              </a:ext>
            </a:extLst>
          </p:cNvPr>
          <p:cNvSpPr/>
          <p:nvPr/>
        </p:nvSpPr>
        <p:spPr>
          <a:xfrm>
            <a:off x="398206" y="1273726"/>
            <a:ext cx="670079" cy="332864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a:ln w="22225">
                <a:solidFill>
                  <a:schemeClr val="accent2"/>
                </a:solidFill>
                <a:prstDash val="solid"/>
              </a:ln>
              <a:solidFill>
                <a:schemeClr val="accent2">
                  <a:lumMod val="40000"/>
                  <a:lumOff val="60000"/>
                </a:schemeClr>
              </a:solidFill>
            </a:endParaRPr>
          </a:p>
        </p:txBody>
      </p:sp>
      <p:sp>
        <p:nvSpPr>
          <p:cNvPr id="106" name="CuadroTexto 105">
            <a:extLst>
              <a:ext uri="{FF2B5EF4-FFF2-40B4-BE49-F238E27FC236}">
                <a16:creationId xmlns:a16="http://schemas.microsoft.com/office/drawing/2014/main" id="{3B6EFD55-E6FC-458F-87EF-C716B5BA9B63}"/>
              </a:ext>
            </a:extLst>
          </p:cNvPr>
          <p:cNvSpPr txBox="1"/>
          <p:nvPr/>
        </p:nvSpPr>
        <p:spPr>
          <a:xfrm rot="16200000">
            <a:off x="-849201" y="2788720"/>
            <a:ext cx="3187486" cy="307777"/>
          </a:xfrm>
          <a:prstGeom prst="rect">
            <a:avLst/>
          </a:prstGeom>
          <a:noFill/>
        </p:spPr>
        <p:txBody>
          <a:bodyPr wrap="square" rtlCol="0">
            <a:spAutoFit/>
          </a:bodyPr>
          <a:lstStyle/>
          <a:p>
            <a:pPr algn="ctr"/>
            <a:r>
              <a:rPr lang="en-US" b="1" dirty="0">
                <a:ln w="0"/>
                <a:solidFill>
                  <a:schemeClr val="accent4"/>
                </a:solidFill>
                <a:effectLst>
                  <a:outerShdw blurRad="38100" dist="19050" dir="2700000" algn="tl" rotWithShape="0">
                    <a:schemeClr val="dk1">
                      <a:alpha val="40000"/>
                    </a:schemeClr>
                  </a:outerShdw>
                </a:effectLst>
              </a:rPr>
              <a:t>Communication and consulting</a:t>
            </a:r>
          </a:p>
        </p:txBody>
      </p:sp>
      <p:sp>
        <p:nvSpPr>
          <p:cNvPr id="107" name="CuadroTexto 106">
            <a:extLst>
              <a:ext uri="{FF2B5EF4-FFF2-40B4-BE49-F238E27FC236}">
                <a16:creationId xmlns:a16="http://schemas.microsoft.com/office/drawing/2014/main" id="{52667726-0F9B-456B-97A4-26E4AA4480EF}"/>
              </a:ext>
            </a:extLst>
          </p:cNvPr>
          <p:cNvSpPr txBox="1"/>
          <p:nvPr/>
        </p:nvSpPr>
        <p:spPr>
          <a:xfrm rot="16200000">
            <a:off x="6831759" y="2788717"/>
            <a:ext cx="3187486" cy="307777"/>
          </a:xfrm>
          <a:prstGeom prst="rect">
            <a:avLst/>
          </a:prstGeom>
          <a:noFill/>
        </p:spPr>
        <p:txBody>
          <a:bodyPr wrap="square" rtlCol="0">
            <a:spAutoFit/>
          </a:bodyPr>
          <a:lstStyle/>
          <a:p>
            <a:pPr algn="ctr"/>
            <a:r>
              <a:rPr lang="en-US" b="1" dirty="0">
                <a:ln w="0"/>
                <a:solidFill>
                  <a:schemeClr val="accent4"/>
                </a:solidFill>
                <a:effectLst>
                  <a:outerShdw blurRad="38100" dist="19050" dir="2700000" algn="tl" rotWithShape="0">
                    <a:schemeClr val="dk1">
                      <a:alpha val="40000"/>
                    </a:schemeClr>
                  </a:outerShdw>
                </a:effectLst>
              </a:rPr>
              <a:t>Monitoring and review</a:t>
            </a:r>
          </a:p>
        </p:txBody>
      </p:sp>
      <p:cxnSp>
        <p:nvCxnSpPr>
          <p:cNvPr id="108" name="Conector recto de flecha 107">
            <a:extLst>
              <a:ext uri="{FF2B5EF4-FFF2-40B4-BE49-F238E27FC236}">
                <a16:creationId xmlns:a16="http://schemas.microsoft.com/office/drawing/2014/main" id="{E3A17D21-57B7-4BB9-A305-AC43379F2722}"/>
              </a:ext>
            </a:extLst>
          </p:cNvPr>
          <p:cNvCxnSpPr/>
          <p:nvPr/>
        </p:nvCxnSpPr>
        <p:spPr>
          <a:xfrm>
            <a:off x="6540835" y="3944941"/>
            <a:ext cx="1549627"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9" name="CuadroTexto 108">
            <a:extLst>
              <a:ext uri="{FF2B5EF4-FFF2-40B4-BE49-F238E27FC236}">
                <a16:creationId xmlns:a16="http://schemas.microsoft.com/office/drawing/2014/main" id="{C9E372CA-6DD6-4BA7-AB68-2C74CC9AC057}"/>
              </a:ext>
            </a:extLst>
          </p:cNvPr>
          <p:cNvSpPr txBox="1"/>
          <p:nvPr/>
        </p:nvSpPr>
        <p:spPr>
          <a:xfrm>
            <a:off x="7075685" y="3684134"/>
            <a:ext cx="423514" cy="307777"/>
          </a:xfrm>
          <a:prstGeom prst="rect">
            <a:avLst/>
          </a:prstGeom>
          <a:noFill/>
        </p:spPr>
        <p:txBody>
          <a:bodyPr wrap="none" rtlCol="0">
            <a:spAutoFit/>
          </a:bodyPr>
          <a:lstStyle/>
          <a:p>
            <a:r>
              <a:rPr lang="es-ES" b="1" dirty="0">
                <a:solidFill>
                  <a:schemeClr val="bg1"/>
                </a:solidFill>
              </a:rPr>
              <a:t>No</a:t>
            </a:r>
          </a:p>
        </p:txBody>
      </p:sp>
      <p:sp>
        <p:nvSpPr>
          <p:cNvPr id="110" name="CuadroTexto 109">
            <a:extLst>
              <a:ext uri="{FF2B5EF4-FFF2-40B4-BE49-F238E27FC236}">
                <a16:creationId xmlns:a16="http://schemas.microsoft.com/office/drawing/2014/main" id="{AEE498DD-A578-4E94-BCD6-C7F8E1840606}"/>
              </a:ext>
            </a:extLst>
          </p:cNvPr>
          <p:cNvSpPr txBox="1"/>
          <p:nvPr/>
        </p:nvSpPr>
        <p:spPr>
          <a:xfrm>
            <a:off x="2736579" y="3791467"/>
            <a:ext cx="3705631" cy="307777"/>
          </a:xfrm>
          <a:prstGeom prst="rect">
            <a:avLst/>
          </a:prstGeom>
          <a:noFill/>
        </p:spPr>
        <p:txBody>
          <a:bodyPr wrap="square" rtlCol="0">
            <a:spAutoFit/>
          </a:bodyPr>
          <a:lstStyle/>
          <a:p>
            <a:pPr algn="ctr"/>
            <a:r>
              <a:rPr lang="en-US" dirty="0">
                <a:solidFill>
                  <a:schemeClr val="accent4"/>
                </a:solidFill>
              </a:rPr>
              <a:t>Do the risks require attention? </a:t>
            </a:r>
            <a:endParaRPr lang="es-ES" dirty="0">
              <a:solidFill>
                <a:schemeClr val="accent4"/>
              </a:solidFill>
            </a:endParaRPr>
          </a:p>
        </p:txBody>
      </p:sp>
      <p:cxnSp>
        <p:nvCxnSpPr>
          <p:cNvPr id="111" name="Conector: angular 110">
            <a:extLst>
              <a:ext uri="{FF2B5EF4-FFF2-40B4-BE49-F238E27FC236}">
                <a16:creationId xmlns:a16="http://schemas.microsoft.com/office/drawing/2014/main" id="{A3275E10-7FCD-49DF-A756-F8EDF17BF63F}"/>
              </a:ext>
            </a:extLst>
          </p:cNvPr>
          <p:cNvCxnSpPr>
            <a:cxnSpLocks/>
            <a:stCxn id="100" idx="1"/>
          </p:cNvCxnSpPr>
          <p:nvPr/>
        </p:nvCxnSpPr>
        <p:spPr>
          <a:xfrm rot="10800000" flipV="1">
            <a:off x="1068284" y="4421617"/>
            <a:ext cx="2268598" cy="1"/>
          </a:xfrm>
          <a:prstGeom prst="bentConnector3">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2" name="Conector: angular 111">
            <a:extLst>
              <a:ext uri="{FF2B5EF4-FFF2-40B4-BE49-F238E27FC236}">
                <a16:creationId xmlns:a16="http://schemas.microsoft.com/office/drawing/2014/main" id="{69C628FD-AB26-4AFC-9B57-30FFE3EF6ED2}"/>
              </a:ext>
            </a:extLst>
          </p:cNvPr>
          <p:cNvCxnSpPr>
            <a:cxnSpLocks/>
          </p:cNvCxnSpPr>
          <p:nvPr/>
        </p:nvCxnSpPr>
        <p:spPr>
          <a:xfrm rot="10800000">
            <a:off x="1068284" y="1572853"/>
            <a:ext cx="2268598" cy="1"/>
          </a:xfrm>
          <a:prstGeom prst="bentConnector3">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3" name="Conector: angular 112">
            <a:extLst>
              <a:ext uri="{FF2B5EF4-FFF2-40B4-BE49-F238E27FC236}">
                <a16:creationId xmlns:a16="http://schemas.microsoft.com/office/drawing/2014/main" id="{E23E3663-3DD1-4D7F-8E02-CE6D2B035544}"/>
              </a:ext>
            </a:extLst>
          </p:cNvPr>
          <p:cNvCxnSpPr>
            <a:stCxn id="88" idx="3"/>
          </p:cNvCxnSpPr>
          <p:nvPr/>
        </p:nvCxnSpPr>
        <p:spPr>
          <a:xfrm>
            <a:off x="5821866" y="1572850"/>
            <a:ext cx="2268596" cy="2"/>
          </a:xfrm>
          <a:prstGeom prst="bentConnector3">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4" name="Conector: angular 113">
            <a:extLst>
              <a:ext uri="{FF2B5EF4-FFF2-40B4-BE49-F238E27FC236}">
                <a16:creationId xmlns:a16="http://schemas.microsoft.com/office/drawing/2014/main" id="{15952AE5-465F-4F32-962E-66020633A841}"/>
              </a:ext>
            </a:extLst>
          </p:cNvPr>
          <p:cNvCxnSpPr>
            <a:cxnSpLocks/>
          </p:cNvCxnSpPr>
          <p:nvPr/>
        </p:nvCxnSpPr>
        <p:spPr>
          <a:xfrm rot="10800000" flipV="1">
            <a:off x="5821864" y="4425948"/>
            <a:ext cx="2268598" cy="1"/>
          </a:xfrm>
          <a:prstGeom prst="bentConnector3">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5" name="Conector: angular 114">
            <a:extLst>
              <a:ext uri="{FF2B5EF4-FFF2-40B4-BE49-F238E27FC236}">
                <a16:creationId xmlns:a16="http://schemas.microsoft.com/office/drawing/2014/main" id="{082D671E-6421-417C-B837-C7CA6B5E8B17}"/>
              </a:ext>
            </a:extLst>
          </p:cNvPr>
          <p:cNvCxnSpPr>
            <a:cxnSpLocks/>
          </p:cNvCxnSpPr>
          <p:nvPr/>
        </p:nvCxnSpPr>
        <p:spPr>
          <a:xfrm>
            <a:off x="1090877" y="2741630"/>
            <a:ext cx="1422954" cy="784"/>
          </a:xfrm>
          <a:prstGeom prst="bentConnector3">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6" name="Conector: angular 115">
            <a:extLst>
              <a:ext uri="{FF2B5EF4-FFF2-40B4-BE49-F238E27FC236}">
                <a16:creationId xmlns:a16="http://schemas.microsoft.com/office/drawing/2014/main" id="{FBDAB16E-6A50-4FC9-94B5-365928DB6009}"/>
              </a:ext>
            </a:extLst>
          </p:cNvPr>
          <p:cNvCxnSpPr>
            <a:cxnSpLocks/>
          </p:cNvCxnSpPr>
          <p:nvPr/>
        </p:nvCxnSpPr>
        <p:spPr>
          <a:xfrm>
            <a:off x="6617620" y="2727943"/>
            <a:ext cx="1472842" cy="3866"/>
          </a:xfrm>
          <a:prstGeom prst="bentConnector3">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5"/>
          <p:cNvSpPr txBox="1">
            <a:spLocks noGrp="1"/>
          </p:cNvSpPr>
          <p:nvPr>
            <p:ph type="title"/>
          </p:nvPr>
        </p:nvSpPr>
        <p:spPr>
          <a:xfrm>
            <a:off x="235974" y="176982"/>
            <a:ext cx="6014400" cy="47344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Roles and functions</a:t>
            </a:r>
            <a:endParaRPr dirty="0"/>
          </a:p>
        </p:txBody>
      </p:sp>
      <p:sp>
        <p:nvSpPr>
          <p:cNvPr id="227" name="Google Shape;227;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dirty="0"/>
          </a:p>
        </p:txBody>
      </p:sp>
      <p:graphicFrame>
        <p:nvGraphicFramePr>
          <p:cNvPr id="5" name="Tabla 4">
            <a:extLst>
              <a:ext uri="{FF2B5EF4-FFF2-40B4-BE49-F238E27FC236}">
                <a16:creationId xmlns:a16="http://schemas.microsoft.com/office/drawing/2014/main" id="{FBB3FB99-EDF9-45F2-A05C-0B3E5D06C057}"/>
              </a:ext>
            </a:extLst>
          </p:cNvPr>
          <p:cNvGraphicFramePr>
            <a:graphicFrameLocks/>
          </p:cNvGraphicFramePr>
          <p:nvPr>
            <p:extLst>
              <p:ext uri="{D42A27DB-BD31-4B8C-83A1-F6EECF244321}">
                <p14:modId xmlns:p14="http://schemas.microsoft.com/office/powerpoint/2010/main" val="3299183731"/>
              </p:ext>
            </p:extLst>
          </p:nvPr>
        </p:nvGraphicFramePr>
        <p:xfrm>
          <a:off x="235974" y="796416"/>
          <a:ext cx="8673382" cy="4065045"/>
        </p:xfrm>
        <a:graphic>
          <a:graphicData uri="http://schemas.openxmlformats.org/drawingml/2006/table">
            <a:tbl>
              <a:tblPr firstRow="1" bandRow="1">
                <a:tableStyleId>{F5AB1C69-6EDB-4FF4-983F-18BD219EF322}</a:tableStyleId>
              </a:tblPr>
              <a:tblGrid>
                <a:gridCol w="1347275">
                  <a:extLst>
                    <a:ext uri="{9D8B030D-6E8A-4147-A177-3AD203B41FA5}">
                      <a16:colId xmlns:a16="http://schemas.microsoft.com/office/drawing/2014/main" val="2243804105"/>
                    </a:ext>
                  </a:extLst>
                </a:gridCol>
                <a:gridCol w="1504866">
                  <a:extLst>
                    <a:ext uri="{9D8B030D-6E8A-4147-A177-3AD203B41FA5}">
                      <a16:colId xmlns:a16="http://schemas.microsoft.com/office/drawing/2014/main" val="2406908574"/>
                    </a:ext>
                  </a:extLst>
                </a:gridCol>
                <a:gridCol w="1136425">
                  <a:extLst>
                    <a:ext uri="{9D8B030D-6E8A-4147-A177-3AD203B41FA5}">
                      <a16:colId xmlns:a16="http://schemas.microsoft.com/office/drawing/2014/main" val="2244905985"/>
                    </a:ext>
                  </a:extLst>
                </a:gridCol>
                <a:gridCol w="1743493">
                  <a:extLst>
                    <a:ext uri="{9D8B030D-6E8A-4147-A177-3AD203B41FA5}">
                      <a16:colId xmlns:a16="http://schemas.microsoft.com/office/drawing/2014/main" val="2080755795"/>
                    </a:ext>
                  </a:extLst>
                </a:gridCol>
                <a:gridCol w="1469049">
                  <a:extLst>
                    <a:ext uri="{9D8B030D-6E8A-4147-A177-3AD203B41FA5}">
                      <a16:colId xmlns:a16="http://schemas.microsoft.com/office/drawing/2014/main" val="2088320934"/>
                    </a:ext>
                  </a:extLst>
                </a:gridCol>
                <a:gridCol w="1472274">
                  <a:extLst>
                    <a:ext uri="{9D8B030D-6E8A-4147-A177-3AD203B41FA5}">
                      <a16:colId xmlns:a16="http://schemas.microsoft.com/office/drawing/2014/main" val="2957237238"/>
                    </a:ext>
                  </a:extLst>
                </a:gridCol>
              </a:tblGrid>
              <a:tr h="590768">
                <a:tc>
                  <a:txBody>
                    <a:bodyPr/>
                    <a:lstStyle/>
                    <a:p>
                      <a:pPr algn="r"/>
                      <a:r>
                        <a:rPr lang="es-ES" sz="1400" b="1" i="0" u="none" strike="noStrike" cap="none" dirty="0">
                          <a:solidFill>
                            <a:schemeClr val="accent2"/>
                          </a:solidFill>
                          <a:latin typeface="Muli"/>
                          <a:sym typeface="Muli"/>
                        </a:rPr>
                        <a:t>                 ROLES</a:t>
                      </a:r>
                    </a:p>
                    <a:p>
                      <a:endParaRPr lang="es-ES" sz="1400" b="1" i="0" u="none" strike="noStrike" cap="none" dirty="0">
                        <a:solidFill>
                          <a:schemeClr val="accent2"/>
                        </a:solidFill>
                        <a:latin typeface="Muli"/>
                        <a:sym typeface="Muli"/>
                      </a:endParaRPr>
                    </a:p>
                    <a:p>
                      <a:endParaRPr lang="es-ES" sz="1400" b="1" i="0" u="none" strike="noStrike" cap="none" dirty="0">
                        <a:solidFill>
                          <a:schemeClr val="accent2"/>
                        </a:solidFill>
                        <a:latin typeface="Muli"/>
                        <a:sym typeface="Muli"/>
                      </a:endParaRPr>
                    </a:p>
                    <a:p>
                      <a:r>
                        <a:rPr lang="es-ES" sz="1400" b="1" i="0" u="none" strike="noStrike" cap="none" dirty="0">
                          <a:solidFill>
                            <a:schemeClr val="accent2"/>
                          </a:solidFill>
                          <a:latin typeface="Muli"/>
                          <a:sym typeface="Muli"/>
                        </a:rPr>
                        <a:t>ACTIVITY</a:t>
                      </a:r>
                    </a:p>
                  </a:txBody>
                  <a:tcPr>
                    <a:lnTlToBr w="12700" cap="flat" cmpd="sng" algn="ctr">
                      <a:solidFill>
                        <a:schemeClr val="tx1"/>
                      </a:solidFill>
                      <a:prstDash val="solid"/>
                      <a:round/>
                      <a:headEnd type="none" w="med" len="med"/>
                      <a:tailEnd type="none" w="med" len="med"/>
                    </a:lnTlToBr>
                    <a:solidFill>
                      <a:srgbClr val="00FF00"/>
                    </a:solidFill>
                  </a:tcPr>
                </a:tc>
                <a:tc>
                  <a:txBody>
                    <a:bodyPr/>
                    <a:lstStyle/>
                    <a:p>
                      <a:pPr marR="0" algn="l" rtl="0">
                        <a:lnSpc>
                          <a:spcPct val="100000"/>
                        </a:lnSpc>
                        <a:spcBef>
                          <a:spcPts val="0"/>
                        </a:spcBef>
                        <a:spcAft>
                          <a:spcPts val="0"/>
                        </a:spcAft>
                        <a:buClr>
                          <a:srgbClr val="000000"/>
                        </a:buClr>
                        <a:buFont typeface="Arial"/>
                      </a:pPr>
                      <a:r>
                        <a:rPr lang="es-ES" sz="1600" b="1" i="0" u="none" strike="noStrike" cap="none" dirty="0">
                          <a:solidFill>
                            <a:schemeClr val="accent2"/>
                          </a:solidFill>
                          <a:latin typeface="Muli"/>
                          <a:sym typeface="Arial"/>
                        </a:rPr>
                        <a:t>MANAGEMENT</a:t>
                      </a:r>
                      <a:endParaRPr lang="es-ES" sz="1600" b="1" i="0" u="none" strike="noStrike" cap="none" dirty="0">
                        <a:solidFill>
                          <a:schemeClr val="accent2"/>
                        </a:solidFill>
                        <a:latin typeface="Muli"/>
                        <a:ea typeface="+mn-ea"/>
                        <a:cs typeface="+mn-cs"/>
                        <a:sym typeface="Arial"/>
                      </a:endParaRPr>
                    </a:p>
                  </a:txBody>
                  <a:tcPr>
                    <a:solidFill>
                      <a:srgbClr val="00FF00"/>
                    </a:solidFill>
                  </a:tcPr>
                </a:tc>
                <a:tc>
                  <a:txBody>
                    <a:bodyPr/>
                    <a:lstStyle/>
                    <a:p>
                      <a:r>
                        <a:rPr lang="es-ES" sz="1600" b="1" i="0" u="none" strike="noStrike" cap="none" dirty="0">
                          <a:solidFill>
                            <a:schemeClr val="accent2"/>
                          </a:solidFill>
                          <a:latin typeface="Muli"/>
                          <a:sym typeface="Muli"/>
                        </a:rPr>
                        <a:t>RISK OWNER</a:t>
                      </a:r>
                    </a:p>
                  </a:txBody>
                  <a:tcPr>
                    <a:solidFill>
                      <a:srgbClr val="00FF00"/>
                    </a:solidFill>
                  </a:tcPr>
                </a:tc>
                <a:tc>
                  <a:txBody>
                    <a:bodyPr/>
                    <a:lstStyle/>
                    <a:p>
                      <a:r>
                        <a:rPr lang="es-ES" sz="1600" b="1" i="0" u="none" strike="noStrike" cap="none" dirty="0">
                          <a:solidFill>
                            <a:schemeClr val="accent2"/>
                          </a:solidFill>
                          <a:latin typeface="Muli"/>
                          <a:sym typeface="Muli"/>
                        </a:rPr>
                        <a:t>SECURITY RESPONSIBLE</a:t>
                      </a:r>
                    </a:p>
                  </a:txBody>
                  <a:tcPr>
                    <a:solidFill>
                      <a:srgbClr val="00FF00"/>
                    </a:solidFill>
                  </a:tcPr>
                </a:tc>
                <a:tc>
                  <a:txBody>
                    <a:bodyPr/>
                    <a:lstStyle/>
                    <a:p>
                      <a:r>
                        <a:rPr lang="es-ES" sz="1600" b="1" i="0" u="none" strike="noStrike" cap="none" dirty="0">
                          <a:solidFill>
                            <a:schemeClr val="accent2"/>
                          </a:solidFill>
                          <a:latin typeface="Muli"/>
                          <a:sym typeface="Muli"/>
                        </a:rPr>
                        <a:t>SYSTEM RESPONSIBLE</a:t>
                      </a:r>
                    </a:p>
                  </a:txBody>
                  <a:tcPr>
                    <a:solidFill>
                      <a:srgbClr val="00FF00"/>
                    </a:solidFill>
                  </a:tcPr>
                </a:tc>
                <a:tc>
                  <a:txBody>
                    <a:bodyPr/>
                    <a:lstStyle/>
                    <a:p>
                      <a:r>
                        <a:rPr lang="es-ES" sz="1600" b="1" i="0" u="none" strike="noStrike" cap="none" dirty="0">
                          <a:solidFill>
                            <a:schemeClr val="accent2"/>
                          </a:solidFill>
                          <a:latin typeface="Muli"/>
                          <a:sym typeface="Muli"/>
                        </a:rPr>
                        <a:t>OPERATORS</a:t>
                      </a:r>
                    </a:p>
                  </a:txBody>
                  <a:tcPr>
                    <a:solidFill>
                      <a:srgbClr val="00FF00"/>
                    </a:solidFill>
                  </a:tcPr>
                </a:tc>
                <a:extLst>
                  <a:ext uri="{0D108BD9-81ED-4DB2-BD59-A6C34878D82A}">
                    <a16:rowId xmlns:a16="http://schemas.microsoft.com/office/drawing/2014/main" val="3542331231"/>
                  </a:ext>
                </a:extLst>
              </a:tr>
              <a:tr h="490006">
                <a:tc>
                  <a:txBody>
                    <a:bodyPr/>
                    <a:lstStyle/>
                    <a:p>
                      <a:r>
                        <a:rPr lang="es-ES" sz="1400" b="0" i="0" u="none" strike="noStrike" cap="none" dirty="0">
                          <a:solidFill>
                            <a:schemeClr val="accent2"/>
                          </a:solidFill>
                          <a:latin typeface="Muli"/>
                          <a:sym typeface="Muli"/>
                        </a:rPr>
                        <a:t>ASSESSMENT</a:t>
                      </a:r>
                    </a:p>
                  </a:txBody>
                  <a:tcPr/>
                </a:tc>
                <a:tc>
                  <a:txBody>
                    <a:bodyPr/>
                    <a:lstStyle/>
                    <a:p>
                      <a:endParaRPr lang="es-ES" sz="1400" b="0" i="0" u="none" strike="noStrike" cap="none" dirty="0">
                        <a:solidFill>
                          <a:schemeClr val="accent2"/>
                        </a:solidFill>
                        <a:latin typeface="Muli"/>
                        <a:sym typeface="Muli"/>
                      </a:endParaRPr>
                    </a:p>
                  </a:txBody>
                  <a:tcPr/>
                </a:tc>
                <a:tc>
                  <a:txBody>
                    <a:bodyPr/>
                    <a:lstStyle/>
                    <a:p>
                      <a:r>
                        <a:rPr lang="es-ES" sz="1400" b="0" i="0" u="none" strike="noStrike" cap="none" dirty="0">
                          <a:solidFill>
                            <a:schemeClr val="accent2"/>
                          </a:solidFill>
                          <a:latin typeface="Muli"/>
                          <a:sym typeface="Muli"/>
                        </a:rPr>
                        <a:t>AUTHORITY</a:t>
                      </a:r>
                    </a:p>
                  </a:txBody>
                  <a:tcPr/>
                </a:tc>
                <a:tc>
                  <a:txBody>
                    <a:bodyPr/>
                    <a:lstStyle/>
                    <a:p>
                      <a:r>
                        <a:rPr lang="es-ES" sz="1400" b="0" i="0" u="none" strike="noStrike" cap="none" dirty="0">
                          <a:solidFill>
                            <a:schemeClr val="accent2"/>
                          </a:solidFill>
                          <a:latin typeface="Muli"/>
                          <a:sym typeface="Muli"/>
                        </a:rPr>
                        <a:t>CONSULTED</a:t>
                      </a:r>
                    </a:p>
                  </a:txBody>
                  <a:tcPr/>
                </a:tc>
                <a:tc>
                  <a:txBody>
                    <a:bodyPr/>
                    <a:lstStyle/>
                    <a:p>
                      <a:r>
                        <a:rPr lang="es-ES" sz="1400" b="0" i="0" u="none" strike="noStrike" cap="none" dirty="0">
                          <a:solidFill>
                            <a:schemeClr val="accent2"/>
                          </a:solidFill>
                          <a:latin typeface="Muli"/>
                          <a:sym typeface="Muli"/>
                        </a:rPr>
                        <a:t>INFORMED</a:t>
                      </a:r>
                    </a:p>
                  </a:txBody>
                  <a:tcPr/>
                </a:tc>
                <a:tc>
                  <a:txBody>
                    <a:bodyPr/>
                    <a:lstStyle/>
                    <a:p>
                      <a:endParaRPr lang="es-ES" sz="1400" b="0" i="0" u="none" strike="noStrike" cap="none" dirty="0">
                        <a:solidFill>
                          <a:schemeClr val="accent2"/>
                        </a:solidFill>
                        <a:latin typeface="Muli"/>
                        <a:sym typeface="Muli"/>
                      </a:endParaRPr>
                    </a:p>
                  </a:txBody>
                  <a:tcPr/>
                </a:tc>
                <a:extLst>
                  <a:ext uri="{0D108BD9-81ED-4DB2-BD59-A6C34878D82A}">
                    <a16:rowId xmlns:a16="http://schemas.microsoft.com/office/drawing/2014/main" val="4179173222"/>
                  </a:ext>
                </a:extLst>
              </a:tr>
              <a:tr h="490006">
                <a:tc>
                  <a:txBody>
                    <a:bodyPr/>
                    <a:lstStyle/>
                    <a:p>
                      <a:r>
                        <a:rPr lang="es-ES" sz="1400" b="0" i="0" u="none" strike="noStrike" cap="none" dirty="0">
                          <a:solidFill>
                            <a:schemeClr val="accent2"/>
                          </a:solidFill>
                          <a:latin typeface="Muli"/>
                          <a:sym typeface="Muli"/>
                        </a:rPr>
                        <a:t>ANALYSIS</a:t>
                      </a:r>
                    </a:p>
                  </a:txBody>
                  <a:tcPr/>
                </a:tc>
                <a:tc>
                  <a:txBody>
                    <a:bodyPr/>
                    <a:lstStyle/>
                    <a:p>
                      <a:endParaRPr lang="es-ES" sz="1400" b="0" i="0" u="none" strike="noStrike" cap="none" dirty="0">
                        <a:solidFill>
                          <a:schemeClr val="accent2"/>
                        </a:solidFill>
                        <a:latin typeface="Muli"/>
                        <a:sym typeface="Muli"/>
                      </a:endParaRPr>
                    </a:p>
                  </a:txBody>
                  <a:tcPr/>
                </a:tc>
                <a:tc>
                  <a:txBody>
                    <a:bodyPr/>
                    <a:lstStyle/>
                    <a:p>
                      <a:endParaRPr lang="es-ES" sz="1400" b="0" i="0" u="none" strike="noStrike" cap="none" dirty="0">
                        <a:solidFill>
                          <a:schemeClr val="accent2"/>
                        </a:solidFill>
                        <a:latin typeface="Muli"/>
                        <a:sym typeface="Muli"/>
                      </a:endParaRPr>
                    </a:p>
                  </a:txBody>
                  <a:tcPr/>
                </a:tc>
                <a:tc>
                  <a:txBody>
                    <a:bodyPr/>
                    <a:lstStyle/>
                    <a:p>
                      <a:r>
                        <a:rPr lang="es-ES" sz="1400" b="0" i="0" u="none" strike="noStrike" cap="none" dirty="0">
                          <a:solidFill>
                            <a:schemeClr val="accent2"/>
                          </a:solidFill>
                          <a:latin typeface="Muli"/>
                          <a:sym typeface="Muli"/>
                        </a:rPr>
                        <a:t>AUTHORITY</a:t>
                      </a:r>
                    </a:p>
                  </a:txBody>
                  <a:tcPr/>
                </a:tc>
                <a:tc>
                  <a:txBody>
                    <a:bodyPr/>
                    <a:lstStyle/>
                    <a:p>
                      <a:r>
                        <a:rPr lang="es-ES" sz="1400" b="0" i="0" u="none" strike="noStrike" cap="none" dirty="0">
                          <a:solidFill>
                            <a:schemeClr val="accent2"/>
                          </a:solidFill>
                          <a:latin typeface="Muli"/>
                          <a:sym typeface="Muli"/>
                        </a:rPr>
                        <a:t>CONSULTED</a:t>
                      </a:r>
                    </a:p>
                  </a:txBody>
                  <a:tcPr/>
                </a:tc>
                <a:tc>
                  <a:txBody>
                    <a:bodyPr/>
                    <a:lstStyle/>
                    <a:p>
                      <a:endParaRPr lang="es-ES" sz="1400" b="0" i="0" u="none" strike="noStrike" cap="none" dirty="0">
                        <a:solidFill>
                          <a:schemeClr val="accent2"/>
                        </a:solidFill>
                        <a:latin typeface="Muli"/>
                        <a:sym typeface="Muli"/>
                      </a:endParaRPr>
                    </a:p>
                  </a:txBody>
                  <a:tcPr/>
                </a:tc>
                <a:extLst>
                  <a:ext uri="{0D108BD9-81ED-4DB2-BD59-A6C34878D82A}">
                    <a16:rowId xmlns:a16="http://schemas.microsoft.com/office/drawing/2014/main" val="1295202710"/>
                  </a:ext>
                </a:extLst>
              </a:tr>
              <a:tr h="550049">
                <a:tc>
                  <a:txBody>
                    <a:bodyPr/>
                    <a:lstStyle/>
                    <a:p>
                      <a:r>
                        <a:rPr lang="es-ES" sz="1400" b="0" i="0" u="none" strike="noStrike" cap="none" dirty="0">
                          <a:solidFill>
                            <a:schemeClr val="accent2"/>
                          </a:solidFill>
                          <a:latin typeface="Muli"/>
                          <a:sym typeface="Muli"/>
                        </a:rPr>
                        <a:t>PROCESSING</a:t>
                      </a:r>
                    </a:p>
                  </a:txBody>
                  <a:tcPr/>
                </a:tc>
                <a:tc>
                  <a:txBody>
                    <a:bodyPr/>
                    <a:lstStyle/>
                    <a:p>
                      <a:endParaRPr lang="es-ES" sz="1400" b="0" i="0" u="none" strike="noStrike" cap="none" dirty="0">
                        <a:solidFill>
                          <a:schemeClr val="accent2"/>
                        </a:solidFill>
                        <a:latin typeface="Muli"/>
                        <a:sym typeface="Muli"/>
                      </a:endParaRPr>
                    </a:p>
                  </a:txBody>
                  <a:tcPr/>
                </a:tc>
                <a:tc>
                  <a:txBody>
                    <a:bodyPr/>
                    <a:lstStyle/>
                    <a:p>
                      <a:r>
                        <a:rPr lang="es-ES" sz="1400" b="0" i="0" u="none" strike="noStrike" cap="none" dirty="0">
                          <a:solidFill>
                            <a:schemeClr val="accent2"/>
                          </a:solidFill>
                          <a:latin typeface="Muli"/>
                          <a:sym typeface="Muli"/>
                        </a:rPr>
                        <a:t>AUTHORITY</a:t>
                      </a:r>
                    </a:p>
                  </a:txBody>
                  <a:tcPr/>
                </a:tc>
                <a:tc>
                  <a:txBody>
                    <a:bodyPr/>
                    <a:lstStyle/>
                    <a:p>
                      <a:r>
                        <a:rPr lang="es-ES" sz="1400" b="0" i="0" u="none" strike="noStrike" cap="none" dirty="0">
                          <a:solidFill>
                            <a:schemeClr val="accent2"/>
                          </a:solidFill>
                          <a:latin typeface="Muli"/>
                          <a:sym typeface="Muli"/>
                        </a:rPr>
                        <a:t>RESPONSIBILITY</a:t>
                      </a:r>
                    </a:p>
                  </a:txBody>
                  <a:tcPr/>
                </a:tc>
                <a:tc>
                  <a:txBody>
                    <a:bodyPr/>
                    <a:lstStyle/>
                    <a:p>
                      <a:r>
                        <a:rPr lang="es-ES" sz="1400" b="0" i="0" u="none" strike="noStrike" cap="none" dirty="0">
                          <a:solidFill>
                            <a:schemeClr val="accent2"/>
                          </a:solidFill>
                          <a:latin typeface="Muli"/>
                          <a:sym typeface="Muli"/>
                        </a:rPr>
                        <a:t>CONSULTED</a:t>
                      </a:r>
                    </a:p>
                  </a:txBody>
                  <a:tcPr/>
                </a:tc>
                <a:tc>
                  <a:txBody>
                    <a:bodyPr/>
                    <a:lstStyle/>
                    <a:p>
                      <a:r>
                        <a:rPr lang="es-ES" sz="1400" b="0" i="0" u="none" strike="noStrike" cap="none" dirty="0">
                          <a:solidFill>
                            <a:schemeClr val="accent2"/>
                          </a:solidFill>
                          <a:latin typeface="Muli"/>
                          <a:sym typeface="Muli"/>
                        </a:rPr>
                        <a:t>INFORMED</a:t>
                      </a:r>
                    </a:p>
                  </a:txBody>
                  <a:tcPr/>
                </a:tc>
                <a:extLst>
                  <a:ext uri="{0D108BD9-81ED-4DB2-BD59-A6C34878D82A}">
                    <a16:rowId xmlns:a16="http://schemas.microsoft.com/office/drawing/2014/main" val="2077817941"/>
                  </a:ext>
                </a:extLst>
              </a:tr>
              <a:tr h="550049">
                <a:tc>
                  <a:txBody>
                    <a:bodyPr/>
                    <a:lstStyle/>
                    <a:p>
                      <a:r>
                        <a:rPr lang="es-ES" sz="1400" b="0" i="0" u="none" strike="noStrike" cap="none" dirty="0">
                          <a:solidFill>
                            <a:schemeClr val="accent2"/>
                          </a:solidFill>
                          <a:latin typeface="Muli"/>
                          <a:sym typeface="Muli"/>
                        </a:rPr>
                        <a:t>SECURITY PLAN</a:t>
                      </a:r>
                    </a:p>
                  </a:txBody>
                  <a:tcPr/>
                </a:tc>
                <a:tc>
                  <a:txBody>
                    <a:bodyPr/>
                    <a:lstStyle/>
                    <a:p>
                      <a:endParaRPr lang="es-ES" sz="1400" b="0" i="0" u="none" strike="noStrike" cap="none">
                        <a:solidFill>
                          <a:schemeClr val="accent2"/>
                        </a:solidFill>
                        <a:latin typeface="Muli"/>
                        <a:sym typeface="Muli"/>
                      </a:endParaRPr>
                    </a:p>
                  </a:txBody>
                  <a:tcPr/>
                </a:tc>
                <a:tc>
                  <a:txBody>
                    <a:bodyPr/>
                    <a:lstStyle/>
                    <a:p>
                      <a:endParaRPr lang="es-ES" sz="1400" b="0" i="0" u="none" strike="noStrike" cap="none" dirty="0">
                        <a:solidFill>
                          <a:schemeClr val="accent2"/>
                        </a:solidFill>
                        <a:latin typeface="Muli"/>
                        <a:sym typeface="Muli"/>
                      </a:endParaRPr>
                    </a:p>
                  </a:txBody>
                  <a:tcPr/>
                </a:tc>
                <a:tc>
                  <a:txBody>
                    <a:bodyPr/>
                    <a:lstStyle/>
                    <a:p>
                      <a:r>
                        <a:rPr lang="es-ES" sz="1400" b="0" i="0" u="none" strike="noStrike" cap="none" dirty="0">
                          <a:solidFill>
                            <a:schemeClr val="accent2"/>
                          </a:solidFill>
                          <a:latin typeface="Muli"/>
                          <a:sym typeface="Muli"/>
                        </a:rPr>
                        <a:t>INFORMED</a:t>
                      </a:r>
                    </a:p>
                  </a:txBody>
                  <a:tcPr/>
                </a:tc>
                <a:tc>
                  <a:txBody>
                    <a:bodyPr/>
                    <a:lstStyle/>
                    <a:p>
                      <a:r>
                        <a:rPr lang="es-ES" sz="1400" b="0" i="0" u="none" strike="noStrike" cap="none" dirty="0">
                          <a:solidFill>
                            <a:schemeClr val="accent2"/>
                          </a:solidFill>
                          <a:latin typeface="Muli"/>
                          <a:sym typeface="Muli"/>
                        </a:rPr>
                        <a:t>AUTHORITY</a:t>
                      </a:r>
                    </a:p>
                  </a:txBody>
                  <a:tcPr/>
                </a:tc>
                <a:tc>
                  <a:txBody>
                    <a:bodyPr/>
                    <a:lstStyle/>
                    <a:p>
                      <a:r>
                        <a:rPr lang="es-ES" sz="1400" b="0" i="0" u="none" strike="noStrike" cap="none" dirty="0">
                          <a:solidFill>
                            <a:schemeClr val="accent2"/>
                          </a:solidFill>
                          <a:latin typeface="Muli"/>
                          <a:sym typeface="Muli"/>
                        </a:rPr>
                        <a:t>RESPONSIBILITY</a:t>
                      </a:r>
                    </a:p>
                  </a:txBody>
                  <a:tcPr/>
                </a:tc>
                <a:extLst>
                  <a:ext uri="{0D108BD9-81ED-4DB2-BD59-A6C34878D82A}">
                    <a16:rowId xmlns:a16="http://schemas.microsoft.com/office/drawing/2014/main" val="395218544"/>
                  </a:ext>
                </a:extLst>
              </a:tr>
              <a:tr h="490006">
                <a:tc>
                  <a:txBody>
                    <a:bodyPr/>
                    <a:lstStyle/>
                    <a:p>
                      <a:r>
                        <a:rPr lang="es-ES" sz="1400" b="0" i="0" u="none" strike="noStrike" cap="none" dirty="0">
                          <a:solidFill>
                            <a:schemeClr val="accent2"/>
                          </a:solidFill>
                          <a:latin typeface="Muli"/>
                          <a:sym typeface="Muli"/>
                        </a:rPr>
                        <a:t>ACCEPTANCE</a:t>
                      </a:r>
                    </a:p>
                  </a:txBody>
                  <a:tcPr/>
                </a:tc>
                <a:tc>
                  <a:txBody>
                    <a:bodyPr/>
                    <a:lstStyle/>
                    <a:p>
                      <a:r>
                        <a:rPr lang="es-ES" sz="1400" b="0" i="0" u="none" strike="noStrike" cap="none" dirty="0">
                          <a:solidFill>
                            <a:schemeClr val="accent2"/>
                          </a:solidFill>
                          <a:latin typeface="Muli"/>
                          <a:sym typeface="Muli"/>
                        </a:rPr>
                        <a:t>INFORMED</a:t>
                      </a:r>
                    </a:p>
                  </a:txBody>
                  <a:tcPr/>
                </a:tc>
                <a:tc>
                  <a:txBody>
                    <a:bodyPr/>
                    <a:lstStyle/>
                    <a:p>
                      <a:r>
                        <a:rPr lang="es-ES" sz="1400" b="0" i="0" u="none" strike="noStrike" cap="none" dirty="0">
                          <a:solidFill>
                            <a:schemeClr val="accent2"/>
                          </a:solidFill>
                          <a:latin typeface="Muli"/>
                          <a:sym typeface="Muli"/>
                        </a:rPr>
                        <a:t>AUTHORITY</a:t>
                      </a:r>
                    </a:p>
                  </a:txBody>
                  <a:tcPr/>
                </a:tc>
                <a:tc>
                  <a:txBody>
                    <a:bodyPr/>
                    <a:lstStyle/>
                    <a:p>
                      <a:r>
                        <a:rPr lang="es-ES" sz="1400" b="0" i="0" u="none" strike="noStrike" cap="none" dirty="0">
                          <a:solidFill>
                            <a:schemeClr val="accent2"/>
                          </a:solidFill>
                          <a:latin typeface="Muli"/>
                          <a:sym typeface="Muli"/>
                        </a:rPr>
                        <a:t>CONSULTED</a:t>
                      </a:r>
                    </a:p>
                  </a:txBody>
                  <a:tcPr/>
                </a:tc>
                <a:tc>
                  <a:txBody>
                    <a:bodyPr/>
                    <a:lstStyle/>
                    <a:p>
                      <a:r>
                        <a:rPr lang="es-ES" sz="1400" b="0" i="0" u="none" strike="noStrike" cap="none" dirty="0">
                          <a:solidFill>
                            <a:schemeClr val="accent2"/>
                          </a:solidFill>
                          <a:latin typeface="Muli"/>
                          <a:sym typeface="Muli"/>
                        </a:rPr>
                        <a:t>INFORMED</a:t>
                      </a:r>
                    </a:p>
                  </a:txBody>
                  <a:tcPr/>
                </a:tc>
                <a:tc>
                  <a:txBody>
                    <a:bodyPr/>
                    <a:lstStyle/>
                    <a:p>
                      <a:endParaRPr lang="es-ES" sz="1400" b="0" i="0" u="none" strike="noStrike" cap="none" dirty="0">
                        <a:solidFill>
                          <a:schemeClr val="accent2"/>
                        </a:solidFill>
                        <a:latin typeface="Muli"/>
                        <a:sym typeface="Muli"/>
                      </a:endParaRPr>
                    </a:p>
                  </a:txBody>
                  <a:tcPr/>
                </a:tc>
                <a:extLst>
                  <a:ext uri="{0D108BD9-81ED-4DB2-BD59-A6C34878D82A}">
                    <a16:rowId xmlns:a16="http://schemas.microsoft.com/office/drawing/2014/main" val="154834329"/>
                  </a:ext>
                </a:extLst>
              </a:tr>
              <a:tr h="550049">
                <a:tc>
                  <a:txBody>
                    <a:bodyPr/>
                    <a:lstStyle/>
                    <a:p>
                      <a:r>
                        <a:rPr lang="es-ES" sz="1400" b="0" i="0" u="none" strike="noStrike" cap="none" dirty="0">
                          <a:solidFill>
                            <a:schemeClr val="accent2"/>
                          </a:solidFill>
                          <a:latin typeface="Muli"/>
                          <a:sym typeface="Muli"/>
                        </a:rPr>
                        <a:t>OPERATION</a:t>
                      </a:r>
                    </a:p>
                  </a:txBody>
                  <a:tcPr/>
                </a:tc>
                <a:tc>
                  <a:txBody>
                    <a:bodyPr/>
                    <a:lstStyle/>
                    <a:p>
                      <a:endParaRPr lang="es-ES" sz="1400" b="0" i="0" u="none" strike="noStrike" cap="none" dirty="0">
                        <a:solidFill>
                          <a:schemeClr val="accent2"/>
                        </a:solidFill>
                        <a:latin typeface="Muli"/>
                        <a:sym typeface="Muli"/>
                      </a:endParaRPr>
                    </a:p>
                  </a:txBody>
                  <a:tcPr/>
                </a:tc>
                <a:tc>
                  <a:txBody>
                    <a:bodyPr/>
                    <a:lstStyle/>
                    <a:p>
                      <a:r>
                        <a:rPr lang="es-ES" sz="1400" b="0" i="0" u="none" strike="noStrike" cap="none" dirty="0">
                          <a:solidFill>
                            <a:schemeClr val="accent2"/>
                          </a:solidFill>
                          <a:latin typeface="Muli"/>
                          <a:sym typeface="Muli"/>
                        </a:rPr>
                        <a:t>INFORMED</a:t>
                      </a:r>
                    </a:p>
                  </a:txBody>
                  <a:tcPr/>
                </a:tc>
                <a:tc>
                  <a:txBody>
                    <a:bodyPr/>
                    <a:lstStyle/>
                    <a:p>
                      <a:r>
                        <a:rPr lang="es-ES" sz="1400" b="0" i="0" u="none" strike="noStrike" cap="none" dirty="0">
                          <a:solidFill>
                            <a:schemeClr val="accent2"/>
                          </a:solidFill>
                          <a:latin typeface="Muli"/>
                          <a:sym typeface="Muli"/>
                        </a:rPr>
                        <a:t>INFORMED</a:t>
                      </a:r>
                    </a:p>
                  </a:txBody>
                  <a:tcPr/>
                </a:tc>
                <a:tc>
                  <a:txBody>
                    <a:bodyPr/>
                    <a:lstStyle/>
                    <a:p>
                      <a:r>
                        <a:rPr lang="es-ES" sz="1400" b="0" i="0" u="none" strike="noStrike" cap="none" dirty="0">
                          <a:solidFill>
                            <a:schemeClr val="accent2"/>
                          </a:solidFill>
                          <a:latin typeface="Muli"/>
                          <a:sym typeface="Muli"/>
                        </a:rPr>
                        <a:t>AUTHORITY</a:t>
                      </a:r>
                    </a:p>
                  </a:txBody>
                  <a:tcPr/>
                </a:tc>
                <a:tc>
                  <a:txBody>
                    <a:bodyPr/>
                    <a:lstStyle/>
                    <a:p>
                      <a:r>
                        <a:rPr lang="es-ES" sz="1400" b="0" i="0" u="none" strike="noStrike" cap="none" dirty="0">
                          <a:solidFill>
                            <a:schemeClr val="accent2"/>
                          </a:solidFill>
                          <a:latin typeface="Muli"/>
                          <a:sym typeface="Muli"/>
                        </a:rPr>
                        <a:t>RESPONSIBILITY</a:t>
                      </a:r>
                    </a:p>
                  </a:txBody>
                  <a:tcPr/>
                </a:tc>
                <a:extLst>
                  <a:ext uri="{0D108BD9-81ED-4DB2-BD59-A6C34878D82A}">
                    <a16:rowId xmlns:a16="http://schemas.microsoft.com/office/drawing/2014/main" val="273975428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580550" y="205975"/>
            <a:ext cx="7989000" cy="497904"/>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Risk management in Medical Devices</a:t>
            </a:r>
            <a:endParaRPr dirty="0"/>
          </a:p>
        </p:txBody>
      </p:sp>
      <p:sp>
        <p:nvSpPr>
          <p:cNvPr id="165" name="Google Shape;165;p2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88" name="Rectángulo 87">
            <a:extLst>
              <a:ext uri="{FF2B5EF4-FFF2-40B4-BE49-F238E27FC236}">
                <a16:creationId xmlns:a16="http://schemas.microsoft.com/office/drawing/2014/main" id="{7D00765B-99A2-486B-B7D5-997266051CB7}"/>
              </a:ext>
            </a:extLst>
          </p:cNvPr>
          <p:cNvSpPr/>
          <p:nvPr/>
        </p:nvSpPr>
        <p:spPr>
          <a:xfrm>
            <a:off x="1547633" y="1583886"/>
            <a:ext cx="2484983" cy="27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effectLst>
                  <a:outerShdw blurRad="38100" dist="38100" dir="2700000" algn="tl">
                    <a:srgbClr val="000000">
                      <a:alpha val="43137"/>
                    </a:srgbClr>
                  </a:outerShdw>
                </a:effectLst>
              </a:rPr>
              <a:t>Countermeasures</a:t>
            </a:r>
          </a:p>
        </p:txBody>
      </p:sp>
      <p:sp>
        <p:nvSpPr>
          <p:cNvPr id="97" name="Rectángulo: esquinas redondeadas 96">
            <a:extLst>
              <a:ext uri="{FF2B5EF4-FFF2-40B4-BE49-F238E27FC236}">
                <a16:creationId xmlns:a16="http://schemas.microsoft.com/office/drawing/2014/main" id="{BC1CD006-1017-429E-A549-921C6368323C}"/>
              </a:ext>
            </a:extLst>
          </p:cNvPr>
          <p:cNvSpPr/>
          <p:nvPr/>
        </p:nvSpPr>
        <p:spPr>
          <a:xfrm>
            <a:off x="177735" y="3770054"/>
            <a:ext cx="1010042" cy="293217"/>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3" name="Conector: angular 102">
            <a:extLst>
              <a:ext uri="{FF2B5EF4-FFF2-40B4-BE49-F238E27FC236}">
                <a16:creationId xmlns:a16="http://schemas.microsoft.com/office/drawing/2014/main" id="{361EB92E-DF7B-4F85-A5CF-FF76B9A71550}"/>
              </a:ext>
            </a:extLst>
          </p:cNvPr>
          <p:cNvCxnSpPr>
            <a:cxnSpLocks/>
            <a:stCxn id="35" idx="2"/>
            <a:endCxn id="37" idx="1"/>
          </p:cNvCxnSpPr>
          <p:nvPr/>
        </p:nvCxnSpPr>
        <p:spPr>
          <a:xfrm rot="16200000" flipH="1">
            <a:off x="4693674" y="2646832"/>
            <a:ext cx="547812" cy="961808"/>
          </a:xfrm>
          <a:prstGeom prst="bent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ector: angular 103">
            <a:extLst>
              <a:ext uri="{FF2B5EF4-FFF2-40B4-BE49-F238E27FC236}">
                <a16:creationId xmlns:a16="http://schemas.microsoft.com/office/drawing/2014/main" id="{945399A8-13CD-4CC6-ACA4-AC1629DF7258}"/>
              </a:ext>
            </a:extLst>
          </p:cNvPr>
          <p:cNvCxnSpPr>
            <a:cxnSpLocks/>
            <a:stCxn id="33" idx="2"/>
            <a:endCxn id="88" idx="1"/>
          </p:cNvCxnSpPr>
          <p:nvPr/>
        </p:nvCxnSpPr>
        <p:spPr>
          <a:xfrm rot="16200000" flipH="1">
            <a:off x="897740" y="1070793"/>
            <a:ext cx="575830" cy="723955"/>
          </a:xfrm>
          <a:prstGeom prst="bent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0" name="CuadroTexto 109">
            <a:extLst>
              <a:ext uri="{FF2B5EF4-FFF2-40B4-BE49-F238E27FC236}">
                <a16:creationId xmlns:a16="http://schemas.microsoft.com/office/drawing/2014/main" id="{AEE498DD-A578-4E94-BCD6-C7F8E1840606}"/>
              </a:ext>
            </a:extLst>
          </p:cNvPr>
          <p:cNvSpPr txBox="1"/>
          <p:nvPr/>
        </p:nvSpPr>
        <p:spPr>
          <a:xfrm>
            <a:off x="230414" y="3763188"/>
            <a:ext cx="957363" cy="307777"/>
          </a:xfrm>
          <a:prstGeom prst="rect">
            <a:avLst/>
          </a:prstGeom>
          <a:noFill/>
        </p:spPr>
        <p:txBody>
          <a:bodyPr wrap="square" rtlCol="0">
            <a:spAutoFit/>
          </a:bodyPr>
          <a:lstStyle/>
          <a:p>
            <a:pPr algn="ctr"/>
            <a:r>
              <a:rPr lang="en-US" dirty="0">
                <a:solidFill>
                  <a:schemeClr val="accent4"/>
                </a:solidFill>
              </a:rPr>
              <a:t>Attackers</a:t>
            </a:r>
            <a:endParaRPr lang="es-ES" dirty="0">
              <a:solidFill>
                <a:schemeClr val="accent4"/>
              </a:solidFill>
            </a:endParaRPr>
          </a:p>
        </p:txBody>
      </p:sp>
      <p:sp>
        <p:nvSpPr>
          <p:cNvPr id="33" name="Rectángulo: esquinas redondeadas 32">
            <a:extLst>
              <a:ext uri="{FF2B5EF4-FFF2-40B4-BE49-F238E27FC236}">
                <a16:creationId xmlns:a16="http://schemas.microsoft.com/office/drawing/2014/main" id="{1769F0AC-80BC-45EF-975B-E22C712BF588}"/>
              </a:ext>
            </a:extLst>
          </p:cNvPr>
          <p:cNvSpPr/>
          <p:nvPr/>
        </p:nvSpPr>
        <p:spPr>
          <a:xfrm>
            <a:off x="149661" y="851639"/>
            <a:ext cx="1348033" cy="293217"/>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CuadroTexto 33">
            <a:extLst>
              <a:ext uri="{FF2B5EF4-FFF2-40B4-BE49-F238E27FC236}">
                <a16:creationId xmlns:a16="http://schemas.microsoft.com/office/drawing/2014/main" id="{868B40F0-6CE0-4994-B1B6-3C636CC05224}"/>
              </a:ext>
            </a:extLst>
          </p:cNvPr>
          <p:cNvSpPr txBox="1"/>
          <p:nvPr/>
        </p:nvSpPr>
        <p:spPr>
          <a:xfrm>
            <a:off x="149661" y="834914"/>
            <a:ext cx="1348033" cy="307777"/>
          </a:xfrm>
          <a:prstGeom prst="rect">
            <a:avLst/>
          </a:prstGeom>
          <a:noFill/>
        </p:spPr>
        <p:txBody>
          <a:bodyPr wrap="square" rtlCol="0">
            <a:spAutoFit/>
          </a:bodyPr>
          <a:lstStyle/>
          <a:p>
            <a:pPr algn="ctr"/>
            <a:r>
              <a:rPr lang="en-US" dirty="0">
                <a:solidFill>
                  <a:schemeClr val="accent4"/>
                </a:solidFill>
              </a:rPr>
              <a:t>Product owner</a:t>
            </a:r>
            <a:endParaRPr lang="es-ES" dirty="0">
              <a:solidFill>
                <a:schemeClr val="accent4"/>
              </a:solidFill>
            </a:endParaRPr>
          </a:p>
        </p:txBody>
      </p:sp>
      <p:sp>
        <p:nvSpPr>
          <p:cNvPr id="35" name="Rectángulo 34">
            <a:extLst>
              <a:ext uri="{FF2B5EF4-FFF2-40B4-BE49-F238E27FC236}">
                <a16:creationId xmlns:a16="http://schemas.microsoft.com/office/drawing/2014/main" id="{CDA8A956-946D-4CAA-82CE-B7501BFB3B82}"/>
              </a:ext>
            </a:extLst>
          </p:cNvPr>
          <p:cNvSpPr/>
          <p:nvPr/>
        </p:nvSpPr>
        <p:spPr>
          <a:xfrm>
            <a:off x="3244184" y="2580230"/>
            <a:ext cx="2484983" cy="27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effectLst>
                  <a:outerShdw blurRad="38100" dist="38100" dir="2700000" algn="tl">
                    <a:srgbClr val="000000">
                      <a:alpha val="43137"/>
                    </a:srgbClr>
                  </a:outerShdw>
                </a:effectLst>
              </a:rPr>
              <a:t>Vulnerabilities</a:t>
            </a:r>
          </a:p>
        </p:txBody>
      </p:sp>
      <p:sp>
        <p:nvSpPr>
          <p:cNvPr id="36" name="Rectángulo 35">
            <a:extLst>
              <a:ext uri="{FF2B5EF4-FFF2-40B4-BE49-F238E27FC236}">
                <a16:creationId xmlns:a16="http://schemas.microsoft.com/office/drawing/2014/main" id="{24848BE6-900B-4279-A243-53E37DFA76DE}"/>
              </a:ext>
            </a:extLst>
          </p:cNvPr>
          <p:cNvSpPr/>
          <p:nvPr/>
        </p:nvSpPr>
        <p:spPr>
          <a:xfrm>
            <a:off x="2263589" y="3779911"/>
            <a:ext cx="2484983" cy="2724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effectLst>
                  <a:outerShdw blurRad="38100" dist="38100" dir="2700000" algn="tl">
                    <a:srgbClr val="000000">
                      <a:alpha val="43137"/>
                    </a:srgbClr>
                  </a:outerShdw>
                </a:effectLst>
              </a:rPr>
              <a:t>Threats</a:t>
            </a:r>
          </a:p>
        </p:txBody>
      </p:sp>
      <p:sp>
        <p:nvSpPr>
          <p:cNvPr id="37" name="Rectángulo 36">
            <a:extLst>
              <a:ext uri="{FF2B5EF4-FFF2-40B4-BE49-F238E27FC236}">
                <a16:creationId xmlns:a16="http://schemas.microsoft.com/office/drawing/2014/main" id="{82F5179C-05BC-471C-BA31-4B6153944DA7}"/>
              </a:ext>
            </a:extLst>
          </p:cNvPr>
          <p:cNvSpPr/>
          <p:nvPr/>
        </p:nvSpPr>
        <p:spPr>
          <a:xfrm>
            <a:off x="5448484" y="3286909"/>
            <a:ext cx="2484983" cy="229466"/>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FF0000"/>
                </a:solidFill>
                <a:effectLst>
                  <a:outerShdw blurRad="38100" dist="38100" dir="2700000" algn="tl">
                    <a:srgbClr val="000000">
                      <a:alpha val="43137"/>
                    </a:srgbClr>
                  </a:outerShdw>
                </a:effectLst>
              </a:rPr>
              <a:t>Risk</a:t>
            </a:r>
          </a:p>
        </p:txBody>
      </p:sp>
      <p:sp>
        <p:nvSpPr>
          <p:cNvPr id="38" name="Rectángulo 37">
            <a:extLst>
              <a:ext uri="{FF2B5EF4-FFF2-40B4-BE49-F238E27FC236}">
                <a16:creationId xmlns:a16="http://schemas.microsoft.com/office/drawing/2014/main" id="{6E5C644F-6BF1-41AE-91A1-7335403CB8DC}"/>
              </a:ext>
            </a:extLst>
          </p:cNvPr>
          <p:cNvSpPr/>
          <p:nvPr/>
        </p:nvSpPr>
        <p:spPr>
          <a:xfrm>
            <a:off x="6147400" y="4298893"/>
            <a:ext cx="2484983" cy="229466"/>
          </a:xfrm>
          <a:prstGeom prst="rect">
            <a:avLst/>
          </a:prstGeom>
          <a:solidFill>
            <a:srgbClr val="FFC0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effectLst>
                  <a:outerShdw blurRad="38100" dist="38100" dir="2700000" algn="tl">
                    <a:srgbClr val="000000">
                      <a:alpha val="43137"/>
                    </a:srgbClr>
                  </a:outerShdw>
                </a:effectLst>
              </a:rPr>
              <a:t>Actives</a:t>
            </a:r>
          </a:p>
        </p:txBody>
      </p:sp>
      <p:cxnSp>
        <p:nvCxnSpPr>
          <p:cNvPr id="41" name="Conector: angular 40">
            <a:extLst>
              <a:ext uri="{FF2B5EF4-FFF2-40B4-BE49-F238E27FC236}">
                <a16:creationId xmlns:a16="http://schemas.microsoft.com/office/drawing/2014/main" id="{668C5E2C-51D6-4E54-94AC-B1664FB2367F}"/>
              </a:ext>
            </a:extLst>
          </p:cNvPr>
          <p:cNvCxnSpPr>
            <a:cxnSpLocks/>
            <a:stCxn id="34" idx="2"/>
            <a:endCxn id="35" idx="1"/>
          </p:cNvCxnSpPr>
          <p:nvPr/>
        </p:nvCxnSpPr>
        <p:spPr>
          <a:xfrm rot="16200000" flipH="1">
            <a:off x="1246762" y="719607"/>
            <a:ext cx="1574339" cy="2420506"/>
          </a:xfrm>
          <a:prstGeom prst="bent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angular 41">
            <a:extLst>
              <a:ext uri="{FF2B5EF4-FFF2-40B4-BE49-F238E27FC236}">
                <a16:creationId xmlns:a16="http://schemas.microsoft.com/office/drawing/2014/main" id="{30A9DC2E-CBA1-4205-A950-6ACA9B2E7A1E}"/>
              </a:ext>
            </a:extLst>
          </p:cNvPr>
          <p:cNvCxnSpPr>
            <a:cxnSpLocks/>
            <a:stCxn id="88" idx="3"/>
            <a:endCxn id="37" idx="0"/>
          </p:cNvCxnSpPr>
          <p:nvPr/>
        </p:nvCxnSpPr>
        <p:spPr>
          <a:xfrm>
            <a:off x="4032616" y="1720686"/>
            <a:ext cx="2658360" cy="1566223"/>
          </a:xfrm>
          <a:prstGeom prst="bent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angular 42">
            <a:extLst>
              <a:ext uri="{FF2B5EF4-FFF2-40B4-BE49-F238E27FC236}">
                <a16:creationId xmlns:a16="http://schemas.microsoft.com/office/drawing/2014/main" id="{8F13613A-8C90-469C-8BB6-256C9536A080}"/>
              </a:ext>
            </a:extLst>
          </p:cNvPr>
          <p:cNvCxnSpPr>
            <a:cxnSpLocks/>
            <a:stCxn id="34" idx="3"/>
            <a:endCxn id="37" idx="0"/>
          </p:cNvCxnSpPr>
          <p:nvPr/>
        </p:nvCxnSpPr>
        <p:spPr>
          <a:xfrm>
            <a:off x="1497694" y="988803"/>
            <a:ext cx="5193282" cy="2298106"/>
          </a:xfrm>
          <a:prstGeom prst="bent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angular 46">
            <a:extLst>
              <a:ext uri="{FF2B5EF4-FFF2-40B4-BE49-F238E27FC236}">
                <a16:creationId xmlns:a16="http://schemas.microsoft.com/office/drawing/2014/main" id="{86CCE375-1915-4E9A-9283-CCF8D2E3E146}"/>
              </a:ext>
            </a:extLst>
          </p:cNvPr>
          <p:cNvCxnSpPr>
            <a:cxnSpLocks/>
            <a:stCxn id="34" idx="3"/>
            <a:endCxn id="38" idx="3"/>
          </p:cNvCxnSpPr>
          <p:nvPr/>
        </p:nvCxnSpPr>
        <p:spPr>
          <a:xfrm>
            <a:off x="1497694" y="988803"/>
            <a:ext cx="7134689" cy="3424823"/>
          </a:xfrm>
          <a:prstGeom prst="bentConnector3">
            <a:avLst>
              <a:gd name="adj1" fmla="val 103204"/>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CuadroTexto 47">
            <a:extLst>
              <a:ext uri="{FF2B5EF4-FFF2-40B4-BE49-F238E27FC236}">
                <a16:creationId xmlns:a16="http://schemas.microsoft.com/office/drawing/2014/main" id="{3E89B881-8474-48F8-8BE2-ED0E559FCAF1}"/>
              </a:ext>
            </a:extLst>
          </p:cNvPr>
          <p:cNvSpPr txBox="1"/>
          <p:nvPr/>
        </p:nvSpPr>
        <p:spPr>
          <a:xfrm>
            <a:off x="823677" y="2396613"/>
            <a:ext cx="1514170" cy="307777"/>
          </a:xfrm>
          <a:prstGeom prst="rect">
            <a:avLst/>
          </a:prstGeom>
          <a:noFill/>
        </p:spPr>
        <p:txBody>
          <a:bodyPr wrap="square" rtlCol="0">
            <a:spAutoFit/>
          </a:bodyPr>
          <a:lstStyle/>
          <a:p>
            <a:pPr algn="ctr"/>
            <a:r>
              <a:rPr lang="en-US" dirty="0">
                <a:solidFill>
                  <a:schemeClr val="bg1"/>
                </a:solidFill>
              </a:rPr>
              <a:t>Aware of</a:t>
            </a:r>
            <a:endParaRPr lang="es-ES" dirty="0">
              <a:solidFill>
                <a:schemeClr val="bg1"/>
              </a:solidFill>
            </a:endParaRPr>
          </a:p>
        </p:txBody>
      </p:sp>
      <p:cxnSp>
        <p:nvCxnSpPr>
          <p:cNvPr id="56" name="Conector: angular 55">
            <a:extLst>
              <a:ext uri="{FF2B5EF4-FFF2-40B4-BE49-F238E27FC236}">
                <a16:creationId xmlns:a16="http://schemas.microsoft.com/office/drawing/2014/main" id="{1AFEB013-06C1-40B8-8938-889956ED1FE0}"/>
              </a:ext>
            </a:extLst>
          </p:cNvPr>
          <p:cNvCxnSpPr>
            <a:cxnSpLocks/>
            <a:stCxn id="88" idx="3"/>
            <a:endCxn id="35" idx="0"/>
          </p:cNvCxnSpPr>
          <p:nvPr/>
        </p:nvCxnSpPr>
        <p:spPr>
          <a:xfrm>
            <a:off x="4032616" y="1720686"/>
            <a:ext cx="454060" cy="859544"/>
          </a:xfrm>
          <a:prstGeom prst="bent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angular 56">
            <a:extLst>
              <a:ext uri="{FF2B5EF4-FFF2-40B4-BE49-F238E27FC236}">
                <a16:creationId xmlns:a16="http://schemas.microsoft.com/office/drawing/2014/main" id="{FEAD164C-0EDD-4C49-A77A-C5A020520B7C}"/>
              </a:ext>
            </a:extLst>
          </p:cNvPr>
          <p:cNvCxnSpPr>
            <a:cxnSpLocks/>
            <a:stCxn id="37" idx="3"/>
            <a:endCxn id="38" idx="0"/>
          </p:cNvCxnSpPr>
          <p:nvPr/>
        </p:nvCxnSpPr>
        <p:spPr>
          <a:xfrm flipH="1">
            <a:off x="7389892" y="3401642"/>
            <a:ext cx="543575" cy="897251"/>
          </a:xfrm>
          <a:prstGeom prst="bentConnector4">
            <a:avLst>
              <a:gd name="adj1" fmla="val -42055"/>
              <a:gd name="adj2" fmla="val 56394"/>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angular 61">
            <a:extLst>
              <a:ext uri="{FF2B5EF4-FFF2-40B4-BE49-F238E27FC236}">
                <a16:creationId xmlns:a16="http://schemas.microsoft.com/office/drawing/2014/main" id="{BB0528E1-EA0B-4E9B-8486-42B2D3C0B0A1}"/>
              </a:ext>
            </a:extLst>
          </p:cNvPr>
          <p:cNvCxnSpPr>
            <a:cxnSpLocks/>
            <a:stCxn id="97" idx="3"/>
            <a:endCxn id="36" idx="1"/>
          </p:cNvCxnSpPr>
          <p:nvPr/>
        </p:nvCxnSpPr>
        <p:spPr>
          <a:xfrm flipV="1">
            <a:off x="1187777" y="3916138"/>
            <a:ext cx="1075812" cy="525"/>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ector: angular 71">
            <a:extLst>
              <a:ext uri="{FF2B5EF4-FFF2-40B4-BE49-F238E27FC236}">
                <a16:creationId xmlns:a16="http://schemas.microsoft.com/office/drawing/2014/main" id="{524FECED-7E1A-40BC-8919-FC917203DF95}"/>
              </a:ext>
            </a:extLst>
          </p:cNvPr>
          <p:cNvCxnSpPr>
            <a:cxnSpLocks/>
            <a:stCxn id="110" idx="2"/>
            <a:endCxn id="38" idx="2"/>
          </p:cNvCxnSpPr>
          <p:nvPr/>
        </p:nvCxnSpPr>
        <p:spPr>
          <a:xfrm rot="16200000" flipH="1">
            <a:off x="3820797" y="959264"/>
            <a:ext cx="457394" cy="6680796"/>
          </a:xfrm>
          <a:prstGeom prst="bentConnector3">
            <a:avLst>
              <a:gd name="adj1" fmla="val 149979"/>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ector: angular 76">
            <a:extLst>
              <a:ext uri="{FF2B5EF4-FFF2-40B4-BE49-F238E27FC236}">
                <a16:creationId xmlns:a16="http://schemas.microsoft.com/office/drawing/2014/main" id="{0F99CFE1-0FA3-4B5F-B959-9AA0A90A580A}"/>
              </a:ext>
            </a:extLst>
          </p:cNvPr>
          <p:cNvCxnSpPr>
            <a:cxnSpLocks/>
            <a:stCxn id="36" idx="3"/>
            <a:endCxn id="37" idx="2"/>
          </p:cNvCxnSpPr>
          <p:nvPr/>
        </p:nvCxnSpPr>
        <p:spPr>
          <a:xfrm flipV="1">
            <a:off x="4748572" y="3516375"/>
            <a:ext cx="1942404" cy="399763"/>
          </a:xfrm>
          <a:prstGeom prst="bent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ector: angular 77">
            <a:extLst>
              <a:ext uri="{FF2B5EF4-FFF2-40B4-BE49-F238E27FC236}">
                <a16:creationId xmlns:a16="http://schemas.microsoft.com/office/drawing/2014/main" id="{00E04AA4-EA40-4831-90A6-B540116D50AD}"/>
              </a:ext>
            </a:extLst>
          </p:cNvPr>
          <p:cNvCxnSpPr>
            <a:cxnSpLocks/>
            <a:stCxn id="36" idx="2"/>
            <a:endCxn id="38" idx="1"/>
          </p:cNvCxnSpPr>
          <p:nvPr/>
        </p:nvCxnSpPr>
        <p:spPr>
          <a:xfrm rot="16200000" flipH="1">
            <a:off x="4646109" y="2912335"/>
            <a:ext cx="361262" cy="2641319"/>
          </a:xfrm>
          <a:prstGeom prst="bent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3" name="CuadroTexto 82">
            <a:extLst>
              <a:ext uri="{FF2B5EF4-FFF2-40B4-BE49-F238E27FC236}">
                <a16:creationId xmlns:a16="http://schemas.microsoft.com/office/drawing/2014/main" id="{9D645B3B-A881-485A-8A18-260551A70BB1}"/>
              </a:ext>
            </a:extLst>
          </p:cNvPr>
          <p:cNvSpPr txBox="1"/>
          <p:nvPr/>
        </p:nvSpPr>
        <p:spPr>
          <a:xfrm>
            <a:off x="6944332" y="3617903"/>
            <a:ext cx="1514170" cy="307777"/>
          </a:xfrm>
          <a:prstGeom prst="rect">
            <a:avLst/>
          </a:prstGeom>
          <a:noFill/>
        </p:spPr>
        <p:txBody>
          <a:bodyPr wrap="square" rtlCol="0">
            <a:spAutoFit/>
          </a:bodyPr>
          <a:lstStyle/>
          <a:p>
            <a:pPr algn="ctr"/>
            <a:r>
              <a:rPr lang="en-US" dirty="0">
                <a:solidFill>
                  <a:schemeClr val="bg1"/>
                </a:solidFill>
              </a:rPr>
              <a:t>Over</a:t>
            </a:r>
            <a:endParaRPr lang="es-ES" dirty="0">
              <a:solidFill>
                <a:schemeClr val="bg1"/>
              </a:solidFill>
            </a:endParaRPr>
          </a:p>
        </p:txBody>
      </p:sp>
      <p:sp>
        <p:nvSpPr>
          <p:cNvPr id="84" name="CuadroTexto 83">
            <a:extLst>
              <a:ext uri="{FF2B5EF4-FFF2-40B4-BE49-F238E27FC236}">
                <a16:creationId xmlns:a16="http://schemas.microsoft.com/office/drawing/2014/main" id="{D047D29D-94E9-4758-A224-8193E0C5B17F}"/>
              </a:ext>
            </a:extLst>
          </p:cNvPr>
          <p:cNvSpPr txBox="1"/>
          <p:nvPr/>
        </p:nvSpPr>
        <p:spPr>
          <a:xfrm>
            <a:off x="4711064" y="1411143"/>
            <a:ext cx="1514170" cy="307777"/>
          </a:xfrm>
          <a:prstGeom prst="rect">
            <a:avLst/>
          </a:prstGeom>
          <a:noFill/>
        </p:spPr>
        <p:txBody>
          <a:bodyPr wrap="square" rtlCol="0">
            <a:spAutoFit/>
          </a:bodyPr>
          <a:lstStyle/>
          <a:p>
            <a:pPr algn="ctr"/>
            <a:r>
              <a:rPr lang="en-US" dirty="0">
                <a:solidFill>
                  <a:schemeClr val="bg1"/>
                </a:solidFill>
              </a:rPr>
              <a:t>To reduce</a:t>
            </a:r>
            <a:endParaRPr lang="es-ES" dirty="0">
              <a:solidFill>
                <a:schemeClr val="bg1"/>
              </a:solidFill>
            </a:endParaRPr>
          </a:p>
        </p:txBody>
      </p:sp>
      <p:sp>
        <p:nvSpPr>
          <p:cNvPr id="85" name="CuadroTexto 84">
            <a:extLst>
              <a:ext uri="{FF2B5EF4-FFF2-40B4-BE49-F238E27FC236}">
                <a16:creationId xmlns:a16="http://schemas.microsoft.com/office/drawing/2014/main" id="{47701304-6087-458B-AF81-A6509B705F6D}"/>
              </a:ext>
            </a:extLst>
          </p:cNvPr>
          <p:cNvSpPr txBox="1"/>
          <p:nvPr/>
        </p:nvSpPr>
        <p:spPr>
          <a:xfrm>
            <a:off x="425259" y="1402546"/>
            <a:ext cx="1514170" cy="307777"/>
          </a:xfrm>
          <a:prstGeom prst="rect">
            <a:avLst/>
          </a:prstGeom>
          <a:noFill/>
        </p:spPr>
        <p:txBody>
          <a:bodyPr wrap="square" rtlCol="0">
            <a:spAutoFit/>
          </a:bodyPr>
          <a:lstStyle/>
          <a:p>
            <a:pPr algn="ctr"/>
            <a:r>
              <a:rPr lang="en-US" dirty="0">
                <a:solidFill>
                  <a:schemeClr val="bg1"/>
                </a:solidFill>
              </a:rPr>
              <a:t>Enforce</a:t>
            </a:r>
            <a:endParaRPr lang="es-ES" dirty="0">
              <a:solidFill>
                <a:schemeClr val="bg1"/>
              </a:solidFill>
            </a:endParaRPr>
          </a:p>
        </p:txBody>
      </p:sp>
      <p:sp>
        <p:nvSpPr>
          <p:cNvPr id="117" name="CuadroTexto 116">
            <a:extLst>
              <a:ext uri="{FF2B5EF4-FFF2-40B4-BE49-F238E27FC236}">
                <a16:creationId xmlns:a16="http://schemas.microsoft.com/office/drawing/2014/main" id="{751944AC-583A-4347-83A3-2484481A7774}"/>
              </a:ext>
            </a:extLst>
          </p:cNvPr>
          <p:cNvSpPr txBox="1"/>
          <p:nvPr/>
        </p:nvSpPr>
        <p:spPr>
          <a:xfrm>
            <a:off x="6695410" y="1247985"/>
            <a:ext cx="1585665" cy="307777"/>
          </a:xfrm>
          <a:prstGeom prst="rect">
            <a:avLst/>
          </a:prstGeom>
          <a:noFill/>
        </p:spPr>
        <p:txBody>
          <a:bodyPr wrap="square" rtlCol="0">
            <a:spAutoFit/>
          </a:bodyPr>
          <a:lstStyle/>
          <a:p>
            <a:pPr algn="ctr"/>
            <a:r>
              <a:rPr lang="en-US" dirty="0">
                <a:solidFill>
                  <a:schemeClr val="bg1"/>
                </a:solidFill>
              </a:rPr>
              <a:t>Want to minimize</a:t>
            </a:r>
            <a:endParaRPr lang="es-ES" dirty="0">
              <a:solidFill>
                <a:schemeClr val="bg1"/>
              </a:solidFill>
            </a:endParaRPr>
          </a:p>
        </p:txBody>
      </p:sp>
      <p:cxnSp>
        <p:nvCxnSpPr>
          <p:cNvPr id="118" name="Conector: angular 117">
            <a:extLst>
              <a:ext uri="{FF2B5EF4-FFF2-40B4-BE49-F238E27FC236}">
                <a16:creationId xmlns:a16="http://schemas.microsoft.com/office/drawing/2014/main" id="{B54C05DF-D71F-4D29-B790-DF0D6C322EA6}"/>
              </a:ext>
            </a:extLst>
          </p:cNvPr>
          <p:cNvCxnSpPr>
            <a:cxnSpLocks/>
            <a:stCxn id="35" idx="0"/>
            <a:endCxn id="88" idx="2"/>
          </p:cNvCxnSpPr>
          <p:nvPr/>
        </p:nvCxnSpPr>
        <p:spPr>
          <a:xfrm rot="16200000" flipV="1">
            <a:off x="3277029" y="1370582"/>
            <a:ext cx="722744" cy="1696551"/>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9" name="CuadroTexto 118">
            <a:extLst>
              <a:ext uri="{FF2B5EF4-FFF2-40B4-BE49-F238E27FC236}">
                <a16:creationId xmlns:a16="http://schemas.microsoft.com/office/drawing/2014/main" id="{2A2285D9-9B8C-4E2A-A9E5-217ABB53E187}"/>
              </a:ext>
            </a:extLst>
          </p:cNvPr>
          <p:cNvSpPr txBox="1"/>
          <p:nvPr/>
        </p:nvSpPr>
        <p:spPr>
          <a:xfrm>
            <a:off x="2814984" y="1894940"/>
            <a:ext cx="1514170" cy="307777"/>
          </a:xfrm>
          <a:prstGeom prst="rect">
            <a:avLst/>
          </a:prstGeom>
          <a:noFill/>
        </p:spPr>
        <p:txBody>
          <a:bodyPr wrap="square" rtlCol="0">
            <a:spAutoFit/>
          </a:bodyPr>
          <a:lstStyle/>
          <a:p>
            <a:pPr algn="ctr"/>
            <a:r>
              <a:rPr lang="en-US" dirty="0">
                <a:solidFill>
                  <a:schemeClr val="bg1"/>
                </a:solidFill>
              </a:rPr>
              <a:t>Reduced by</a:t>
            </a:r>
            <a:endParaRPr lang="es-ES" dirty="0">
              <a:solidFill>
                <a:schemeClr val="bg1"/>
              </a:solidFill>
            </a:endParaRPr>
          </a:p>
        </p:txBody>
      </p:sp>
      <p:sp>
        <p:nvSpPr>
          <p:cNvPr id="120" name="CuadroTexto 119">
            <a:extLst>
              <a:ext uri="{FF2B5EF4-FFF2-40B4-BE49-F238E27FC236}">
                <a16:creationId xmlns:a16="http://schemas.microsoft.com/office/drawing/2014/main" id="{FB9DC993-0E9F-4C8C-AC5D-B895112F094B}"/>
              </a:ext>
            </a:extLst>
          </p:cNvPr>
          <p:cNvSpPr txBox="1"/>
          <p:nvPr/>
        </p:nvSpPr>
        <p:spPr>
          <a:xfrm>
            <a:off x="4748572" y="3605262"/>
            <a:ext cx="1514170" cy="307777"/>
          </a:xfrm>
          <a:prstGeom prst="rect">
            <a:avLst/>
          </a:prstGeom>
          <a:noFill/>
        </p:spPr>
        <p:txBody>
          <a:bodyPr wrap="square" rtlCol="0">
            <a:spAutoFit/>
          </a:bodyPr>
          <a:lstStyle/>
          <a:p>
            <a:pPr algn="ctr"/>
            <a:r>
              <a:rPr lang="en-US" dirty="0">
                <a:solidFill>
                  <a:schemeClr val="bg1"/>
                </a:solidFill>
              </a:rPr>
              <a:t>Increase</a:t>
            </a:r>
            <a:endParaRPr lang="es-ES" dirty="0">
              <a:solidFill>
                <a:schemeClr val="bg1"/>
              </a:solidFill>
            </a:endParaRPr>
          </a:p>
        </p:txBody>
      </p:sp>
      <p:cxnSp>
        <p:nvCxnSpPr>
          <p:cNvPr id="121" name="Conector: angular 120">
            <a:extLst>
              <a:ext uri="{FF2B5EF4-FFF2-40B4-BE49-F238E27FC236}">
                <a16:creationId xmlns:a16="http://schemas.microsoft.com/office/drawing/2014/main" id="{0F26B957-A6EE-41D4-A0E6-16DB572B4513}"/>
              </a:ext>
            </a:extLst>
          </p:cNvPr>
          <p:cNvCxnSpPr>
            <a:cxnSpLocks/>
            <a:stCxn id="36" idx="0"/>
            <a:endCxn id="35" idx="1"/>
          </p:cNvCxnSpPr>
          <p:nvPr/>
        </p:nvCxnSpPr>
        <p:spPr>
          <a:xfrm rot="16200000" flipV="1">
            <a:off x="2843693" y="3117522"/>
            <a:ext cx="1062881" cy="261897"/>
          </a:xfrm>
          <a:prstGeom prst="bentConnector4">
            <a:avLst>
              <a:gd name="adj1" fmla="val 43565"/>
              <a:gd name="adj2" fmla="val 561706"/>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2" name="CuadroTexto 121">
            <a:extLst>
              <a:ext uri="{FF2B5EF4-FFF2-40B4-BE49-F238E27FC236}">
                <a16:creationId xmlns:a16="http://schemas.microsoft.com/office/drawing/2014/main" id="{8A064E8F-E078-457B-8878-5C161AB18B4B}"/>
              </a:ext>
            </a:extLst>
          </p:cNvPr>
          <p:cNvSpPr txBox="1"/>
          <p:nvPr/>
        </p:nvSpPr>
        <p:spPr>
          <a:xfrm>
            <a:off x="2033931" y="3011995"/>
            <a:ext cx="1514170" cy="307777"/>
          </a:xfrm>
          <a:prstGeom prst="rect">
            <a:avLst/>
          </a:prstGeom>
          <a:noFill/>
        </p:spPr>
        <p:txBody>
          <a:bodyPr wrap="square" rtlCol="0">
            <a:spAutoFit/>
          </a:bodyPr>
          <a:lstStyle/>
          <a:p>
            <a:pPr algn="ctr"/>
            <a:r>
              <a:rPr lang="en-US" dirty="0">
                <a:solidFill>
                  <a:schemeClr val="bg1"/>
                </a:solidFill>
              </a:rPr>
              <a:t>Exploit</a:t>
            </a:r>
            <a:endParaRPr lang="es-ES" dirty="0">
              <a:solidFill>
                <a:schemeClr val="bg1"/>
              </a:solidFill>
            </a:endParaRPr>
          </a:p>
        </p:txBody>
      </p:sp>
      <p:sp>
        <p:nvSpPr>
          <p:cNvPr id="123" name="CuadroTexto 122">
            <a:extLst>
              <a:ext uri="{FF2B5EF4-FFF2-40B4-BE49-F238E27FC236}">
                <a16:creationId xmlns:a16="http://schemas.microsoft.com/office/drawing/2014/main" id="{17466A2F-068B-4DF3-AA1C-6D4AC34EE6B1}"/>
              </a:ext>
            </a:extLst>
          </p:cNvPr>
          <p:cNvSpPr txBox="1"/>
          <p:nvPr/>
        </p:nvSpPr>
        <p:spPr>
          <a:xfrm>
            <a:off x="4214465" y="3037352"/>
            <a:ext cx="1514170" cy="307777"/>
          </a:xfrm>
          <a:prstGeom prst="rect">
            <a:avLst/>
          </a:prstGeom>
          <a:noFill/>
        </p:spPr>
        <p:txBody>
          <a:bodyPr wrap="square" rtlCol="0">
            <a:spAutoFit/>
          </a:bodyPr>
          <a:lstStyle/>
          <a:p>
            <a:pPr algn="ctr"/>
            <a:r>
              <a:rPr lang="en-US" dirty="0">
                <a:solidFill>
                  <a:schemeClr val="bg1"/>
                </a:solidFill>
              </a:rPr>
              <a:t>Leading to</a:t>
            </a:r>
            <a:endParaRPr lang="es-ES" dirty="0">
              <a:solidFill>
                <a:schemeClr val="bg1"/>
              </a:solidFill>
            </a:endParaRPr>
          </a:p>
        </p:txBody>
      </p:sp>
      <p:sp>
        <p:nvSpPr>
          <p:cNvPr id="124" name="CuadroTexto 123">
            <a:extLst>
              <a:ext uri="{FF2B5EF4-FFF2-40B4-BE49-F238E27FC236}">
                <a16:creationId xmlns:a16="http://schemas.microsoft.com/office/drawing/2014/main" id="{C04FD46A-2413-4DB8-A129-32B5690B2CBE}"/>
              </a:ext>
            </a:extLst>
          </p:cNvPr>
          <p:cNvSpPr txBox="1"/>
          <p:nvPr/>
        </p:nvSpPr>
        <p:spPr>
          <a:xfrm>
            <a:off x="3853062" y="4090484"/>
            <a:ext cx="1514170" cy="307777"/>
          </a:xfrm>
          <a:prstGeom prst="rect">
            <a:avLst/>
          </a:prstGeom>
          <a:noFill/>
        </p:spPr>
        <p:txBody>
          <a:bodyPr wrap="square" rtlCol="0">
            <a:spAutoFit/>
          </a:bodyPr>
          <a:lstStyle/>
          <a:p>
            <a:pPr algn="ctr"/>
            <a:r>
              <a:rPr lang="en-US" dirty="0">
                <a:solidFill>
                  <a:schemeClr val="bg1"/>
                </a:solidFill>
              </a:rPr>
              <a:t>Over</a:t>
            </a:r>
            <a:endParaRPr lang="es-ES" dirty="0">
              <a:solidFill>
                <a:schemeClr val="bg1"/>
              </a:solidFill>
            </a:endParaRPr>
          </a:p>
        </p:txBody>
      </p:sp>
      <p:sp>
        <p:nvSpPr>
          <p:cNvPr id="125" name="CuadroTexto 124">
            <a:extLst>
              <a:ext uri="{FF2B5EF4-FFF2-40B4-BE49-F238E27FC236}">
                <a16:creationId xmlns:a16="http://schemas.microsoft.com/office/drawing/2014/main" id="{6BA7A0CF-7D60-4EAE-814C-6B4484096B97}"/>
              </a:ext>
            </a:extLst>
          </p:cNvPr>
          <p:cNvSpPr txBox="1"/>
          <p:nvPr/>
        </p:nvSpPr>
        <p:spPr>
          <a:xfrm>
            <a:off x="4191598" y="1798371"/>
            <a:ext cx="1514170" cy="307777"/>
          </a:xfrm>
          <a:prstGeom prst="rect">
            <a:avLst/>
          </a:prstGeom>
          <a:noFill/>
        </p:spPr>
        <p:txBody>
          <a:bodyPr wrap="square" rtlCol="0">
            <a:spAutoFit/>
          </a:bodyPr>
          <a:lstStyle/>
          <a:p>
            <a:pPr algn="ctr"/>
            <a:r>
              <a:rPr lang="en-US" dirty="0">
                <a:solidFill>
                  <a:schemeClr val="bg1"/>
                </a:solidFill>
              </a:rPr>
              <a:t>May have</a:t>
            </a:r>
            <a:endParaRPr lang="es-ES" dirty="0">
              <a:solidFill>
                <a:schemeClr val="bg1"/>
              </a:solidFill>
            </a:endParaRPr>
          </a:p>
        </p:txBody>
      </p:sp>
      <p:sp>
        <p:nvSpPr>
          <p:cNvPr id="126" name="CuadroTexto 125">
            <a:extLst>
              <a:ext uri="{FF2B5EF4-FFF2-40B4-BE49-F238E27FC236}">
                <a16:creationId xmlns:a16="http://schemas.microsoft.com/office/drawing/2014/main" id="{80FFB2F9-C61D-4D70-8EB0-686DFDB1448F}"/>
              </a:ext>
            </a:extLst>
          </p:cNvPr>
          <p:cNvSpPr txBox="1"/>
          <p:nvPr/>
        </p:nvSpPr>
        <p:spPr>
          <a:xfrm>
            <a:off x="968597" y="4440293"/>
            <a:ext cx="2028003" cy="307777"/>
          </a:xfrm>
          <a:prstGeom prst="rect">
            <a:avLst/>
          </a:prstGeom>
          <a:noFill/>
        </p:spPr>
        <p:txBody>
          <a:bodyPr wrap="square" rtlCol="0">
            <a:spAutoFit/>
          </a:bodyPr>
          <a:lstStyle/>
          <a:p>
            <a:pPr algn="ctr"/>
            <a:r>
              <a:rPr lang="en-US" dirty="0">
                <a:solidFill>
                  <a:schemeClr val="bg1"/>
                </a:solidFill>
              </a:rPr>
              <a:t>Abuse / Can damage</a:t>
            </a:r>
            <a:endParaRPr lang="es-ES" dirty="0">
              <a:solidFill>
                <a:schemeClr val="bg1"/>
              </a:solidFill>
            </a:endParaRPr>
          </a:p>
        </p:txBody>
      </p:sp>
      <p:sp>
        <p:nvSpPr>
          <p:cNvPr id="127" name="CuadroTexto 126">
            <a:extLst>
              <a:ext uri="{FF2B5EF4-FFF2-40B4-BE49-F238E27FC236}">
                <a16:creationId xmlns:a16="http://schemas.microsoft.com/office/drawing/2014/main" id="{FC7BF746-39E6-40E8-B8F3-F9D99E474FB5}"/>
              </a:ext>
            </a:extLst>
          </p:cNvPr>
          <p:cNvSpPr txBox="1"/>
          <p:nvPr/>
        </p:nvSpPr>
        <p:spPr>
          <a:xfrm>
            <a:off x="969893" y="3591089"/>
            <a:ext cx="1514170" cy="307777"/>
          </a:xfrm>
          <a:prstGeom prst="rect">
            <a:avLst/>
          </a:prstGeom>
          <a:noFill/>
        </p:spPr>
        <p:txBody>
          <a:bodyPr wrap="square" rtlCol="0">
            <a:spAutoFit/>
          </a:bodyPr>
          <a:lstStyle/>
          <a:p>
            <a:pPr algn="ctr"/>
            <a:r>
              <a:rPr lang="en-US" dirty="0">
                <a:solidFill>
                  <a:schemeClr val="bg1"/>
                </a:solidFill>
              </a:rPr>
              <a:t>Give rise to</a:t>
            </a:r>
            <a:endParaRPr lang="es-ES" dirty="0">
              <a:solidFill>
                <a:schemeClr val="bg1"/>
              </a:solidFill>
            </a:endParaRPr>
          </a:p>
        </p:txBody>
      </p:sp>
      <p:sp>
        <p:nvSpPr>
          <p:cNvPr id="128" name="CuadroTexto 127">
            <a:extLst>
              <a:ext uri="{FF2B5EF4-FFF2-40B4-BE49-F238E27FC236}">
                <a16:creationId xmlns:a16="http://schemas.microsoft.com/office/drawing/2014/main" id="{5445A4F8-362D-44FF-B0E2-69AA04998A19}"/>
              </a:ext>
            </a:extLst>
          </p:cNvPr>
          <p:cNvSpPr txBox="1"/>
          <p:nvPr/>
        </p:nvSpPr>
        <p:spPr>
          <a:xfrm>
            <a:off x="7343287" y="2458243"/>
            <a:ext cx="1514170" cy="307777"/>
          </a:xfrm>
          <a:prstGeom prst="rect">
            <a:avLst/>
          </a:prstGeom>
          <a:noFill/>
        </p:spPr>
        <p:txBody>
          <a:bodyPr wrap="square" rtlCol="0">
            <a:spAutoFit/>
          </a:bodyPr>
          <a:lstStyle/>
          <a:p>
            <a:pPr algn="r"/>
            <a:r>
              <a:rPr lang="en-US" dirty="0">
                <a:solidFill>
                  <a:schemeClr val="bg1"/>
                </a:solidFill>
              </a:rPr>
              <a:t>Values</a:t>
            </a:r>
            <a:endParaRPr lang="es-ES" dirty="0">
              <a:solidFill>
                <a:schemeClr val="bg1"/>
              </a:solidFill>
            </a:endParaRPr>
          </a:p>
        </p:txBody>
      </p:sp>
    </p:spTree>
    <p:extLst>
      <p:ext uri="{BB962C8B-B14F-4D97-AF65-F5344CB8AC3E}">
        <p14:creationId xmlns:p14="http://schemas.microsoft.com/office/powerpoint/2010/main" val="3490632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0"/>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Risk management summary</a:t>
            </a:r>
            <a:endParaRPr dirty="0"/>
          </a:p>
        </p:txBody>
      </p:sp>
      <p:sp>
        <p:nvSpPr>
          <p:cNvPr id="443" name="Google Shape;443;p4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444" name="Google Shape;444;p40"/>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40"/>
          <p:cNvSpPr/>
          <p:nvPr/>
        </p:nvSpPr>
        <p:spPr>
          <a:xfrm>
            <a:off x="0" y="23710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46" name="Google Shape;446;p40"/>
          <p:cNvGrpSpPr/>
          <p:nvPr/>
        </p:nvGrpSpPr>
        <p:grpSpPr>
          <a:xfrm>
            <a:off x="1786339" y="1703401"/>
            <a:ext cx="473400" cy="473400"/>
            <a:chOff x="1786339" y="1703401"/>
            <a:chExt cx="473400" cy="473400"/>
          </a:xfrm>
        </p:grpSpPr>
        <p:sp>
          <p:nvSpPr>
            <p:cNvPr id="447" name="Google Shape;447;p40"/>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uli"/>
                  <a:ea typeface="Muli"/>
                  <a:cs typeface="Muli"/>
                  <a:sym typeface="Muli"/>
                </a:rPr>
                <a:t>1</a:t>
              </a:r>
              <a:endParaRPr sz="600">
                <a:solidFill>
                  <a:schemeClr val="dk2"/>
                </a:solidFill>
                <a:latin typeface="Muli"/>
                <a:ea typeface="Muli"/>
                <a:cs typeface="Muli"/>
                <a:sym typeface="Muli"/>
              </a:endParaRPr>
            </a:p>
          </p:txBody>
        </p:sp>
      </p:grpSp>
      <p:grpSp>
        <p:nvGrpSpPr>
          <p:cNvPr id="449" name="Google Shape;449;p40"/>
          <p:cNvGrpSpPr/>
          <p:nvPr/>
        </p:nvGrpSpPr>
        <p:grpSpPr>
          <a:xfrm>
            <a:off x="3814414" y="1703401"/>
            <a:ext cx="473400" cy="473400"/>
            <a:chOff x="3814414" y="1703401"/>
            <a:chExt cx="473400" cy="473400"/>
          </a:xfrm>
        </p:grpSpPr>
        <p:sp>
          <p:nvSpPr>
            <p:cNvPr id="450" name="Google Shape;450;p40"/>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uli"/>
                  <a:ea typeface="Muli"/>
                  <a:cs typeface="Muli"/>
                  <a:sym typeface="Muli"/>
                </a:rPr>
                <a:t>3</a:t>
              </a:r>
              <a:endParaRPr sz="600">
                <a:solidFill>
                  <a:schemeClr val="dk2"/>
                </a:solidFill>
                <a:latin typeface="Muli"/>
                <a:ea typeface="Muli"/>
                <a:cs typeface="Muli"/>
                <a:sym typeface="Muli"/>
              </a:endParaRPr>
            </a:p>
          </p:txBody>
        </p:sp>
      </p:grpSp>
      <p:grpSp>
        <p:nvGrpSpPr>
          <p:cNvPr id="452" name="Google Shape;452;p40"/>
          <p:cNvGrpSpPr/>
          <p:nvPr/>
        </p:nvGrpSpPr>
        <p:grpSpPr>
          <a:xfrm>
            <a:off x="5842489" y="1703401"/>
            <a:ext cx="473400" cy="473400"/>
            <a:chOff x="5842489" y="1703401"/>
            <a:chExt cx="473400" cy="473400"/>
          </a:xfrm>
        </p:grpSpPr>
        <p:sp>
          <p:nvSpPr>
            <p:cNvPr id="453" name="Google Shape;453;p40"/>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uli"/>
                  <a:ea typeface="Muli"/>
                  <a:cs typeface="Muli"/>
                  <a:sym typeface="Muli"/>
                </a:rPr>
                <a:t>5</a:t>
              </a:r>
              <a:endParaRPr sz="600">
                <a:solidFill>
                  <a:schemeClr val="dk2"/>
                </a:solidFill>
                <a:latin typeface="Muli"/>
                <a:ea typeface="Muli"/>
                <a:cs typeface="Muli"/>
                <a:sym typeface="Muli"/>
              </a:endParaRPr>
            </a:p>
          </p:txBody>
        </p:sp>
      </p:grpSp>
      <p:grpSp>
        <p:nvGrpSpPr>
          <p:cNvPr id="455" name="Google Shape;455;p40"/>
          <p:cNvGrpSpPr/>
          <p:nvPr/>
        </p:nvGrpSpPr>
        <p:grpSpPr>
          <a:xfrm>
            <a:off x="6880814" y="3576300"/>
            <a:ext cx="473400" cy="473400"/>
            <a:chOff x="6880814" y="3576300"/>
            <a:chExt cx="473400" cy="473400"/>
          </a:xfrm>
        </p:grpSpPr>
        <p:sp>
          <p:nvSpPr>
            <p:cNvPr id="456" name="Google Shape;456;p40"/>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uli"/>
                  <a:ea typeface="Muli"/>
                  <a:cs typeface="Muli"/>
                  <a:sym typeface="Muli"/>
                </a:rPr>
                <a:t>6</a:t>
              </a:r>
              <a:endParaRPr sz="600">
                <a:solidFill>
                  <a:schemeClr val="dk2"/>
                </a:solidFill>
                <a:latin typeface="Muli"/>
                <a:ea typeface="Muli"/>
                <a:cs typeface="Muli"/>
                <a:sym typeface="Muli"/>
              </a:endParaRPr>
            </a:p>
          </p:txBody>
        </p:sp>
      </p:grpSp>
      <p:grpSp>
        <p:nvGrpSpPr>
          <p:cNvPr id="458" name="Google Shape;458;p40"/>
          <p:cNvGrpSpPr/>
          <p:nvPr/>
        </p:nvGrpSpPr>
        <p:grpSpPr>
          <a:xfrm>
            <a:off x="4852739" y="3576300"/>
            <a:ext cx="473400" cy="473400"/>
            <a:chOff x="4852739" y="3576300"/>
            <a:chExt cx="473400" cy="473400"/>
          </a:xfrm>
        </p:grpSpPr>
        <p:sp>
          <p:nvSpPr>
            <p:cNvPr id="459" name="Google Shape;459;p40"/>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uli"/>
                  <a:ea typeface="Muli"/>
                  <a:cs typeface="Muli"/>
                  <a:sym typeface="Muli"/>
                </a:rPr>
                <a:t>4</a:t>
              </a:r>
              <a:endParaRPr sz="600">
                <a:solidFill>
                  <a:schemeClr val="dk2"/>
                </a:solidFill>
                <a:latin typeface="Muli"/>
                <a:ea typeface="Muli"/>
                <a:cs typeface="Muli"/>
                <a:sym typeface="Muli"/>
              </a:endParaRPr>
            </a:p>
          </p:txBody>
        </p:sp>
      </p:grpSp>
      <p:grpSp>
        <p:nvGrpSpPr>
          <p:cNvPr id="461" name="Google Shape;461;p40"/>
          <p:cNvGrpSpPr/>
          <p:nvPr/>
        </p:nvGrpSpPr>
        <p:grpSpPr>
          <a:xfrm>
            <a:off x="2824664" y="3576300"/>
            <a:ext cx="473400" cy="473400"/>
            <a:chOff x="2824664" y="3576300"/>
            <a:chExt cx="473400" cy="473400"/>
          </a:xfrm>
        </p:grpSpPr>
        <p:sp>
          <p:nvSpPr>
            <p:cNvPr id="462" name="Google Shape;462;p40"/>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Muli"/>
                  <a:ea typeface="Muli"/>
                  <a:cs typeface="Muli"/>
                  <a:sym typeface="Muli"/>
                </a:rPr>
                <a:t>2</a:t>
              </a:r>
              <a:endParaRPr sz="600">
                <a:solidFill>
                  <a:schemeClr val="dk2"/>
                </a:solidFill>
                <a:latin typeface="Muli"/>
                <a:ea typeface="Muli"/>
                <a:cs typeface="Muli"/>
                <a:sym typeface="Muli"/>
              </a:endParaRPr>
            </a:p>
          </p:txBody>
        </p:sp>
      </p:grpSp>
      <p:sp>
        <p:nvSpPr>
          <p:cNvPr id="464" name="Google Shape;464;p40"/>
          <p:cNvSpPr txBox="1"/>
          <p:nvPr/>
        </p:nvSpPr>
        <p:spPr>
          <a:xfrm>
            <a:off x="1379850"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dirty="0">
                <a:solidFill>
                  <a:schemeClr val="lt1"/>
                </a:solidFill>
                <a:latin typeface="Muli"/>
                <a:ea typeface="Muli"/>
                <a:cs typeface="Muli"/>
                <a:sym typeface="Muli"/>
              </a:rPr>
              <a:t>Context definition</a:t>
            </a:r>
            <a:endParaRPr sz="900" dirty="0">
              <a:solidFill>
                <a:schemeClr val="lt1"/>
              </a:solidFill>
              <a:latin typeface="Muli"/>
              <a:ea typeface="Muli"/>
              <a:cs typeface="Muli"/>
              <a:sym typeface="Muli"/>
            </a:endParaRPr>
          </a:p>
        </p:txBody>
      </p:sp>
      <p:sp>
        <p:nvSpPr>
          <p:cNvPr id="465" name="Google Shape;465;p40"/>
          <p:cNvSpPr txBox="1"/>
          <p:nvPr/>
        </p:nvSpPr>
        <p:spPr>
          <a:xfrm>
            <a:off x="3377205"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dirty="0">
                <a:solidFill>
                  <a:schemeClr val="lt1"/>
                </a:solidFill>
                <a:latin typeface="Muli"/>
                <a:ea typeface="Muli"/>
                <a:cs typeface="Muli"/>
                <a:sym typeface="Muli"/>
              </a:rPr>
              <a:t>Identify all threats</a:t>
            </a:r>
            <a:endParaRPr sz="900" dirty="0">
              <a:solidFill>
                <a:schemeClr val="lt1"/>
              </a:solidFill>
              <a:latin typeface="Muli"/>
              <a:ea typeface="Muli"/>
              <a:cs typeface="Muli"/>
              <a:sym typeface="Muli"/>
            </a:endParaRPr>
          </a:p>
        </p:txBody>
      </p:sp>
      <p:sp>
        <p:nvSpPr>
          <p:cNvPr id="466" name="Google Shape;466;p40"/>
          <p:cNvSpPr txBox="1"/>
          <p:nvPr/>
        </p:nvSpPr>
        <p:spPr>
          <a:xfrm>
            <a:off x="5436010" y="11561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dirty="0">
                <a:solidFill>
                  <a:schemeClr val="lt1"/>
                </a:solidFill>
                <a:latin typeface="Muli"/>
                <a:ea typeface="Muli"/>
                <a:cs typeface="Muli"/>
                <a:sym typeface="Muli"/>
              </a:rPr>
              <a:t>Select countermeasures</a:t>
            </a:r>
            <a:endParaRPr sz="900" dirty="0">
              <a:solidFill>
                <a:schemeClr val="lt1"/>
              </a:solidFill>
              <a:latin typeface="Muli"/>
              <a:ea typeface="Muli"/>
              <a:cs typeface="Muli"/>
              <a:sym typeface="Muli"/>
            </a:endParaRPr>
          </a:p>
        </p:txBody>
      </p:sp>
      <p:sp>
        <p:nvSpPr>
          <p:cNvPr id="467" name="Google Shape;467;p40"/>
          <p:cNvSpPr txBox="1"/>
          <p:nvPr/>
        </p:nvSpPr>
        <p:spPr>
          <a:xfrm>
            <a:off x="241817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dirty="0">
                <a:solidFill>
                  <a:schemeClr val="lt1"/>
                </a:solidFill>
                <a:latin typeface="Muli"/>
                <a:ea typeface="Muli"/>
                <a:cs typeface="Muli"/>
                <a:sym typeface="Muli"/>
              </a:rPr>
              <a:t>List all the actives</a:t>
            </a:r>
            <a:endParaRPr sz="900" dirty="0">
              <a:solidFill>
                <a:schemeClr val="lt1"/>
              </a:solidFill>
              <a:latin typeface="Muli"/>
              <a:ea typeface="Muli"/>
              <a:cs typeface="Muli"/>
              <a:sym typeface="Muli"/>
            </a:endParaRPr>
          </a:p>
        </p:txBody>
      </p:sp>
      <p:sp>
        <p:nvSpPr>
          <p:cNvPr id="468" name="Google Shape;468;p40"/>
          <p:cNvSpPr txBox="1"/>
          <p:nvPr/>
        </p:nvSpPr>
        <p:spPr>
          <a:xfrm>
            <a:off x="444625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dirty="0">
                <a:solidFill>
                  <a:schemeClr val="lt1"/>
                </a:solidFill>
                <a:latin typeface="Muli"/>
                <a:ea typeface="Muli"/>
                <a:cs typeface="Muli"/>
                <a:sym typeface="Muli"/>
              </a:rPr>
              <a:t>Estimate potential risk</a:t>
            </a:r>
            <a:endParaRPr sz="900" dirty="0">
              <a:solidFill>
                <a:schemeClr val="lt1"/>
              </a:solidFill>
              <a:latin typeface="Muli"/>
              <a:ea typeface="Muli"/>
              <a:cs typeface="Muli"/>
              <a:sym typeface="Muli"/>
            </a:endParaRPr>
          </a:p>
        </p:txBody>
      </p:sp>
      <p:sp>
        <p:nvSpPr>
          <p:cNvPr id="469" name="Google Shape;469;p40"/>
          <p:cNvSpPr txBox="1"/>
          <p:nvPr/>
        </p:nvSpPr>
        <p:spPr>
          <a:xfrm>
            <a:off x="6474335" y="40636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dirty="0">
                <a:solidFill>
                  <a:schemeClr val="lt1"/>
                </a:solidFill>
                <a:latin typeface="Muli"/>
                <a:ea typeface="Muli"/>
                <a:cs typeface="Muli"/>
                <a:sym typeface="Muli"/>
              </a:rPr>
              <a:t>Calculate residual risk</a:t>
            </a:r>
            <a:endParaRPr sz="900" dirty="0">
              <a:solidFill>
                <a:schemeClr val="lt1"/>
              </a:solidFill>
              <a:latin typeface="Muli"/>
              <a:ea typeface="Muli"/>
              <a:cs typeface="Muli"/>
              <a:sym typeface="Mul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44"/>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ES" dirty="0"/>
              <a:t>WHAT ARE WE FACING?</a:t>
            </a:r>
            <a:endParaRPr dirty="0"/>
          </a:p>
        </p:txBody>
      </p:sp>
      <p:sp>
        <p:nvSpPr>
          <p:cNvPr id="540" name="Google Shape;540;p4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grpSp>
        <p:nvGrpSpPr>
          <p:cNvPr id="541" name="Google Shape;541;p44"/>
          <p:cNvGrpSpPr/>
          <p:nvPr/>
        </p:nvGrpSpPr>
        <p:grpSpPr>
          <a:xfrm>
            <a:off x="380862" y="1161037"/>
            <a:ext cx="4096714" cy="3736501"/>
            <a:chOff x="3729447" y="4362096"/>
            <a:chExt cx="817658" cy="745764"/>
          </a:xfrm>
        </p:grpSpPr>
        <p:sp>
          <p:nvSpPr>
            <p:cNvPr id="542" name="Google Shape;542;p44"/>
            <p:cNvSpPr/>
            <p:nvPr/>
          </p:nvSpPr>
          <p:spPr>
            <a:xfrm>
              <a:off x="3957011" y="4902228"/>
              <a:ext cx="364723" cy="110621"/>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s-ES" sz="1200" b="1" dirty="0">
                  <a:solidFill>
                    <a:schemeClr val="lt1"/>
                  </a:solidFill>
                  <a:latin typeface="Muli"/>
                  <a:ea typeface="Muli"/>
                  <a:cs typeface="Muli"/>
                  <a:sym typeface="Muli"/>
                </a:rPr>
                <a:t>THREAT ANALYSIS</a:t>
              </a:r>
              <a:endParaRPr sz="1200" b="1" i="0" u="none" strike="noStrike" cap="none" dirty="0">
                <a:solidFill>
                  <a:schemeClr val="lt1"/>
                </a:solidFill>
                <a:latin typeface="Muli"/>
                <a:ea typeface="Muli"/>
                <a:cs typeface="Muli"/>
                <a:sym typeface="Muli"/>
              </a:endParaRPr>
            </a:p>
          </p:txBody>
        </p:sp>
        <p:sp>
          <p:nvSpPr>
            <p:cNvPr id="543" name="Google Shape;543;p44"/>
            <p:cNvSpPr/>
            <p:nvPr/>
          </p:nvSpPr>
          <p:spPr>
            <a:xfrm>
              <a:off x="4002092" y="4999728"/>
              <a:ext cx="275015" cy="108132"/>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dirty="0">
                  <a:solidFill>
                    <a:schemeClr val="lt1"/>
                  </a:solidFill>
                  <a:latin typeface="Muli"/>
                  <a:ea typeface="Muli"/>
                  <a:cs typeface="Muli"/>
                  <a:sym typeface="Muli"/>
                </a:rPr>
                <a:t>THREATS</a:t>
              </a:r>
              <a:endParaRPr sz="1200" b="1" i="0" u="none" strike="noStrike" cap="none" dirty="0">
                <a:solidFill>
                  <a:schemeClr val="lt1"/>
                </a:solidFill>
                <a:latin typeface="Muli"/>
                <a:ea typeface="Muli"/>
                <a:cs typeface="Muli"/>
                <a:sym typeface="Muli"/>
              </a:endParaRPr>
            </a:p>
          </p:txBody>
        </p:sp>
        <p:sp>
          <p:nvSpPr>
            <p:cNvPr id="544" name="Google Shape;544;p44"/>
            <p:cNvSpPr/>
            <p:nvPr/>
          </p:nvSpPr>
          <p:spPr>
            <a:xfrm>
              <a:off x="3780312" y="4516691"/>
              <a:ext cx="718575" cy="11514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s-ES" sz="1200" b="1" dirty="0">
                  <a:solidFill>
                    <a:schemeClr val="lt1"/>
                  </a:solidFill>
                  <a:latin typeface="Muli"/>
                  <a:ea typeface="Muli"/>
                  <a:cs typeface="Muli"/>
                  <a:sym typeface="Muli"/>
                </a:rPr>
                <a:t>VULNERABILITY</a:t>
              </a:r>
              <a:endParaRPr sz="1200" b="1" i="0" u="none" strike="noStrike" cap="none" dirty="0">
                <a:solidFill>
                  <a:schemeClr val="lt1"/>
                </a:solidFill>
                <a:latin typeface="Muli"/>
                <a:ea typeface="Muli"/>
                <a:cs typeface="Muli"/>
                <a:sym typeface="Muli"/>
              </a:endParaRPr>
            </a:p>
          </p:txBody>
        </p:sp>
        <p:sp>
          <p:nvSpPr>
            <p:cNvPr id="545" name="Google Shape;545;p44"/>
            <p:cNvSpPr/>
            <p:nvPr/>
          </p:nvSpPr>
          <p:spPr>
            <a:xfrm>
              <a:off x="3868662" y="4710395"/>
              <a:ext cx="541875" cy="112657"/>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dirty="0">
                  <a:solidFill>
                    <a:schemeClr val="lt1"/>
                  </a:solidFill>
                  <a:latin typeface="Muli"/>
                  <a:ea typeface="Muli"/>
                  <a:cs typeface="Muli"/>
                  <a:sym typeface="Muli"/>
                </a:rPr>
                <a:t>CONSECUENCE</a:t>
              </a:r>
              <a:endParaRPr sz="1200" b="1" i="0" u="none" strike="noStrike" cap="none" dirty="0">
                <a:solidFill>
                  <a:schemeClr val="lt1"/>
                </a:solidFill>
                <a:latin typeface="Muli"/>
                <a:ea typeface="Muli"/>
                <a:cs typeface="Muli"/>
                <a:sym typeface="Muli"/>
              </a:endParaRPr>
            </a:p>
          </p:txBody>
        </p:sp>
        <p:sp>
          <p:nvSpPr>
            <p:cNvPr id="546" name="Google Shape;546;p44"/>
            <p:cNvSpPr/>
            <p:nvPr/>
          </p:nvSpPr>
          <p:spPr>
            <a:xfrm>
              <a:off x="3824940" y="4614704"/>
              <a:ext cx="629543" cy="11401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rgbClr val="00B0F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dirty="0">
                  <a:solidFill>
                    <a:schemeClr val="lt1"/>
                  </a:solidFill>
                  <a:latin typeface="Muli"/>
                  <a:ea typeface="Muli"/>
                  <a:cs typeface="Muli"/>
                  <a:sym typeface="Muli"/>
                </a:rPr>
                <a:t>DEGRADATION</a:t>
              </a:r>
              <a:endParaRPr sz="1200" b="1" i="0" u="none" strike="noStrike" cap="none" dirty="0">
                <a:solidFill>
                  <a:schemeClr val="lt1"/>
                </a:solidFill>
                <a:latin typeface="Muli"/>
                <a:ea typeface="Muli"/>
                <a:cs typeface="Muli"/>
                <a:sym typeface="Muli"/>
              </a:endParaRPr>
            </a:p>
          </p:txBody>
        </p:sp>
        <p:sp>
          <p:nvSpPr>
            <p:cNvPr id="547" name="Google Shape;547;p44"/>
            <p:cNvSpPr/>
            <p:nvPr/>
          </p:nvSpPr>
          <p:spPr>
            <a:xfrm>
              <a:off x="3912610" y="4806085"/>
              <a:ext cx="453525" cy="112204"/>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dirty="0">
                  <a:solidFill>
                    <a:schemeClr val="lt1"/>
                  </a:solidFill>
                  <a:latin typeface="Muli"/>
                  <a:ea typeface="Muli"/>
                  <a:cs typeface="Muli"/>
                  <a:sym typeface="Muli"/>
                </a:rPr>
                <a:t>PROBABILITY</a:t>
              </a:r>
              <a:endParaRPr sz="1200" b="1" i="0" u="none" strike="noStrike" cap="none" dirty="0">
                <a:solidFill>
                  <a:schemeClr val="lt1"/>
                </a:solidFill>
                <a:latin typeface="Muli"/>
                <a:ea typeface="Muli"/>
                <a:cs typeface="Muli"/>
                <a:sym typeface="Muli"/>
              </a:endParaRPr>
            </a:p>
          </p:txBody>
        </p:sp>
        <p:sp>
          <p:nvSpPr>
            <p:cNvPr id="548" name="Google Shape;548;p44"/>
            <p:cNvSpPr/>
            <p:nvPr/>
          </p:nvSpPr>
          <p:spPr>
            <a:xfrm>
              <a:off x="3729447" y="4362096"/>
              <a:ext cx="817658" cy="79200"/>
            </a:xfrm>
            <a:prstGeom prst="ellipse">
              <a:avLst/>
            </a:prstGeom>
            <a:solidFill>
              <a:srgbClr val="FFFFFF">
                <a:alpha val="3799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s-ES" sz="1200" b="1" i="0" u="none" strike="noStrike" cap="none" dirty="0">
                  <a:solidFill>
                    <a:schemeClr val="lt1"/>
                  </a:solidFill>
                  <a:latin typeface="Muli"/>
                  <a:ea typeface="Muli"/>
                  <a:cs typeface="Muli"/>
                  <a:sym typeface="Muli"/>
                </a:rPr>
                <a:t>RISK </a:t>
              </a:r>
              <a:r>
                <a:rPr lang="es-ES" sz="1200" b="1" i="0" u="none" strike="noStrike" cap="none" dirty="0">
                  <a:solidFill>
                    <a:schemeClr val="lt1"/>
                  </a:solidFill>
                  <a:latin typeface="Muli"/>
                  <a:ea typeface="Muli"/>
                  <a:cs typeface="Muli"/>
                  <a:sym typeface="Wingdings" panose="05000000000000000000" pitchFamily="2" charset="2"/>
                </a:rPr>
                <a:t> CRITICALITY</a:t>
              </a:r>
              <a:endParaRPr sz="1200" b="1" i="0" u="none" strike="noStrike" cap="none" dirty="0">
                <a:solidFill>
                  <a:schemeClr val="lt1"/>
                </a:solidFill>
                <a:latin typeface="Muli"/>
                <a:ea typeface="Muli"/>
                <a:cs typeface="Muli"/>
                <a:sym typeface="Muli"/>
              </a:endParaRPr>
            </a:p>
          </p:txBody>
        </p:sp>
      </p:grpSp>
      <p:cxnSp>
        <p:nvCxnSpPr>
          <p:cNvPr id="549" name="Google Shape;549;p44"/>
          <p:cNvCxnSpPr/>
          <p:nvPr/>
        </p:nvCxnSpPr>
        <p:spPr>
          <a:xfrm>
            <a:off x="4156025" y="2190715"/>
            <a:ext cx="1056900" cy="0"/>
          </a:xfrm>
          <a:prstGeom prst="straightConnector1">
            <a:avLst/>
          </a:prstGeom>
          <a:noFill/>
          <a:ln w="9525" cap="flat" cmpd="sng">
            <a:solidFill>
              <a:schemeClr val="bg1"/>
            </a:solidFill>
            <a:prstDash val="solid"/>
            <a:round/>
            <a:headEnd type="oval" w="med" len="med"/>
            <a:tailEnd type="oval" w="med" len="med"/>
          </a:ln>
        </p:spPr>
      </p:cxnSp>
      <p:sp>
        <p:nvSpPr>
          <p:cNvPr id="550" name="Google Shape;550;p44"/>
          <p:cNvSpPr txBox="1"/>
          <p:nvPr/>
        </p:nvSpPr>
        <p:spPr>
          <a:xfrm>
            <a:off x="5274525" y="2018665"/>
            <a:ext cx="27867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Muli"/>
                <a:ea typeface="Muli"/>
                <a:cs typeface="Muli"/>
                <a:sym typeface="Muli"/>
              </a:rPr>
              <a:t>Weakness of an activer or of a control</a:t>
            </a:r>
            <a:endParaRPr sz="1000" dirty="0">
              <a:solidFill>
                <a:schemeClr val="lt1"/>
              </a:solidFill>
              <a:latin typeface="Muli"/>
              <a:ea typeface="Muli"/>
              <a:cs typeface="Muli"/>
              <a:sym typeface="Muli"/>
            </a:endParaRPr>
          </a:p>
        </p:txBody>
      </p:sp>
      <p:cxnSp>
        <p:nvCxnSpPr>
          <p:cNvPr id="551" name="Google Shape;551;p44"/>
          <p:cNvCxnSpPr/>
          <p:nvPr/>
        </p:nvCxnSpPr>
        <p:spPr>
          <a:xfrm>
            <a:off x="4000350" y="2672340"/>
            <a:ext cx="1212600" cy="0"/>
          </a:xfrm>
          <a:prstGeom prst="straightConnector1">
            <a:avLst/>
          </a:prstGeom>
          <a:noFill/>
          <a:ln w="9525" cap="flat" cmpd="sng">
            <a:solidFill>
              <a:srgbClr val="00B0F0"/>
            </a:solidFill>
            <a:prstDash val="solid"/>
            <a:round/>
            <a:headEnd type="oval" w="med" len="med"/>
            <a:tailEnd type="oval" w="med" len="med"/>
          </a:ln>
        </p:spPr>
      </p:cxnSp>
      <p:sp>
        <p:nvSpPr>
          <p:cNvPr id="552" name="Google Shape;552;p44"/>
          <p:cNvSpPr txBox="1"/>
          <p:nvPr/>
        </p:nvSpPr>
        <p:spPr>
          <a:xfrm>
            <a:off x="5274525" y="2500280"/>
            <a:ext cx="27867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Muli"/>
                <a:ea typeface="Muli"/>
                <a:cs typeface="Muli"/>
                <a:sym typeface="Muli"/>
              </a:rPr>
              <a:t>The vulnerability to an attack</a:t>
            </a:r>
            <a:endParaRPr sz="1000" dirty="0">
              <a:solidFill>
                <a:schemeClr val="lt1"/>
              </a:solidFill>
              <a:latin typeface="Muli"/>
              <a:ea typeface="Muli"/>
              <a:cs typeface="Muli"/>
              <a:sym typeface="Muli"/>
            </a:endParaRPr>
          </a:p>
        </p:txBody>
      </p:sp>
      <p:cxnSp>
        <p:nvCxnSpPr>
          <p:cNvPr id="553" name="Google Shape;553;p44"/>
          <p:cNvCxnSpPr/>
          <p:nvPr/>
        </p:nvCxnSpPr>
        <p:spPr>
          <a:xfrm>
            <a:off x="3779125" y="3153965"/>
            <a:ext cx="1433700" cy="0"/>
          </a:xfrm>
          <a:prstGeom prst="straightConnector1">
            <a:avLst/>
          </a:prstGeom>
          <a:noFill/>
          <a:ln w="9525" cap="flat" cmpd="sng">
            <a:solidFill>
              <a:schemeClr val="accent3"/>
            </a:solidFill>
            <a:prstDash val="solid"/>
            <a:round/>
            <a:headEnd type="oval" w="med" len="med"/>
            <a:tailEnd type="oval" w="med" len="med"/>
          </a:ln>
        </p:spPr>
      </p:cxnSp>
      <p:sp>
        <p:nvSpPr>
          <p:cNvPr id="554" name="Google Shape;554;p44"/>
          <p:cNvSpPr txBox="1"/>
          <p:nvPr/>
        </p:nvSpPr>
        <p:spPr>
          <a:xfrm>
            <a:off x="5274525" y="2981895"/>
            <a:ext cx="27867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Muli"/>
                <a:ea typeface="Muli"/>
                <a:cs typeface="Muli"/>
                <a:sym typeface="Muli"/>
              </a:rPr>
              <a:t>The impact of the threat</a:t>
            </a:r>
            <a:endParaRPr sz="1000" dirty="0">
              <a:solidFill>
                <a:schemeClr val="lt1"/>
              </a:solidFill>
              <a:latin typeface="Muli"/>
              <a:ea typeface="Muli"/>
              <a:cs typeface="Muli"/>
              <a:sym typeface="Muli"/>
            </a:endParaRPr>
          </a:p>
        </p:txBody>
      </p:sp>
      <p:cxnSp>
        <p:nvCxnSpPr>
          <p:cNvPr id="555" name="Google Shape;555;p44"/>
          <p:cNvCxnSpPr/>
          <p:nvPr/>
        </p:nvCxnSpPr>
        <p:spPr>
          <a:xfrm>
            <a:off x="3590675" y="3635565"/>
            <a:ext cx="1622100" cy="0"/>
          </a:xfrm>
          <a:prstGeom prst="straightConnector1">
            <a:avLst/>
          </a:prstGeom>
          <a:noFill/>
          <a:ln w="9525" cap="flat" cmpd="sng">
            <a:solidFill>
              <a:schemeClr val="accent4"/>
            </a:solidFill>
            <a:prstDash val="solid"/>
            <a:round/>
            <a:headEnd type="oval" w="med" len="med"/>
            <a:tailEnd type="oval" w="med" len="med"/>
          </a:ln>
        </p:spPr>
      </p:cxnSp>
      <p:sp>
        <p:nvSpPr>
          <p:cNvPr id="556" name="Google Shape;556;p44"/>
          <p:cNvSpPr txBox="1"/>
          <p:nvPr/>
        </p:nvSpPr>
        <p:spPr>
          <a:xfrm>
            <a:off x="5274525" y="3463510"/>
            <a:ext cx="27867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Muli"/>
                <a:ea typeface="Muli"/>
                <a:cs typeface="Muli"/>
                <a:sym typeface="Muli"/>
              </a:rPr>
              <a:t>Qualitative scale of probability of occurrence</a:t>
            </a:r>
            <a:endParaRPr sz="1000" dirty="0">
              <a:solidFill>
                <a:schemeClr val="lt1"/>
              </a:solidFill>
              <a:latin typeface="Muli"/>
              <a:ea typeface="Muli"/>
              <a:cs typeface="Muli"/>
              <a:sym typeface="Muli"/>
            </a:endParaRPr>
          </a:p>
        </p:txBody>
      </p:sp>
      <p:cxnSp>
        <p:nvCxnSpPr>
          <p:cNvPr id="557" name="Google Shape;557;p44"/>
          <p:cNvCxnSpPr/>
          <p:nvPr/>
        </p:nvCxnSpPr>
        <p:spPr>
          <a:xfrm>
            <a:off x="3385825" y="4117190"/>
            <a:ext cx="1827000" cy="0"/>
          </a:xfrm>
          <a:prstGeom prst="straightConnector1">
            <a:avLst/>
          </a:prstGeom>
          <a:noFill/>
          <a:ln w="9525" cap="flat" cmpd="sng">
            <a:solidFill>
              <a:schemeClr val="accent5"/>
            </a:solidFill>
            <a:prstDash val="solid"/>
            <a:round/>
            <a:headEnd type="oval" w="med" len="med"/>
            <a:tailEnd type="oval" w="med" len="med"/>
          </a:ln>
        </p:spPr>
      </p:cxnSp>
      <p:sp>
        <p:nvSpPr>
          <p:cNvPr id="558" name="Google Shape;558;p44"/>
          <p:cNvSpPr txBox="1"/>
          <p:nvPr/>
        </p:nvSpPr>
        <p:spPr>
          <a:xfrm>
            <a:off x="5274525" y="3945125"/>
            <a:ext cx="27867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Muli"/>
                <a:ea typeface="Muli"/>
                <a:cs typeface="Muli"/>
                <a:sym typeface="Muli"/>
              </a:rPr>
              <a:t>RISK = PROBABILITY * CONSECUENCES</a:t>
            </a:r>
            <a:endParaRPr sz="1000" dirty="0">
              <a:solidFill>
                <a:schemeClr val="lt1"/>
              </a:solidFill>
              <a:latin typeface="Muli"/>
              <a:ea typeface="Muli"/>
              <a:cs typeface="Muli"/>
              <a:sym typeface="Muli"/>
            </a:endParaRPr>
          </a:p>
        </p:txBody>
      </p:sp>
      <p:cxnSp>
        <p:nvCxnSpPr>
          <p:cNvPr id="559" name="Google Shape;559;p44"/>
          <p:cNvCxnSpPr/>
          <p:nvPr/>
        </p:nvCxnSpPr>
        <p:spPr>
          <a:xfrm>
            <a:off x="3172800" y="4598790"/>
            <a:ext cx="2031600" cy="0"/>
          </a:xfrm>
          <a:prstGeom prst="straightConnector1">
            <a:avLst/>
          </a:prstGeom>
          <a:noFill/>
          <a:ln w="9525" cap="flat" cmpd="sng">
            <a:solidFill>
              <a:schemeClr val="accent6"/>
            </a:solidFill>
            <a:prstDash val="solid"/>
            <a:round/>
            <a:headEnd type="oval" w="med" len="med"/>
            <a:tailEnd type="oval" w="med" len="med"/>
          </a:ln>
        </p:spPr>
      </p:cxnSp>
      <p:sp>
        <p:nvSpPr>
          <p:cNvPr id="560" name="Google Shape;560;p44"/>
          <p:cNvSpPr txBox="1"/>
          <p:nvPr/>
        </p:nvSpPr>
        <p:spPr>
          <a:xfrm>
            <a:off x="5274525" y="4426740"/>
            <a:ext cx="2786700"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Muli"/>
                <a:ea typeface="Muli"/>
                <a:cs typeface="Muli"/>
                <a:sym typeface="Muli"/>
              </a:rPr>
              <a:t>Deliberate incidents / Accidents</a:t>
            </a:r>
            <a:endParaRPr sz="1000" dirty="0">
              <a:solidFill>
                <a:schemeClr val="lt1"/>
              </a:solidFill>
              <a:latin typeface="Muli"/>
              <a:ea typeface="Muli"/>
              <a:cs typeface="Muli"/>
              <a:sym typeface="Muli"/>
            </a:endParaRPr>
          </a:p>
        </p:txBody>
      </p:sp>
      <p:sp>
        <p:nvSpPr>
          <p:cNvPr id="34" name="Google Shape;544;p44">
            <a:extLst>
              <a:ext uri="{FF2B5EF4-FFF2-40B4-BE49-F238E27FC236}">
                <a16:creationId xmlns:a16="http://schemas.microsoft.com/office/drawing/2014/main" id="{6EF49B66-AAFF-42C5-8A08-DA25A855B9CF}"/>
              </a:ext>
            </a:extLst>
          </p:cNvPr>
          <p:cNvSpPr/>
          <p:nvPr/>
        </p:nvSpPr>
        <p:spPr>
          <a:xfrm>
            <a:off x="377323" y="1451139"/>
            <a:ext cx="4096716" cy="576911"/>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200" b="1" dirty="0">
                <a:solidFill>
                  <a:schemeClr val="lt1"/>
                </a:solidFill>
                <a:latin typeface="Muli"/>
                <a:ea typeface="Muli"/>
                <a:cs typeface="Muli"/>
                <a:sym typeface="Muli"/>
              </a:rPr>
              <a:t>IMPACT</a:t>
            </a:r>
            <a:endParaRPr sz="1200" b="1" i="0" u="none" strike="noStrike" cap="none" dirty="0">
              <a:solidFill>
                <a:schemeClr val="lt1"/>
              </a:solidFill>
              <a:latin typeface="Muli"/>
              <a:ea typeface="Muli"/>
              <a:cs typeface="Muli"/>
              <a:sym typeface="Muli"/>
            </a:endParaRPr>
          </a:p>
        </p:txBody>
      </p:sp>
      <p:cxnSp>
        <p:nvCxnSpPr>
          <p:cNvPr id="35" name="Google Shape;549;p44">
            <a:extLst>
              <a:ext uri="{FF2B5EF4-FFF2-40B4-BE49-F238E27FC236}">
                <a16:creationId xmlns:a16="http://schemas.microsoft.com/office/drawing/2014/main" id="{B9BB3FB1-C3A7-4B0C-8AB6-9DAC982E7A8B}"/>
              </a:ext>
            </a:extLst>
          </p:cNvPr>
          <p:cNvCxnSpPr>
            <a:cxnSpLocks/>
          </p:cNvCxnSpPr>
          <p:nvPr/>
        </p:nvCxnSpPr>
        <p:spPr>
          <a:xfrm>
            <a:off x="4401725" y="1705021"/>
            <a:ext cx="811200" cy="0"/>
          </a:xfrm>
          <a:prstGeom prst="straightConnector1">
            <a:avLst/>
          </a:prstGeom>
          <a:noFill/>
          <a:ln w="9525" cap="flat" cmpd="sng">
            <a:solidFill>
              <a:schemeClr val="accent1"/>
            </a:solidFill>
            <a:prstDash val="solid"/>
            <a:round/>
            <a:headEnd type="oval" w="med" len="med"/>
            <a:tailEnd type="oval" w="med" len="med"/>
          </a:ln>
        </p:spPr>
      </p:cxnSp>
      <p:sp>
        <p:nvSpPr>
          <p:cNvPr id="36" name="Google Shape;550;p44">
            <a:extLst>
              <a:ext uri="{FF2B5EF4-FFF2-40B4-BE49-F238E27FC236}">
                <a16:creationId xmlns:a16="http://schemas.microsoft.com/office/drawing/2014/main" id="{F9B7D0F5-E56B-469E-88F0-9B7055D22E24}"/>
              </a:ext>
            </a:extLst>
          </p:cNvPr>
          <p:cNvSpPr txBox="1"/>
          <p:nvPr/>
        </p:nvSpPr>
        <p:spPr>
          <a:xfrm>
            <a:off x="5274524" y="1532971"/>
            <a:ext cx="3364149"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Muli"/>
                <a:ea typeface="Muli"/>
                <a:cs typeface="Muli"/>
                <a:sym typeface="Muli"/>
              </a:rPr>
              <a:t>Measures what can happen. IMPACT = VALUE * DEGRADATION</a:t>
            </a:r>
            <a:endParaRPr sz="1000" dirty="0">
              <a:solidFill>
                <a:schemeClr val="lt1"/>
              </a:solidFill>
              <a:latin typeface="Muli"/>
              <a:ea typeface="Muli"/>
              <a:cs typeface="Muli"/>
              <a:sym typeface="Muli"/>
            </a:endParaRPr>
          </a:p>
        </p:txBody>
      </p:sp>
      <p:cxnSp>
        <p:nvCxnSpPr>
          <p:cNvPr id="38" name="Google Shape;549;p44">
            <a:extLst>
              <a:ext uri="{FF2B5EF4-FFF2-40B4-BE49-F238E27FC236}">
                <a16:creationId xmlns:a16="http://schemas.microsoft.com/office/drawing/2014/main" id="{A7CB9B81-21EB-4197-A084-7CAA190D63DD}"/>
              </a:ext>
            </a:extLst>
          </p:cNvPr>
          <p:cNvCxnSpPr>
            <a:cxnSpLocks/>
            <a:stCxn id="548" idx="6"/>
            <a:endCxn id="39" idx="1"/>
          </p:cNvCxnSpPr>
          <p:nvPr/>
        </p:nvCxnSpPr>
        <p:spPr>
          <a:xfrm flipV="1">
            <a:off x="4477576" y="1358333"/>
            <a:ext cx="796949" cy="1112"/>
          </a:xfrm>
          <a:prstGeom prst="straightConnector1">
            <a:avLst/>
          </a:prstGeom>
          <a:noFill/>
          <a:ln w="9525" cap="flat" cmpd="sng">
            <a:solidFill>
              <a:schemeClr val="accent1"/>
            </a:solidFill>
            <a:prstDash val="solid"/>
            <a:round/>
            <a:headEnd type="oval" w="med" len="med"/>
            <a:tailEnd type="oval" w="med" len="med"/>
          </a:ln>
        </p:spPr>
      </p:cxnSp>
      <p:sp>
        <p:nvSpPr>
          <p:cNvPr id="39" name="Google Shape;550;p44">
            <a:extLst>
              <a:ext uri="{FF2B5EF4-FFF2-40B4-BE49-F238E27FC236}">
                <a16:creationId xmlns:a16="http://schemas.microsoft.com/office/drawing/2014/main" id="{A8D83EB8-4F08-40D2-A968-ECEDA316DBD0}"/>
              </a:ext>
            </a:extLst>
          </p:cNvPr>
          <p:cNvSpPr txBox="1"/>
          <p:nvPr/>
        </p:nvSpPr>
        <p:spPr>
          <a:xfrm>
            <a:off x="5274525" y="1186283"/>
            <a:ext cx="3364148" cy="3441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Muli"/>
                <a:ea typeface="Muli"/>
                <a:cs typeface="Muli"/>
                <a:sym typeface="Muli"/>
              </a:rPr>
              <a:t>Measures what is likely to happen. RISK = IMPACT * PROBABILITY</a:t>
            </a:r>
            <a:endParaRPr sz="1000" dirty="0">
              <a:solidFill>
                <a:schemeClr val="lt1"/>
              </a:solidFill>
              <a:latin typeface="Muli"/>
              <a:ea typeface="Muli"/>
              <a:cs typeface="Muli"/>
              <a:sym typeface="Mul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580549" y="205975"/>
            <a:ext cx="8062006" cy="857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Protection</a:t>
            </a:r>
            <a:endParaRPr dirty="0"/>
          </a:p>
        </p:txBody>
      </p:sp>
      <p:sp>
        <p:nvSpPr>
          <p:cNvPr id="105" name="Google Shape;10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104" name="Google Shape;104;p18"/>
          <p:cNvSpPr txBox="1">
            <a:spLocks noGrp="1"/>
          </p:cNvSpPr>
          <p:nvPr>
            <p:ph type="body" idx="1"/>
          </p:nvPr>
        </p:nvSpPr>
        <p:spPr>
          <a:xfrm>
            <a:off x="580550" y="1063375"/>
            <a:ext cx="7900034" cy="31617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US" dirty="0"/>
              <a:t>We need to define countermeasures</a:t>
            </a:r>
          </a:p>
          <a:p>
            <a:pPr marL="457200" lvl="0" indent="-381000" algn="l" rtl="0">
              <a:spcBef>
                <a:spcPts val="0"/>
              </a:spcBef>
              <a:spcAft>
                <a:spcPts val="0"/>
              </a:spcAft>
              <a:buSzPts val="2400"/>
              <a:buChar char="⬡"/>
            </a:pPr>
            <a:r>
              <a:rPr lang="en" dirty="0"/>
              <a:t>Maturity</a:t>
            </a:r>
          </a:p>
          <a:p>
            <a:pPr lvl="1">
              <a:buChar char="⬡"/>
            </a:pPr>
            <a:r>
              <a:rPr lang="en" dirty="0"/>
              <a:t>Informal </a:t>
            </a:r>
            <a:r>
              <a:rPr lang="en" dirty="0">
                <a:sym typeface="Wingdings" panose="05000000000000000000" pitchFamily="2" charset="2"/>
              </a:rPr>
              <a:t> Planned process  Well defined process   Quantitative control  Continuous improvement</a:t>
            </a:r>
            <a:endParaRPr lang="en" dirty="0"/>
          </a:p>
          <a:p>
            <a:pPr marL="457200" lvl="0" indent="-381000" algn="l" rtl="0">
              <a:spcBef>
                <a:spcPts val="0"/>
              </a:spcBef>
              <a:spcAft>
                <a:spcPts val="0"/>
              </a:spcAft>
              <a:buSzPts val="2400"/>
              <a:buChar char="⬡"/>
            </a:pPr>
            <a:r>
              <a:rPr lang="en" dirty="0"/>
              <a:t>Countermeasures assessment</a:t>
            </a:r>
          </a:p>
          <a:p>
            <a:pPr lvl="1">
              <a:buChar char="⬡"/>
            </a:pPr>
            <a:r>
              <a:rPr lang="en" dirty="0"/>
              <a:t>It is not ending while system is active.</a:t>
            </a:r>
          </a:p>
          <a:p>
            <a:r>
              <a:rPr lang="en" dirty="0"/>
              <a:t>Residual risk</a:t>
            </a:r>
          </a:p>
          <a:p>
            <a:r>
              <a:rPr lang="en" dirty="0"/>
              <a:t>Risk mitigation</a:t>
            </a:r>
          </a:p>
          <a:p>
            <a:pPr marL="457200" lvl="0" indent="-381000" algn="l" rtl="0">
              <a:spcBef>
                <a:spcPts val="0"/>
              </a:spcBef>
              <a:spcAft>
                <a:spcPts val="0"/>
              </a:spcAft>
              <a:buSzPts val="2400"/>
              <a:buChar char="⬡"/>
            </a:pPr>
            <a:endParaRPr lang="en-US" dirty="0"/>
          </a:p>
        </p:txBody>
      </p:sp>
      <p:pic>
        <p:nvPicPr>
          <p:cNvPr id="6" name="Google Shape;678;p48">
            <a:extLst>
              <a:ext uri="{FF2B5EF4-FFF2-40B4-BE49-F238E27FC236}">
                <a16:creationId xmlns:a16="http://schemas.microsoft.com/office/drawing/2014/main" id="{B8235848-8939-437A-9894-1C5E192A89F3}"/>
              </a:ext>
            </a:extLst>
          </p:cNvPr>
          <p:cNvPicPr preferRelativeResize="0"/>
          <p:nvPr/>
        </p:nvPicPr>
        <p:blipFill>
          <a:blip r:embed="rId3">
            <a:alphaModFix/>
          </a:blip>
          <a:stretch>
            <a:fillRect/>
          </a:stretch>
        </p:blipFill>
        <p:spPr>
          <a:xfrm>
            <a:off x="6908147" y="1025442"/>
            <a:ext cx="1842723" cy="1098064"/>
          </a:xfrm>
          <a:prstGeom prst="rect">
            <a:avLst/>
          </a:prstGeom>
          <a:noFill/>
          <a:ln>
            <a:noFill/>
          </a:ln>
        </p:spPr>
      </p:pic>
      <p:pic>
        <p:nvPicPr>
          <p:cNvPr id="7" name="Google Shape;679;p48">
            <a:extLst>
              <a:ext uri="{FF2B5EF4-FFF2-40B4-BE49-F238E27FC236}">
                <a16:creationId xmlns:a16="http://schemas.microsoft.com/office/drawing/2014/main" id="{8C0C4EB1-6C52-48B1-8D8F-C9B20946857B}"/>
              </a:ext>
            </a:extLst>
          </p:cNvPr>
          <p:cNvPicPr preferRelativeResize="0"/>
          <p:nvPr/>
        </p:nvPicPr>
        <p:blipFill>
          <a:blip r:embed="rId4">
            <a:alphaModFix/>
          </a:blip>
          <a:stretch>
            <a:fillRect/>
          </a:stretch>
        </p:blipFill>
        <p:spPr>
          <a:xfrm>
            <a:off x="7263484" y="417681"/>
            <a:ext cx="1217100" cy="1387025"/>
          </a:xfrm>
          <a:prstGeom prst="rect">
            <a:avLst/>
          </a:prstGeom>
          <a:noFill/>
          <a:ln>
            <a:noFill/>
          </a:ln>
        </p:spPr>
      </p:pic>
      <p:pic>
        <p:nvPicPr>
          <p:cNvPr id="8" name="Google Shape;683;p48">
            <a:extLst>
              <a:ext uri="{FF2B5EF4-FFF2-40B4-BE49-F238E27FC236}">
                <a16:creationId xmlns:a16="http://schemas.microsoft.com/office/drawing/2014/main" id="{1554BA8F-CAB8-4960-ABA2-9ADB904A9FFE}"/>
              </a:ext>
            </a:extLst>
          </p:cNvPr>
          <p:cNvPicPr preferRelativeResize="0"/>
          <p:nvPr/>
        </p:nvPicPr>
        <p:blipFill>
          <a:blip r:embed="rId5">
            <a:alphaModFix/>
          </a:blip>
          <a:stretch>
            <a:fillRect/>
          </a:stretch>
        </p:blipFill>
        <p:spPr>
          <a:xfrm>
            <a:off x="5019189" y="4080125"/>
            <a:ext cx="1520655" cy="911450"/>
          </a:xfrm>
          <a:prstGeom prst="rect">
            <a:avLst/>
          </a:prstGeom>
          <a:noFill/>
          <a:ln>
            <a:noFill/>
          </a:ln>
        </p:spPr>
      </p:pic>
      <p:pic>
        <p:nvPicPr>
          <p:cNvPr id="9" name="Google Shape;685;p48">
            <a:extLst>
              <a:ext uri="{FF2B5EF4-FFF2-40B4-BE49-F238E27FC236}">
                <a16:creationId xmlns:a16="http://schemas.microsoft.com/office/drawing/2014/main" id="{1FBF5D97-59F0-4043-808B-BE01A54BD06E}"/>
              </a:ext>
            </a:extLst>
          </p:cNvPr>
          <p:cNvPicPr preferRelativeResize="0"/>
          <p:nvPr/>
        </p:nvPicPr>
        <p:blipFill>
          <a:blip r:embed="rId6">
            <a:alphaModFix/>
          </a:blip>
          <a:stretch>
            <a:fillRect/>
          </a:stretch>
        </p:blipFill>
        <p:spPr>
          <a:xfrm>
            <a:off x="5124445" y="4107150"/>
            <a:ext cx="1310142" cy="857400"/>
          </a:xfrm>
          <a:prstGeom prst="rect">
            <a:avLst/>
          </a:prstGeom>
          <a:noFill/>
          <a:ln>
            <a:noFill/>
          </a:ln>
        </p:spPr>
      </p:pic>
    </p:spTree>
    <p:extLst>
      <p:ext uri="{BB962C8B-B14F-4D97-AF65-F5344CB8AC3E}">
        <p14:creationId xmlns:p14="http://schemas.microsoft.com/office/powerpoint/2010/main" val="1499283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ctrTitle" idx="4294967295"/>
          </p:nvPr>
        </p:nvSpPr>
        <p:spPr>
          <a:xfrm>
            <a:off x="685800" y="1341750"/>
            <a:ext cx="3617400" cy="92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a:t>Hello!</a:t>
            </a:r>
            <a:endParaRPr sz="7200" dirty="0"/>
          </a:p>
        </p:txBody>
      </p:sp>
      <p:sp>
        <p:nvSpPr>
          <p:cNvPr id="81" name="Google Shape;81;p15"/>
          <p:cNvSpPr txBox="1">
            <a:spLocks noGrp="1"/>
          </p:cNvSpPr>
          <p:nvPr>
            <p:ph type="subTitle" idx="4294967295"/>
          </p:nvPr>
        </p:nvSpPr>
        <p:spPr>
          <a:xfrm>
            <a:off x="685800" y="2302046"/>
            <a:ext cx="3617400" cy="2222819"/>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b="1" dirty="0">
                <a:latin typeface="Muli"/>
                <a:ea typeface="Muli"/>
                <a:cs typeface="Muli"/>
                <a:sym typeface="Muli"/>
              </a:rPr>
              <a:t>I am Javier Bores</a:t>
            </a:r>
            <a:endParaRPr sz="1800" b="1" dirty="0">
              <a:latin typeface="Muli"/>
              <a:ea typeface="Muli"/>
              <a:cs typeface="Muli"/>
              <a:sym typeface="Muli"/>
            </a:endParaRPr>
          </a:p>
          <a:p>
            <a:pPr marL="0" lvl="0" indent="0" algn="l" rtl="0">
              <a:spcBef>
                <a:spcPts val="600"/>
              </a:spcBef>
              <a:spcAft>
                <a:spcPts val="0"/>
              </a:spcAft>
              <a:buClr>
                <a:schemeClr val="dk1"/>
              </a:buClr>
              <a:buSzPts val="1100"/>
              <a:buFont typeface="Arial"/>
              <a:buNone/>
            </a:pPr>
            <a:r>
              <a:rPr lang="en" sz="1800" dirty="0"/>
              <a:t>Head of Verification a</a:t>
            </a:r>
            <a:r>
              <a:rPr lang="en-US" sz="1800" dirty="0" err="1"/>
              <a:t>nd</a:t>
            </a:r>
            <a:r>
              <a:rPr lang="es-ES" sz="1800" dirty="0"/>
              <a:t> </a:t>
            </a:r>
            <a:r>
              <a:rPr lang="en-US" sz="1800" dirty="0"/>
              <a:t>Validation</a:t>
            </a:r>
            <a:r>
              <a:rPr lang="es-ES" sz="1800" dirty="0"/>
              <a:t> </a:t>
            </a:r>
            <a:r>
              <a:rPr lang="es-ES" sz="1800" dirty="0" err="1"/>
              <a:t>of</a:t>
            </a:r>
            <a:r>
              <a:rPr lang="es-ES" sz="1800" dirty="0"/>
              <a:t> Medical </a:t>
            </a:r>
            <a:r>
              <a:rPr lang="es-ES" sz="1800" dirty="0" err="1"/>
              <a:t>Devices</a:t>
            </a:r>
            <a:r>
              <a:rPr lang="es-ES" sz="1800" dirty="0"/>
              <a:t> </a:t>
            </a:r>
            <a:r>
              <a:rPr lang="es-ES" sz="1800" i="1" dirty="0"/>
              <a:t>at </a:t>
            </a:r>
            <a:r>
              <a:rPr lang="es-ES" sz="1800" b="1" i="1" dirty="0"/>
              <a:t>SQS </a:t>
            </a:r>
            <a:r>
              <a:rPr lang="es-ES" sz="1800" b="1" i="1" dirty="0" err="1"/>
              <a:t>Spain</a:t>
            </a:r>
            <a:endParaRPr lang="es-ES" sz="1800" b="1" i="1" dirty="0"/>
          </a:p>
          <a:p>
            <a:pPr marL="0" lvl="0" indent="0" algn="l" rtl="0">
              <a:spcBef>
                <a:spcPts val="600"/>
              </a:spcBef>
              <a:spcAft>
                <a:spcPts val="0"/>
              </a:spcAft>
              <a:buClr>
                <a:schemeClr val="dk1"/>
              </a:buClr>
              <a:buSzPts val="1100"/>
              <a:buFont typeface="Arial"/>
              <a:buNone/>
            </a:pPr>
            <a:r>
              <a:rPr lang="es-ES" sz="1800" dirty="0"/>
              <a:t>Head </a:t>
            </a:r>
            <a:r>
              <a:rPr lang="es-ES" sz="1800" dirty="0" err="1"/>
              <a:t>of</a:t>
            </a:r>
            <a:r>
              <a:rPr lang="es-ES" sz="1800" dirty="0"/>
              <a:t> </a:t>
            </a:r>
            <a:r>
              <a:rPr lang="en-US" sz="1800" dirty="0"/>
              <a:t>Cybersecurity</a:t>
            </a:r>
            <a:r>
              <a:rPr lang="es-ES" sz="1800" dirty="0"/>
              <a:t> </a:t>
            </a:r>
            <a:r>
              <a:rPr lang="es-ES" sz="1800" i="1" dirty="0"/>
              <a:t>at </a:t>
            </a:r>
            <a:r>
              <a:rPr lang="es-ES" sz="1800" b="1" i="1" dirty="0"/>
              <a:t>SQS </a:t>
            </a:r>
            <a:r>
              <a:rPr lang="es-ES" sz="1800" b="1" i="1" dirty="0" err="1"/>
              <a:t>Spain</a:t>
            </a:r>
            <a:endParaRPr lang="en" sz="1800" b="1" i="1" dirty="0"/>
          </a:p>
          <a:p>
            <a:pPr marL="0" lvl="0" indent="0" algn="l" rtl="0">
              <a:spcBef>
                <a:spcPts val="600"/>
              </a:spcBef>
              <a:spcAft>
                <a:spcPts val="0"/>
              </a:spcAft>
              <a:buClr>
                <a:schemeClr val="dk1"/>
              </a:buClr>
              <a:buSzPts val="1100"/>
              <a:buFont typeface="Arial"/>
              <a:buNone/>
            </a:pPr>
            <a:r>
              <a:rPr lang="en" sz="1800" dirty="0"/>
              <a:t>You can find me at </a:t>
            </a:r>
            <a:r>
              <a:rPr lang="en" sz="1800" b="1" dirty="0"/>
              <a:t>@javibo13 </a:t>
            </a:r>
          </a:p>
          <a:p>
            <a:pPr marL="0" lvl="0" indent="0" algn="l" rtl="0">
              <a:spcBef>
                <a:spcPts val="600"/>
              </a:spcBef>
              <a:spcAft>
                <a:spcPts val="0"/>
              </a:spcAft>
              <a:buClr>
                <a:schemeClr val="dk1"/>
              </a:buClr>
              <a:buSzPts val="1100"/>
              <a:buFont typeface="Arial"/>
              <a:buNone/>
            </a:pPr>
            <a:r>
              <a:rPr lang="en" sz="1800" dirty="0"/>
              <a:t>and </a:t>
            </a:r>
            <a:r>
              <a:rPr lang="en" sz="1800" b="1" dirty="0"/>
              <a:t>jbores@sqs.es</a:t>
            </a:r>
          </a:p>
        </p:txBody>
      </p:sp>
      <p:sp>
        <p:nvSpPr>
          <p:cNvPr id="83" name="Google Shape;83;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18" name="Imagen 17">
            <a:extLst>
              <a:ext uri="{FF2B5EF4-FFF2-40B4-BE49-F238E27FC236}">
                <a16:creationId xmlns:a16="http://schemas.microsoft.com/office/drawing/2014/main" id="{266129E8-9174-4014-8B92-431E7DC34EF0}"/>
              </a:ext>
            </a:extLst>
          </p:cNvPr>
          <p:cNvPicPr>
            <a:picLocks noChangeAspect="1"/>
          </p:cNvPicPr>
          <p:nvPr/>
        </p:nvPicPr>
        <p:blipFill>
          <a:blip r:embed="rId3"/>
          <a:stretch>
            <a:fillRect/>
          </a:stretch>
        </p:blipFill>
        <p:spPr>
          <a:xfrm>
            <a:off x="4840802" y="1057063"/>
            <a:ext cx="3696216" cy="3029373"/>
          </a:xfrm>
          <a:prstGeom prst="rect">
            <a:avLst/>
          </a:prstGeom>
        </p:spPr>
      </p:pic>
      <p:pic>
        <p:nvPicPr>
          <p:cNvPr id="3" name="Imagen 2">
            <a:extLst>
              <a:ext uri="{FF2B5EF4-FFF2-40B4-BE49-F238E27FC236}">
                <a16:creationId xmlns:a16="http://schemas.microsoft.com/office/drawing/2014/main" id="{83460492-951E-4342-8B5C-1B76F569365F}"/>
              </a:ext>
            </a:extLst>
          </p:cNvPr>
          <p:cNvPicPr>
            <a:picLocks noChangeAspect="1"/>
          </p:cNvPicPr>
          <p:nvPr/>
        </p:nvPicPr>
        <p:blipFill>
          <a:blip r:embed="rId4"/>
          <a:stretch>
            <a:fillRect/>
          </a:stretch>
        </p:blipFill>
        <p:spPr>
          <a:xfrm>
            <a:off x="3591612" y="3816088"/>
            <a:ext cx="391928" cy="39192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body" idx="1"/>
          </p:nvPr>
        </p:nvSpPr>
        <p:spPr>
          <a:xfrm>
            <a:off x="1221577" y="1044193"/>
            <a:ext cx="2841000" cy="3612648"/>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a:t>Preventive</a:t>
            </a:r>
          </a:p>
          <a:p>
            <a:pPr marL="342900" indent="-342900"/>
            <a:r>
              <a:rPr lang="en" b="1" dirty="0"/>
              <a:t>Preventives</a:t>
            </a:r>
          </a:p>
          <a:p>
            <a:pPr marL="342900" indent="-342900"/>
            <a:r>
              <a:rPr lang="en" b="1" dirty="0"/>
              <a:t>Deterrents</a:t>
            </a:r>
          </a:p>
          <a:p>
            <a:pPr marL="342900" indent="-342900"/>
            <a:r>
              <a:rPr lang="en" b="1" dirty="0"/>
              <a:t>Elimination</a:t>
            </a:r>
          </a:p>
          <a:p>
            <a:pPr marL="0" indent="0">
              <a:buNone/>
            </a:pPr>
            <a:r>
              <a:rPr lang="en" b="1" dirty="0"/>
              <a:t> A posteriori</a:t>
            </a:r>
          </a:p>
          <a:p>
            <a:pPr marL="342900" indent="-342900"/>
            <a:r>
              <a:rPr lang="en" b="1" dirty="0"/>
              <a:t>Minimize impact</a:t>
            </a:r>
          </a:p>
          <a:p>
            <a:pPr marL="342900" indent="-342900"/>
            <a:r>
              <a:rPr lang="en" b="1" dirty="0"/>
              <a:t>Corrective</a:t>
            </a:r>
          </a:p>
          <a:p>
            <a:pPr marL="342900" indent="-342900"/>
            <a:r>
              <a:rPr lang="en" b="1" dirty="0"/>
              <a:t>Recovery</a:t>
            </a:r>
          </a:p>
        </p:txBody>
      </p:sp>
      <p:sp>
        <p:nvSpPr>
          <p:cNvPr id="134" name="Google Shape;134;p20"/>
          <p:cNvSpPr txBox="1">
            <a:spLocks noGrp="1"/>
          </p:cNvSpPr>
          <p:nvPr>
            <p:ph type="title"/>
          </p:nvPr>
        </p:nvSpPr>
        <p:spPr>
          <a:xfrm>
            <a:off x="580550" y="180748"/>
            <a:ext cx="6098400" cy="616801"/>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Type of protection</a:t>
            </a:r>
            <a:endParaRPr dirty="0"/>
          </a:p>
        </p:txBody>
      </p:sp>
      <p:sp>
        <p:nvSpPr>
          <p:cNvPr id="135" name="Google Shape;135;p20"/>
          <p:cNvSpPr txBox="1">
            <a:spLocks noGrp="1"/>
          </p:cNvSpPr>
          <p:nvPr>
            <p:ph type="body" idx="2"/>
          </p:nvPr>
        </p:nvSpPr>
        <p:spPr>
          <a:xfrm>
            <a:off x="4942979" y="1272967"/>
            <a:ext cx="2841000" cy="3155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lang="en-US" dirty="0"/>
          </a:p>
          <a:p>
            <a:pPr marL="342900" indent="-342900"/>
            <a:r>
              <a:rPr lang="en-US" dirty="0"/>
              <a:t>Administration</a:t>
            </a:r>
          </a:p>
          <a:p>
            <a:pPr marL="342900" indent="-342900"/>
            <a:r>
              <a:rPr lang="en-US" dirty="0"/>
              <a:t>Awareness and training</a:t>
            </a:r>
          </a:p>
          <a:p>
            <a:pPr marL="342900" indent="-342900"/>
            <a:endParaRPr lang="en-US" dirty="0"/>
          </a:p>
          <a:p>
            <a:pPr marL="342900" indent="-342900"/>
            <a:endParaRPr lang="en-US" dirty="0"/>
          </a:p>
          <a:p>
            <a:pPr marL="342900" indent="-342900"/>
            <a:r>
              <a:rPr lang="en-US" dirty="0"/>
              <a:t>Monitoring</a:t>
            </a:r>
          </a:p>
          <a:p>
            <a:pPr marL="342900" indent="-342900"/>
            <a:r>
              <a:rPr lang="en-US" dirty="0"/>
              <a:t>Detection</a:t>
            </a:r>
          </a:p>
        </p:txBody>
      </p:sp>
      <p:sp>
        <p:nvSpPr>
          <p:cNvPr id="136" name="Google Shape;136;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6" name="Google Shape;682;p48">
            <a:extLst>
              <a:ext uri="{FF2B5EF4-FFF2-40B4-BE49-F238E27FC236}">
                <a16:creationId xmlns:a16="http://schemas.microsoft.com/office/drawing/2014/main" id="{B306B37D-34A2-41F3-A257-699B6DDE4EAB}"/>
              </a:ext>
            </a:extLst>
          </p:cNvPr>
          <p:cNvPicPr preferRelativeResize="0"/>
          <p:nvPr/>
        </p:nvPicPr>
        <p:blipFill>
          <a:blip r:embed="rId3">
            <a:alphaModFix/>
          </a:blip>
          <a:stretch>
            <a:fillRect/>
          </a:stretch>
        </p:blipFill>
        <p:spPr>
          <a:xfrm>
            <a:off x="3613619" y="2473908"/>
            <a:ext cx="1717628" cy="897601"/>
          </a:xfrm>
          <a:prstGeom prst="rect">
            <a:avLst/>
          </a:prstGeom>
          <a:noFill/>
          <a:ln>
            <a:noFill/>
          </a:ln>
        </p:spPr>
      </p:pic>
      <p:pic>
        <p:nvPicPr>
          <p:cNvPr id="7" name="Google Shape;683;p48">
            <a:extLst>
              <a:ext uri="{FF2B5EF4-FFF2-40B4-BE49-F238E27FC236}">
                <a16:creationId xmlns:a16="http://schemas.microsoft.com/office/drawing/2014/main" id="{5BB6111C-29C9-4323-B56C-EF875E664156}"/>
              </a:ext>
            </a:extLst>
          </p:cNvPr>
          <p:cNvPicPr preferRelativeResize="0"/>
          <p:nvPr/>
        </p:nvPicPr>
        <p:blipFill>
          <a:blip r:embed="rId4">
            <a:alphaModFix/>
          </a:blip>
          <a:stretch>
            <a:fillRect/>
          </a:stretch>
        </p:blipFill>
        <p:spPr>
          <a:xfrm>
            <a:off x="3488578" y="2603836"/>
            <a:ext cx="1520655" cy="911450"/>
          </a:xfrm>
          <a:prstGeom prst="rect">
            <a:avLst/>
          </a:prstGeom>
          <a:noFill/>
          <a:ln>
            <a:noFill/>
          </a:ln>
        </p:spPr>
      </p:pic>
      <p:pic>
        <p:nvPicPr>
          <p:cNvPr id="8" name="Google Shape;687;p48">
            <a:extLst>
              <a:ext uri="{FF2B5EF4-FFF2-40B4-BE49-F238E27FC236}">
                <a16:creationId xmlns:a16="http://schemas.microsoft.com/office/drawing/2014/main" id="{F198269E-CE65-4269-B720-CDC236F36C01}"/>
              </a:ext>
            </a:extLst>
          </p:cNvPr>
          <p:cNvPicPr preferRelativeResize="0"/>
          <p:nvPr/>
        </p:nvPicPr>
        <p:blipFill>
          <a:blip r:embed="rId5">
            <a:alphaModFix/>
          </a:blip>
          <a:stretch>
            <a:fillRect/>
          </a:stretch>
        </p:blipFill>
        <p:spPr>
          <a:xfrm>
            <a:off x="3601470" y="3002070"/>
            <a:ext cx="1019495" cy="1122001"/>
          </a:xfrm>
          <a:prstGeom prst="rect">
            <a:avLst/>
          </a:prstGeom>
          <a:noFill/>
          <a:ln>
            <a:noFill/>
          </a:ln>
        </p:spPr>
      </p:pic>
      <p:pic>
        <p:nvPicPr>
          <p:cNvPr id="9" name="Google Shape;689;p48">
            <a:extLst>
              <a:ext uri="{FF2B5EF4-FFF2-40B4-BE49-F238E27FC236}">
                <a16:creationId xmlns:a16="http://schemas.microsoft.com/office/drawing/2014/main" id="{F359803D-B3AB-46CB-8017-FE7E0E83FE63}"/>
              </a:ext>
            </a:extLst>
          </p:cNvPr>
          <p:cNvPicPr preferRelativeResize="0"/>
          <p:nvPr/>
        </p:nvPicPr>
        <p:blipFill>
          <a:blip r:embed="rId6">
            <a:alphaModFix/>
          </a:blip>
          <a:stretch>
            <a:fillRect/>
          </a:stretch>
        </p:blipFill>
        <p:spPr>
          <a:xfrm>
            <a:off x="4033966" y="2011255"/>
            <a:ext cx="836651" cy="911453"/>
          </a:xfrm>
          <a:prstGeom prst="rect">
            <a:avLst/>
          </a:prstGeom>
          <a:noFill/>
          <a:ln>
            <a:noFill/>
          </a:ln>
        </p:spPr>
      </p:pic>
    </p:spTree>
    <p:extLst>
      <p:ext uri="{BB962C8B-B14F-4D97-AF65-F5344CB8AC3E}">
        <p14:creationId xmlns:p14="http://schemas.microsoft.com/office/powerpoint/2010/main" val="389962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body" idx="1"/>
          </p:nvPr>
        </p:nvSpPr>
        <p:spPr>
          <a:xfrm>
            <a:off x="530457" y="1240895"/>
            <a:ext cx="5213024" cy="3508956"/>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i="1" dirty="0">
                <a:effectLst>
                  <a:outerShdw blurRad="38100" dist="38100" dir="2700000" algn="tl">
                    <a:srgbClr val="000000">
                      <a:alpha val="43137"/>
                    </a:srgbClr>
                  </a:outerShdw>
                </a:effectLst>
              </a:rPr>
              <a:t>CERTIFICATIONS</a:t>
            </a:r>
            <a:endParaRPr lang="en" b="1" dirty="0"/>
          </a:p>
          <a:p>
            <a:pPr marL="342900" indent="-342900"/>
            <a:r>
              <a:rPr lang="en" b="1" dirty="0"/>
              <a:t>ISO 31000 (Risk management)</a:t>
            </a:r>
          </a:p>
          <a:p>
            <a:pPr marL="342900" indent="-342900"/>
            <a:r>
              <a:rPr lang="en" b="1" dirty="0"/>
              <a:t>ISO 9001 (Quality management)</a:t>
            </a:r>
          </a:p>
          <a:p>
            <a:pPr marL="342900" indent="-342900"/>
            <a:r>
              <a:rPr lang="en" b="1" dirty="0"/>
              <a:t>ISO 62304 (Medical devices software)</a:t>
            </a:r>
          </a:p>
          <a:p>
            <a:pPr marL="342900" indent="-342900"/>
            <a:r>
              <a:rPr lang="en" b="1" dirty="0"/>
              <a:t>ISO 13485 (Medical devices production)</a:t>
            </a:r>
          </a:p>
          <a:p>
            <a:pPr marL="342900" indent="-342900"/>
            <a:r>
              <a:rPr lang="en" b="1" dirty="0"/>
              <a:t>ISO 27001 (Information security)</a:t>
            </a:r>
          </a:p>
          <a:p>
            <a:pPr marL="342900" indent="-342900"/>
            <a:r>
              <a:rPr lang="en" b="1" dirty="0"/>
              <a:t>ISO 15408 (Common criteria services)</a:t>
            </a:r>
          </a:p>
          <a:p>
            <a:pPr marL="342900" indent="-342900"/>
            <a:r>
              <a:rPr lang="en" b="1" dirty="0"/>
              <a:t>ISO 14971 (Medical devices risk management)</a:t>
            </a:r>
          </a:p>
        </p:txBody>
      </p:sp>
      <p:sp>
        <p:nvSpPr>
          <p:cNvPr id="134" name="Google Shape;134;p20"/>
          <p:cNvSpPr txBox="1">
            <a:spLocks noGrp="1"/>
          </p:cNvSpPr>
          <p:nvPr>
            <p:ph type="title"/>
          </p:nvPr>
        </p:nvSpPr>
        <p:spPr>
          <a:xfrm>
            <a:off x="580549" y="180748"/>
            <a:ext cx="7517075" cy="616801"/>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Certifications and Methodologies</a:t>
            </a:r>
            <a:endParaRPr dirty="0"/>
          </a:p>
        </p:txBody>
      </p:sp>
      <p:sp>
        <p:nvSpPr>
          <p:cNvPr id="135" name="Google Shape;135;p20"/>
          <p:cNvSpPr txBox="1">
            <a:spLocks noGrp="1"/>
          </p:cNvSpPr>
          <p:nvPr>
            <p:ph type="body" idx="2"/>
          </p:nvPr>
        </p:nvSpPr>
        <p:spPr>
          <a:xfrm>
            <a:off x="5631152" y="1872023"/>
            <a:ext cx="2982391" cy="2246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b="1" i="1" dirty="0">
                <a:effectLst>
                  <a:outerShdw blurRad="38100" dist="38100" dir="2700000" algn="tl">
                    <a:srgbClr val="000000">
                      <a:alpha val="43137"/>
                    </a:srgbClr>
                  </a:outerShdw>
                </a:effectLst>
              </a:rPr>
              <a:t>METHODOLOGIES</a:t>
            </a:r>
          </a:p>
          <a:p>
            <a:pPr marL="342900" indent="-342900"/>
            <a:r>
              <a:rPr lang="en-US" dirty="0" err="1"/>
              <a:t>Magerit</a:t>
            </a:r>
            <a:r>
              <a:rPr lang="en-US" dirty="0"/>
              <a:t> (Spain)</a:t>
            </a:r>
          </a:p>
          <a:p>
            <a:pPr marL="342900" indent="-342900"/>
            <a:r>
              <a:rPr lang="en-US" dirty="0"/>
              <a:t>Qualitative assessment</a:t>
            </a:r>
          </a:p>
          <a:p>
            <a:pPr marL="342900" indent="-342900"/>
            <a:r>
              <a:rPr lang="en-US" dirty="0"/>
              <a:t>Quantitative assessment</a:t>
            </a:r>
          </a:p>
          <a:p>
            <a:pPr marL="342900" indent="-342900"/>
            <a:r>
              <a:rPr lang="en-US" dirty="0"/>
              <a:t>21 CFR 820 (FDA)</a:t>
            </a:r>
          </a:p>
        </p:txBody>
      </p:sp>
      <p:sp>
        <p:nvSpPr>
          <p:cNvPr id="136" name="Google Shape;136;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731044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580549" y="205975"/>
            <a:ext cx="8062006" cy="857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Conclussions about risk management</a:t>
            </a:r>
            <a:endParaRPr dirty="0"/>
          </a:p>
        </p:txBody>
      </p:sp>
      <p:sp>
        <p:nvSpPr>
          <p:cNvPr id="105" name="Google Shape;10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pic>
        <p:nvPicPr>
          <p:cNvPr id="5" name="Google Shape;153;p22">
            <a:extLst>
              <a:ext uri="{FF2B5EF4-FFF2-40B4-BE49-F238E27FC236}">
                <a16:creationId xmlns:a16="http://schemas.microsoft.com/office/drawing/2014/main" id="{F225A661-09F0-4D19-9B8B-C2CC707CB488}"/>
              </a:ext>
            </a:extLst>
          </p:cNvPr>
          <p:cNvPicPr preferRelativeResize="0"/>
          <p:nvPr/>
        </p:nvPicPr>
        <p:blipFill rotWithShape="1">
          <a:blip r:embed="rId3">
            <a:alphaModFix/>
          </a:blip>
          <a:srcRect r="9958"/>
          <a:stretch/>
        </p:blipFill>
        <p:spPr>
          <a:xfrm>
            <a:off x="5174390" y="1251981"/>
            <a:ext cx="3676800" cy="3061800"/>
          </a:xfrm>
          <a:prstGeom prst="hexagon">
            <a:avLst>
              <a:gd name="adj" fmla="val 25000"/>
              <a:gd name="vf" fmla="val 115470"/>
            </a:avLst>
          </a:prstGeom>
          <a:noFill/>
          <a:ln>
            <a:noFill/>
          </a:ln>
          <a:effectLst>
            <a:outerShdw blurRad="257175" dist="57150" dir="5400000" algn="bl" rotWithShape="0">
              <a:schemeClr val="dk1">
                <a:alpha val="50000"/>
              </a:schemeClr>
            </a:outerShdw>
          </a:effectLst>
        </p:spPr>
      </p:pic>
      <p:sp>
        <p:nvSpPr>
          <p:cNvPr id="104" name="Google Shape;104;p18"/>
          <p:cNvSpPr txBox="1">
            <a:spLocks noGrp="1"/>
          </p:cNvSpPr>
          <p:nvPr>
            <p:ph type="body" idx="1"/>
          </p:nvPr>
        </p:nvSpPr>
        <p:spPr>
          <a:xfrm>
            <a:off x="580550" y="1352550"/>
            <a:ext cx="7106790" cy="31617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US" dirty="0"/>
              <a:t>Risk management is </a:t>
            </a:r>
            <a:r>
              <a:rPr lang="en-US" i="1" dirty="0">
                <a:effectLst>
                  <a:outerShdw blurRad="38100" dist="38100" dir="2700000" algn="tl">
                    <a:srgbClr val="000000">
                      <a:alpha val="43137"/>
                    </a:srgbClr>
                  </a:outerShdw>
                </a:effectLst>
              </a:rPr>
              <a:t>NECESSARY</a:t>
            </a:r>
            <a:r>
              <a:rPr lang="en-US" dirty="0"/>
              <a:t>.</a:t>
            </a:r>
          </a:p>
          <a:p>
            <a:pPr marL="457200" lvl="0" indent="-381000" algn="l" rtl="0">
              <a:spcBef>
                <a:spcPts val="0"/>
              </a:spcBef>
              <a:spcAft>
                <a:spcPts val="0"/>
              </a:spcAft>
              <a:buSzPts val="2400"/>
              <a:buChar char="⬡"/>
            </a:pPr>
            <a:r>
              <a:rPr lang="en" dirty="0"/>
              <a:t>Risk management is not </a:t>
            </a:r>
            <a:r>
              <a:rPr lang="en" i="1" dirty="0">
                <a:effectLst>
                  <a:outerShdw blurRad="38100" dist="38100" dir="2700000" algn="tl">
                    <a:srgbClr val="000000">
                      <a:alpha val="43137"/>
                    </a:srgbClr>
                  </a:outerShdw>
                </a:effectLst>
              </a:rPr>
              <a:t>TRIVIAL</a:t>
            </a:r>
            <a:r>
              <a:rPr lang="en" dirty="0"/>
              <a:t>.</a:t>
            </a:r>
          </a:p>
          <a:p>
            <a:pPr marL="457200" lvl="0" indent="-381000" algn="l" rtl="0">
              <a:spcBef>
                <a:spcPts val="0"/>
              </a:spcBef>
              <a:spcAft>
                <a:spcPts val="0"/>
              </a:spcAft>
              <a:buSzPts val="2400"/>
              <a:buChar char="⬡"/>
            </a:pPr>
            <a:r>
              <a:rPr lang="en" dirty="0"/>
              <a:t>It is a </a:t>
            </a:r>
            <a:r>
              <a:rPr lang="en" i="1" dirty="0">
                <a:effectLst>
                  <a:outerShdw blurRad="38100" dist="38100" dir="2700000" algn="tl">
                    <a:srgbClr val="000000">
                      <a:alpha val="43137"/>
                    </a:srgbClr>
                  </a:outerShdw>
                </a:effectLst>
              </a:rPr>
              <a:t>RECURSIVE</a:t>
            </a:r>
            <a:r>
              <a:rPr lang="en" dirty="0"/>
              <a:t> and </a:t>
            </a:r>
            <a:r>
              <a:rPr lang="en" i="1" dirty="0">
                <a:effectLst>
                  <a:outerShdw blurRad="38100" dist="38100" dir="2700000" algn="tl">
                    <a:srgbClr val="000000">
                      <a:alpha val="43137"/>
                    </a:srgbClr>
                  </a:outerShdw>
                </a:effectLst>
              </a:rPr>
              <a:t>ITERATIVE</a:t>
            </a:r>
            <a:r>
              <a:rPr lang="en" dirty="0"/>
              <a:t> activity.</a:t>
            </a:r>
          </a:p>
          <a:p>
            <a:pPr lvl="1">
              <a:buChar char="⬡"/>
            </a:pPr>
            <a:r>
              <a:rPr lang="en" dirty="0"/>
              <a:t>It is not ending while system is active.</a:t>
            </a:r>
          </a:p>
          <a:p>
            <a:r>
              <a:rPr lang="en" dirty="0"/>
              <a:t>It needs to be subjected to an </a:t>
            </a:r>
            <a:r>
              <a:rPr lang="en" i="1" dirty="0">
                <a:effectLst>
                  <a:outerShdw blurRad="38100" dist="38100" dir="2700000" algn="tl">
                    <a:srgbClr val="000000">
                      <a:alpha val="43137"/>
                    </a:srgbClr>
                  </a:outerShdw>
                </a:effectLst>
              </a:rPr>
              <a:t>EXCELENCE</a:t>
            </a:r>
            <a:r>
              <a:rPr lang="en" dirty="0"/>
              <a:t> plan.</a:t>
            </a:r>
          </a:p>
          <a:p>
            <a:r>
              <a:rPr lang="en" dirty="0"/>
              <a:t>Good news </a:t>
            </a:r>
            <a:r>
              <a:rPr lang="en" dirty="0">
                <a:sym typeface="Wingdings" panose="05000000000000000000" pitchFamily="2" charset="2"/>
              </a:rPr>
              <a:t> Knowing the risks we face, </a:t>
            </a:r>
            <a:r>
              <a:rPr lang="en" i="1" dirty="0">
                <a:effectLst>
                  <a:outerShdw blurRad="38100" dist="38100" dir="2700000" algn="tl">
                    <a:srgbClr val="000000">
                      <a:alpha val="43137"/>
                    </a:srgbClr>
                  </a:outerShdw>
                </a:effectLst>
                <a:sym typeface="Wingdings" panose="05000000000000000000" pitchFamily="2" charset="2"/>
              </a:rPr>
              <a:t>DECISIONS</a:t>
            </a:r>
            <a:r>
              <a:rPr lang="en" dirty="0">
                <a:sym typeface="Wingdings" panose="05000000000000000000" pitchFamily="2" charset="2"/>
              </a:rPr>
              <a:t> can be taken to achieve the objectives.</a:t>
            </a:r>
            <a:endParaRPr lang="en" dirty="0"/>
          </a:p>
          <a:p>
            <a:pPr marL="457200" lvl="0" indent="-381000" algn="l" rtl="0">
              <a:spcBef>
                <a:spcPts val="0"/>
              </a:spcBef>
              <a:spcAft>
                <a:spcPts val="0"/>
              </a:spcAft>
              <a:buSzPts val="2400"/>
              <a:buChar char="⬡"/>
            </a:pPr>
            <a:endParaRPr lang="en-US" dirty="0"/>
          </a:p>
        </p:txBody>
      </p:sp>
    </p:spTree>
    <p:extLst>
      <p:ext uri="{BB962C8B-B14F-4D97-AF65-F5344CB8AC3E}">
        <p14:creationId xmlns:p14="http://schemas.microsoft.com/office/powerpoint/2010/main" val="3676172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368" name="Google Shape;368;p35"/>
          <p:cNvSpPr txBox="1">
            <a:spLocks noGrp="1"/>
          </p:cNvSpPr>
          <p:nvPr>
            <p:ph type="ctrTitle" idx="4294967295"/>
          </p:nvPr>
        </p:nvSpPr>
        <p:spPr>
          <a:xfrm>
            <a:off x="685800" y="1341750"/>
            <a:ext cx="3617400" cy="92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a:t>Thanks!</a:t>
            </a:r>
            <a:endParaRPr sz="7200"/>
          </a:p>
        </p:txBody>
      </p:sp>
      <p:sp>
        <p:nvSpPr>
          <p:cNvPr id="369" name="Google Shape;369;p35"/>
          <p:cNvSpPr txBox="1">
            <a:spLocks noGrp="1"/>
          </p:cNvSpPr>
          <p:nvPr>
            <p:ph type="subTitle" idx="4294967295"/>
          </p:nvPr>
        </p:nvSpPr>
        <p:spPr>
          <a:xfrm>
            <a:off x="685800" y="2302047"/>
            <a:ext cx="3617400" cy="1499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b="1" dirty="0">
                <a:latin typeface="Muli"/>
                <a:ea typeface="Muli"/>
                <a:cs typeface="Muli"/>
                <a:sym typeface="Muli"/>
              </a:rPr>
              <a:t>Any questions?</a:t>
            </a:r>
            <a:endParaRPr sz="1800" b="1" dirty="0">
              <a:latin typeface="Muli"/>
              <a:ea typeface="Muli"/>
              <a:cs typeface="Muli"/>
              <a:sym typeface="Muli"/>
            </a:endParaRPr>
          </a:p>
          <a:p>
            <a:pPr marL="0" lvl="0" indent="0" algn="l" rtl="0">
              <a:spcBef>
                <a:spcPts val="600"/>
              </a:spcBef>
              <a:spcAft>
                <a:spcPts val="0"/>
              </a:spcAft>
              <a:buNone/>
            </a:pPr>
            <a:r>
              <a:rPr lang="en" sz="1800" dirty="0"/>
              <a:t>You can find me at:</a:t>
            </a:r>
            <a:endParaRPr sz="1800" dirty="0"/>
          </a:p>
          <a:p>
            <a:pPr marL="0" lvl="0" indent="0" algn="l" rtl="0">
              <a:spcBef>
                <a:spcPts val="600"/>
              </a:spcBef>
              <a:spcAft>
                <a:spcPts val="0"/>
              </a:spcAft>
              <a:buNone/>
            </a:pPr>
            <a:r>
              <a:rPr lang="en" sz="1800" b="1" dirty="0"/>
              <a:t>@ javibo13</a:t>
            </a:r>
            <a:endParaRPr sz="1800" b="1" dirty="0"/>
          </a:p>
          <a:p>
            <a:pPr marL="0" lvl="0" indent="0" algn="l" rtl="0">
              <a:spcBef>
                <a:spcPts val="600"/>
              </a:spcBef>
              <a:spcAft>
                <a:spcPts val="0"/>
              </a:spcAft>
              <a:buNone/>
            </a:pPr>
            <a:r>
              <a:rPr lang="en" sz="1800" b="1" dirty="0"/>
              <a:t>jbores@sqs.es</a:t>
            </a:r>
            <a:endParaRPr sz="1800" b="1" dirty="0"/>
          </a:p>
        </p:txBody>
      </p:sp>
      <p:pic>
        <p:nvPicPr>
          <p:cNvPr id="370" name="Google Shape;370;p35"/>
          <p:cNvPicPr preferRelativeResize="0"/>
          <p:nvPr/>
        </p:nvPicPr>
        <p:blipFill>
          <a:blip r:embed="rId3">
            <a:alphaModFix/>
          </a:blip>
          <a:stretch>
            <a:fillRect/>
          </a:stretch>
        </p:blipFill>
        <p:spPr>
          <a:xfrm>
            <a:off x="3924900" y="2681025"/>
            <a:ext cx="3171324" cy="1889775"/>
          </a:xfrm>
          <a:prstGeom prst="rect">
            <a:avLst/>
          </a:prstGeom>
          <a:noFill/>
          <a:ln>
            <a:noFill/>
          </a:ln>
        </p:spPr>
      </p:pic>
      <p:pic>
        <p:nvPicPr>
          <p:cNvPr id="371" name="Google Shape;371;p35"/>
          <p:cNvPicPr preferRelativeResize="0"/>
          <p:nvPr/>
        </p:nvPicPr>
        <p:blipFill>
          <a:blip r:embed="rId4">
            <a:alphaModFix/>
          </a:blip>
          <a:stretch>
            <a:fillRect/>
          </a:stretch>
        </p:blipFill>
        <p:spPr>
          <a:xfrm>
            <a:off x="5160014" y="1914980"/>
            <a:ext cx="548700" cy="1597701"/>
          </a:xfrm>
          <a:prstGeom prst="rect">
            <a:avLst/>
          </a:prstGeom>
          <a:noFill/>
          <a:ln>
            <a:noFill/>
          </a:ln>
        </p:spPr>
      </p:pic>
      <p:pic>
        <p:nvPicPr>
          <p:cNvPr id="372" name="Google Shape;372;p35"/>
          <p:cNvPicPr preferRelativeResize="0"/>
          <p:nvPr/>
        </p:nvPicPr>
        <p:blipFill>
          <a:blip r:embed="rId5">
            <a:alphaModFix/>
          </a:blip>
          <a:stretch>
            <a:fillRect/>
          </a:stretch>
        </p:blipFill>
        <p:spPr>
          <a:xfrm>
            <a:off x="4946909" y="581600"/>
            <a:ext cx="1279700" cy="1498275"/>
          </a:xfrm>
          <a:prstGeom prst="rect">
            <a:avLst/>
          </a:prstGeom>
          <a:noFill/>
          <a:ln>
            <a:noFill/>
          </a:ln>
        </p:spPr>
      </p:pic>
      <p:pic>
        <p:nvPicPr>
          <p:cNvPr id="5" name="Imagen 4">
            <a:extLst>
              <a:ext uri="{FF2B5EF4-FFF2-40B4-BE49-F238E27FC236}">
                <a16:creationId xmlns:a16="http://schemas.microsoft.com/office/drawing/2014/main" id="{A46B1368-1631-460A-9E72-3734135A39C0}"/>
              </a:ext>
            </a:extLst>
          </p:cNvPr>
          <p:cNvPicPr>
            <a:picLocks noChangeAspect="1"/>
          </p:cNvPicPr>
          <p:nvPr/>
        </p:nvPicPr>
        <p:blipFill>
          <a:blip r:embed="rId6"/>
          <a:stretch>
            <a:fillRect/>
          </a:stretch>
        </p:blipFill>
        <p:spPr>
          <a:xfrm>
            <a:off x="1846858" y="3110845"/>
            <a:ext cx="401836" cy="4018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9"/>
          <p:cNvSpPr txBox="1">
            <a:spLocks noGrp="1"/>
          </p:cNvSpPr>
          <p:nvPr>
            <p:ph type="title"/>
          </p:nvPr>
        </p:nvSpPr>
        <p:spPr>
          <a:xfrm>
            <a:off x="580549" y="149541"/>
            <a:ext cx="7828159" cy="725293"/>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Software Engineering Timeline</a:t>
            </a:r>
            <a:endParaRPr dirty="0"/>
          </a:p>
        </p:txBody>
      </p:sp>
      <p:sp>
        <p:nvSpPr>
          <p:cNvPr id="400" name="Google Shape;400;p3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401" name="Google Shape;401;p39"/>
          <p:cNvSpPr/>
          <p:nvPr/>
        </p:nvSpPr>
        <p:spPr>
          <a:xfrm>
            <a:off x="7358547" y="2603550"/>
            <a:ext cx="822900"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accent1"/>
                </a:solidFill>
                <a:latin typeface="Muli"/>
                <a:ea typeface="Muli"/>
                <a:cs typeface="Muli"/>
                <a:sym typeface="Muli"/>
              </a:rPr>
              <a:t>11</a:t>
            </a:r>
            <a:endParaRPr sz="1000" dirty="0">
              <a:solidFill>
                <a:schemeClr val="accent1"/>
              </a:solidFill>
              <a:latin typeface="Muli"/>
              <a:ea typeface="Muli"/>
              <a:cs typeface="Muli"/>
              <a:sym typeface="Muli"/>
            </a:endParaRPr>
          </a:p>
        </p:txBody>
      </p:sp>
      <p:sp>
        <p:nvSpPr>
          <p:cNvPr id="402" name="Google Shape;402;p39"/>
          <p:cNvSpPr/>
          <p:nvPr/>
        </p:nvSpPr>
        <p:spPr>
          <a:xfrm>
            <a:off x="6698463" y="2603550"/>
            <a:ext cx="822900"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accent1"/>
                </a:solidFill>
                <a:latin typeface="Muli"/>
                <a:ea typeface="Muli"/>
                <a:cs typeface="Muli"/>
                <a:sym typeface="Muli"/>
              </a:rPr>
              <a:t>10</a:t>
            </a:r>
            <a:endParaRPr sz="1000" dirty="0">
              <a:solidFill>
                <a:schemeClr val="accent1"/>
              </a:solidFill>
              <a:latin typeface="Muli"/>
              <a:ea typeface="Muli"/>
              <a:cs typeface="Muli"/>
              <a:sym typeface="Muli"/>
            </a:endParaRPr>
          </a:p>
        </p:txBody>
      </p:sp>
      <p:sp>
        <p:nvSpPr>
          <p:cNvPr id="403" name="Google Shape;403;p39"/>
          <p:cNvSpPr/>
          <p:nvPr/>
        </p:nvSpPr>
        <p:spPr>
          <a:xfrm>
            <a:off x="6038379" y="2603550"/>
            <a:ext cx="822900" cy="393600"/>
          </a:xfrm>
          <a:prstGeom prst="homePlate">
            <a:avLst>
              <a:gd name="adj" fmla="val 32030"/>
            </a:avLst>
          </a:prstGeom>
          <a:solidFill>
            <a:schemeClr val="accent4"/>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accent1"/>
                </a:solidFill>
                <a:latin typeface="Muli"/>
                <a:ea typeface="Muli"/>
                <a:cs typeface="Muli"/>
                <a:sym typeface="Muli"/>
              </a:rPr>
              <a:t>9</a:t>
            </a:r>
            <a:endParaRPr sz="1000" dirty="0">
              <a:solidFill>
                <a:schemeClr val="accent1"/>
              </a:solidFill>
              <a:latin typeface="Muli"/>
              <a:ea typeface="Muli"/>
              <a:cs typeface="Muli"/>
              <a:sym typeface="Muli"/>
            </a:endParaRPr>
          </a:p>
        </p:txBody>
      </p:sp>
      <p:sp>
        <p:nvSpPr>
          <p:cNvPr id="404" name="Google Shape;404;p39"/>
          <p:cNvSpPr/>
          <p:nvPr/>
        </p:nvSpPr>
        <p:spPr>
          <a:xfrm>
            <a:off x="5378295" y="2603550"/>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accent1"/>
                </a:solidFill>
                <a:latin typeface="Muli"/>
                <a:ea typeface="Muli"/>
                <a:cs typeface="Muli"/>
                <a:sym typeface="Muli"/>
              </a:rPr>
              <a:t>8</a:t>
            </a:r>
            <a:endParaRPr sz="1000" dirty="0">
              <a:solidFill>
                <a:schemeClr val="accent1"/>
              </a:solidFill>
              <a:latin typeface="Muli"/>
              <a:ea typeface="Muli"/>
              <a:cs typeface="Muli"/>
              <a:sym typeface="Muli"/>
            </a:endParaRPr>
          </a:p>
        </p:txBody>
      </p:sp>
      <p:sp>
        <p:nvSpPr>
          <p:cNvPr id="405" name="Google Shape;405;p39"/>
          <p:cNvSpPr/>
          <p:nvPr/>
        </p:nvSpPr>
        <p:spPr>
          <a:xfrm>
            <a:off x="4718211" y="2603550"/>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accent1"/>
                </a:solidFill>
                <a:latin typeface="Muli"/>
                <a:ea typeface="Muli"/>
                <a:cs typeface="Muli"/>
                <a:sym typeface="Muli"/>
              </a:rPr>
              <a:t>7</a:t>
            </a:r>
            <a:endParaRPr sz="1000" dirty="0">
              <a:solidFill>
                <a:schemeClr val="accent1"/>
              </a:solidFill>
              <a:latin typeface="Muli"/>
              <a:ea typeface="Muli"/>
              <a:cs typeface="Muli"/>
              <a:sym typeface="Muli"/>
            </a:endParaRPr>
          </a:p>
        </p:txBody>
      </p:sp>
      <p:sp>
        <p:nvSpPr>
          <p:cNvPr id="406" name="Google Shape;406;p39"/>
          <p:cNvSpPr/>
          <p:nvPr/>
        </p:nvSpPr>
        <p:spPr>
          <a:xfrm>
            <a:off x="4058127" y="2603550"/>
            <a:ext cx="822900"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accent1"/>
                </a:solidFill>
                <a:latin typeface="Muli"/>
                <a:ea typeface="Muli"/>
                <a:cs typeface="Muli"/>
                <a:sym typeface="Muli"/>
              </a:rPr>
              <a:t>6</a:t>
            </a:r>
            <a:endParaRPr sz="1000" dirty="0">
              <a:solidFill>
                <a:schemeClr val="accent1"/>
              </a:solidFill>
              <a:latin typeface="Muli"/>
              <a:ea typeface="Muli"/>
              <a:cs typeface="Muli"/>
              <a:sym typeface="Muli"/>
            </a:endParaRPr>
          </a:p>
        </p:txBody>
      </p:sp>
      <p:sp>
        <p:nvSpPr>
          <p:cNvPr id="407" name="Google Shape;407;p39"/>
          <p:cNvSpPr/>
          <p:nvPr/>
        </p:nvSpPr>
        <p:spPr>
          <a:xfrm>
            <a:off x="3398043" y="2603550"/>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Muli"/>
                <a:ea typeface="Muli"/>
                <a:cs typeface="Muli"/>
                <a:sym typeface="Muli"/>
              </a:rPr>
              <a:t>5</a:t>
            </a:r>
            <a:endParaRPr sz="1000" dirty="0">
              <a:solidFill>
                <a:schemeClr val="lt1"/>
              </a:solidFill>
              <a:latin typeface="Muli"/>
              <a:ea typeface="Muli"/>
              <a:cs typeface="Muli"/>
              <a:sym typeface="Muli"/>
            </a:endParaRPr>
          </a:p>
        </p:txBody>
      </p:sp>
      <p:sp>
        <p:nvSpPr>
          <p:cNvPr id="408" name="Google Shape;408;p39"/>
          <p:cNvSpPr/>
          <p:nvPr/>
        </p:nvSpPr>
        <p:spPr>
          <a:xfrm>
            <a:off x="2737958" y="2603550"/>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Muli"/>
                <a:ea typeface="Muli"/>
                <a:cs typeface="Muli"/>
                <a:sym typeface="Muli"/>
              </a:rPr>
              <a:t>4</a:t>
            </a:r>
            <a:endParaRPr sz="1000" dirty="0">
              <a:solidFill>
                <a:schemeClr val="lt1"/>
              </a:solidFill>
              <a:latin typeface="Muli"/>
              <a:ea typeface="Muli"/>
              <a:cs typeface="Muli"/>
              <a:sym typeface="Muli"/>
            </a:endParaRPr>
          </a:p>
        </p:txBody>
      </p:sp>
      <p:sp>
        <p:nvSpPr>
          <p:cNvPr id="409" name="Google Shape;409;p39"/>
          <p:cNvSpPr/>
          <p:nvPr/>
        </p:nvSpPr>
        <p:spPr>
          <a:xfrm>
            <a:off x="2077874" y="2603550"/>
            <a:ext cx="822900"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Muli"/>
                <a:ea typeface="Muli"/>
                <a:cs typeface="Muli"/>
                <a:sym typeface="Muli"/>
              </a:rPr>
              <a:t>3</a:t>
            </a:r>
            <a:endParaRPr sz="1000" dirty="0">
              <a:solidFill>
                <a:schemeClr val="lt1"/>
              </a:solidFill>
              <a:latin typeface="Muli"/>
              <a:ea typeface="Muli"/>
              <a:cs typeface="Muli"/>
              <a:sym typeface="Muli"/>
            </a:endParaRPr>
          </a:p>
        </p:txBody>
      </p:sp>
      <p:sp>
        <p:nvSpPr>
          <p:cNvPr id="411" name="Google Shape;411;p39"/>
          <p:cNvSpPr/>
          <p:nvPr/>
        </p:nvSpPr>
        <p:spPr>
          <a:xfrm>
            <a:off x="1388896" y="2603550"/>
            <a:ext cx="8229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Muli"/>
                <a:ea typeface="Muli"/>
                <a:cs typeface="Muli"/>
                <a:sym typeface="Muli"/>
              </a:rPr>
              <a:t>2</a:t>
            </a:r>
            <a:endParaRPr sz="1000" dirty="0">
              <a:solidFill>
                <a:schemeClr val="lt1"/>
              </a:solidFill>
              <a:latin typeface="Muli"/>
              <a:ea typeface="Muli"/>
              <a:cs typeface="Muli"/>
              <a:sym typeface="Muli"/>
            </a:endParaRPr>
          </a:p>
        </p:txBody>
      </p:sp>
      <p:sp>
        <p:nvSpPr>
          <p:cNvPr id="412" name="Google Shape;412;p39"/>
          <p:cNvSpPr/>
          <p:nvPr/>
        </p:nvSpPr>
        <p:spPr>
          <a:xfrm>
            <a:off x="728812" y="2603550"/>
            <a:ext cx="822900"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l" rtl="0">
              <a:lnSpc>
                <a:spcPct val="100000"/>
              </a:lnSpc>
              <a:spcBef>
                <a:spcPts val="0"/>
              </a:spcBef>
              <a:spcAft>
                <a:spcPts val="0"/>
              </a:spcAft>
              <a:buNone/>
            </a:pPr>
            <a:r>
              <a:rPr lang="en" sz="1000" dirty="0">
                <a:solidFill>
                  <a:schemeClr val="lt1"/>
                </a:solidFill>
                <a:latin typeface="Muli"/>
                <a:ea typeface="Muli"/>
                <a:cs typeface="Muli"/>
                <a:sym typeface="Muli"/>
              </a:rPr>
              <a:t>1</a:t>
            </a:r>
            <a:endParaRPr sz="1000" dirty="0">
              <a:solidFill>
                <a:schemeClr val="lt1"/>
              </a:solidFill>
              <a:latin typeface="Muli"/>
              <a:ea typeface="Muli"/>
              <a:cs typeface="Muli"/>
              <a:sym typeface="Muli"/>
            </a:endParaRPr>
          </a:p>
        </p:txBody>
      </p:sp>
      <p:sp>
        <p:nvSpPr>
          <p:cNvPr id="413" name="Google Shape;413;p39"/>
          <p:cNvSpPr/>
          <p:nvPr/>
        </p:nvSpPr>
        <p:spPr>
          <a:xfrm>
            <a:off x="0" y="2603550"/>
            <a:ext cx="890562" cy="393600"/>
          </a:xfrm>
          <a:prstGeom prst="homePlate">
            <a:avLst>
              <a:gd name="adj" fmla="val 32030"/>
            </a:avLst>
          </a:prstGeom>
          <a:solidFill>
            <a:schemeClr val="accent5"/>
          </a:solidFill>
          <a:ln>
            <a:noFill/>
          </a:ln>
          <a:effectLst>
            <a:outerShdw blurRad="28575" dist="9525" algn="bl" rotWithShape="0">
              <a:srgbClr val="000000">
                <a:alpha val="2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000">
              <a:solidFill>
                <a:schemeClr val="dk1"/>
              </a:solidFill>
            </a:endParaRPr>
          </a:p>
        </p:txBody>
      </p:sp>
      <p:cxnSp>
        <p:nvCxnSpPr>
          <p:cNvPr id="414" name="Google Shape;414;p39"/>
          <p:cNvCxnSpPr/>
          <p:nvPr/>
        </p:nvCxnSpPr>
        <p:spPr>
          <a:xfrm rot="10800000">
            <a:off x="1023452" y="2129531"/>
            <a:ext cx="0" cy="498600"/>
          </a:xfrm>
          <a:prstGeom prst="straightConnector1">
            <a:avLst/>
          </a:prstGeom>
          <a:noFill/>
          <a:ln w="9525" cap="flat" cmpd="sng">
            <a:solidFill>
              <a:schemeClr val="lt2"/>
            </a:solidFill>
            <a:prstDash val="solid"/>
            <a:round/>
            <a:headEnd type="oval" w="med" len="med"/>
            <a:tailEnd type="oval" w="med" len="med"/>
          </a:ln>
        </p:spPr>
      </p:cxnSp>
      <p:sp>
        <p:nvSpPr>
          <p:cNvPr id="415" name="Google Shape;415;p39"/>
          <p:cNvSpPr txBox="1"/>
          <p:nvPr/>
        </p:nvSpPr>
        <p:spPr>
          <a:xfrm>
            <a:off x="982429" y="15748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lt1"/>
                </a:solidFill>
                <a:latin typeface="Muli"/>
                <a:ea typeface="Muli"/>
                <a:cs typeface="Muli"/>
                <a:sym typeface="Muli"/>
              </a:rPr>
              <a:t>REQUIREMENT</a:t>
            </a:r>
          </a:p>
          <a:p>
            <a:pPr marL="0" marR="0" lvl="0" indent="0" algn="l" rtl="0">
              <a:lnSpc>
                <a:spcPct val="100000"/>
              </a:lnSpc>
              <a:spcBef>
                <a:spcPts val="0"/>
              </a:spcBef>
              <a:spcAft>
                <a:spcPts val="0"/>
              </a:spcAft>
              <a:buNone/>
            </a:pPr>
            <a:r>
              <a:rPr lang="en" sz="900" dirty="0">
                <a:solidFill>
                  <a:schemeClr val="lt1"/>
                </a:solidFill>
                <a:latin typeface="Muli"/>
                <a:ea typeface="Muli"/>
                <a:cs typeface="Muli"/>
                <a:sym typeface="Muli"/>
              </a:rPr>
              <a:t>SPECIFICATION</a:t>
            </a:r>
            <a:endParaRPr sz="900" dirty="0">
              <a:solidFill>
                <a:schemeClr val="lt1"/>
              </a:solidFill>
              <a:latin typeface="Muli"/>
              <a:ea typeface="Muli"/>
              <a:cs typeface="Muli"/>
              <a:sym typeface="Muli"/>
            </a:endParaRPr>
          </a:p>
        </p:txBody>
      </p:sp>
      <p:cxnSp>
        <p:nvCxnSpPr>
          <p:cNvPr id="416" name="Google Shape;416;p39"/>
          <p:cNvCxnSpPr/>
          <p:nvPr/>
        </p:nvCxnSpPr>
        <p:spPr>
          <a:xfrm rot="10800000">
            <a:off x="2344687" y="2129531"/>
            <a:ext cx="0" cy="498600"/>
          </a:xfrm>
          <a:prstGeom prst="straightConnector1">
            <a:avLst/>
          </a:prstGeom>
          <a:noFill/>
          <a:ln w="9525" cap="flat" cmpd="sng">
            <a:solidFill>
              <a:schemeClr val="lt2"/>
            </a:solidFill>
            <a:prstDash val="solid"/>
            <a:round/>
            <a:headEnd type="oval" w="med" len="med"/>
            <a:tailEnd type="oval" w="med" len="med"/>
          </a:ln>
        </p:spPr>
      </p:cxnSp>
      <p:sp>
        <p:nvSpPr>
          <p:cNvPr id="417" name="Google Shape;417;p39"/>
          <p:cNvSpPr txBox="1"/>
          <p:nvPr/>
        </p:nvSpPr>
        <p:spPr>
          <a:xfrm>
            <a:off x="2305171" y="15748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lt1"/>
                </a:solidFill>
                <a:latin typeface="Muli"/>
                <a:ea typeface="Muli"/>
                <a:cs typeface="Muli"/>
                <a:sym typeface="Muli"/>
              </a:rPr>
              <a:t>DETAIL DESIGN</a:t>
            </a:r>
            <a:endParaRPr sz="900" dirty="0">
              <a:solidFill>
                <a:schemeClr val="lt1"/>
              </a:solidFill>
              <a:latin typeface="Muli"/>
              <a:ea typeface="Muli"/>
              <a:cs typeface="Muli"/>
              <a:sym typeface="Muli"/>
            </a:endParaRPr>
          </a:p>
        </p:txBody>
      </p:sp>
      <p:cxnSp>
        <p:nvCxnSpPr>
          <p:cNvPr id="418" name="Google Shape;418;p39"/>
          <p:cNvCxnSpPr/>
          <p:nvPr/>
        </p:nvCxnSpPr>
        <p:spPr>
          <a:xfrm rot="10800000">
            <a:off x="3665922" y="2129531"/>
            <a:ext cx="0" cy="498600"/>
          </a:xfrm>
          <a:prstGeom prst="straightConnector1">
            <a:avLst/>
          </a:prstGeom>
          <a:noFill/>
          <a:ln w="9525" cap="flat" cmpd="sng">
            <a:solidFill>
              <a:schemeClr val="lt2"/>
            </a:solidFill>
            <a:prstDash val="solid"/>
            <a:round/>
            <a:headEnd type="oval" w="med" len="med"/>
            <a:tailEnd type="oval" w="med" len="med"/>
          </a:ln>
        </p:spPr>
      </p:cxnSp>
      <p:sp>
        <p:nvSpPr>
          <p:cNvPr id="419" name="Google Shape;419;p39"/>
          <p:cNvSpPr txBox="1"/>
          <p:nvPr/>
        </p:nvSpPr>
        <p:spPr>
          <a:xfrm>
            <a:off x="3627913" y="15748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lt1"/>
                </a:solidFill>
                <a:latin typeface="Muli"/>
                <a:ea typeface="Muli"/>
                <a:cs typeface="Muli"/>
                <a:sym typeface="Muli"/>
              </a:rPr>
              <a:t>CODING</a:t>
            </a:r>
            <a:endParaRPr sz="900" dirty="0">
              <a:solidFill>
                <a:schemeClr val="lt1"/>
              </a:solidFill>
              <a:latin typeface="Muli"/>
              <a:ea typeface="Muli"/>
              <a:cs typeface="Muli"/>
              <a:sym typeface="Muli"/>
            </a:endParaRPr>
          </a:p>
        </p:txBody>
      </p:sp>
      <p:cxnSp>
        <p:nvCxnSpPr>
          <p:cNvPr id="420" name="Google Shape;420;p39"/>
          <p:cNvCxnSpPr/>
          <p:nvPr/>
        </p:nvCxnSpPr>
        <p:spPr>
          <a:xfrm rot="10800000">
            <a:off x="4987157" y="2129531"/>
            <a:ext cx="0" cy="498600"/>
          </a:xfrm>
          <a:prstGeom prst="straightConnector1">
            <a:avLst/>
          </a:prstGeom>
          <a:noFill/>
          <a:ln w="9525" cap="flat" cmpd="sng">
            <a:solidFill>
              <a:schemeClr val="lt2"/>
            </a:solidFill>
            <a:prstDash val="solid"/>
            <a:round/>
            <a:headEnd type="oval" w="med" len="med"/>
            <a:tailEnd type="oval" w="med" len="med"/>
          </a:ln>
        </p:spPr>
      </p:cxnSp>
      <p:sp>
        <p:nvSpPr>
          <p:cNvPr id="421" name="Google Shape;421;p39"/>
          <p:cNvSpPr txBox="1"/>
          <p:nvPr/>
        </p:nvSpPr>
        <p:spPr>
          <a:xfrm>
            <a:off x="4950655" y="15748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lt1"/>
                </a:solidFill>
                <a:latin typeface="Muli"/>
                <a:ea typeface="Muli"/>
                <a:cs typeface="Muli"/>
                <a:sym typeface="Muli"/>
              </a:rPr>
              <a:t>UNIT</a:t>
            </a:r>
          </a:p>
          <a:p>
            <a:pPr marL="0" marR="0" lvl="0" indent="0" algn="l" rtl="0">
              <a:lnSpc>
                <a:spcPct val="100000"/>
              </a:lnSpc>
              <a:spcBef>
                <a:spcPts val="0"/>
              </a:spcBef>
              <a:spcAft>
                <a:spcPts val="0"/>
              </a:spcAft>
              <a:buNone/>
            </a:pPr>
            <a:r>
              <a:rPr lang="en" sz="900" dirty="0">
                <a:solidFill>
                  <a:schemeClr val="lt1"/>
                </a:solidFill>
                <a:latin typeface="Muli"/>
                <a:ea typeface="Muli"/>
                <a:cs typeface="Muli"/>
                <a:sym typeface="Muli"/>
              </a:rPr>
              <a:t>TESTING</a:t>
            </a:r>
            <a:endParaRPr sz="900" dirty="0">
              <a:solidFill>
                <a:schemeClr val="lt1"/>
              </a:solidFill>
              <a:latin typeface="Muli"/>
              <a:ea typeface="Muli"/>
              <a:cs typeface="Muli"/>
              <a:sym typeface="Muli"/>
            </a:endParaRPr>
          </a:p>
        </p:txBody>
      </p:sp>
      <p:cxnSp>
        <p:nvCxnSpPr>
          <p:cNvPr id="422" name="Google Shape;422;p39"/>
          <p:cNvCxnSpPr/>
          <p:nvPr/>
        </p:nvCxnSpPr>
        <p:spPr>
          <a:xfrm rot="10800000">
            <a:off x="6308392" y="2129531"/>
            <a:ext cx="0" cy="498600"/>
          </a:xfrm>
          <a:prstGeom prst="straightConnector1">
            <a:avLst/>
          </a:prstGeom>
          <a:noFill/>
          <a:ln w="9525" cap="flat" cmpd="sng">
            <a:solidFill>
              <a:schemeClr val="lt2"/>
            </a:solidFill>
            <a:prstDash val="solid"/>
            <a:round/>
            <a:headEnd type="oval" w="med" len="med"/>
            <a:tailEnd type="oval" w="med" len="med"/>
          </a:ln>
        </p:spPr>
      </p:cxnSp>
      <p:sp>
        <p:nvSpPr>
          <p:cNvPr id="423" name="Google Shape;423;p39"/>
          <p:cNvSpPr txBox="1"/>
          <p:nvPr/>
        </p:nvSpPr>
        <p:spPr>
          <a:xfrm>
            <a:off x="6273397" y="15748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lt1"/>
                </a:solidFill>
                <a:latin typeface="Muli"/>
                <a:ea typeface="Muli"/>
                <a:cs typeface="Muli"/>
                <a:sym typeface="Muli"/>
              </a:rPr>
              <a:t>SYSTEM</a:t>
            </a:r>
          </a:p>
          <a:p>
            <a:pPr marL="0" marR="0" lvl="0" indent="0" algn="l" rtl="0">
              <a:lnSpc>
                <a:spcPct val="100000"/>
              </a:lnSpc>
              <a:spcBef>
                <a:spcPts val="0"/>
              </a:spcBef>
              <a:spcAft>
                <a:spcPts val="0"/>
              </a:spcAft>
              <a:buNone/>
            </a:pPr>
            <a:r>
              <a:rPr lang="en" sz="900" dirty="0">
                <a:solidFill>
                  <a:schemeClr val="lt1"/>
                </a:solidFill>
                <a:latin typeface="Muli"/>
                <a:ea typeface="Muli"/>
                <a:cs typeface="Muli"/>
                <a:sym typeface="Muli"/>
              </a:rPr>
              <a:t>TESTING</a:t>
            </a:r>
            <a:endParaRPr sz="900" dirty="0">
              <a:solidFill>
                <a:schemeClr val="lt1"/>
              </a:solidFill>
              <a:latin typeface="Muli"/>
              <a:ea typeface="Muli"/>
              <a:cs typeface="Muli"/>
              <a:sym typeface="Muli"/>
            </a:endParaRPr>
          </a:p>
        </p:txBody>
      </p:sp>
      <p:cxnSp>
        <p:nvCxnSpPr>
          <p:cNvPr id="424" name="Google Shape;424;p39"/>
          <p:cNvCxnSpPr/>
          <p:nvPr/>
        </p:nvCxnSpPr>
        <p:spPr>
          <a:xfrm rot="10800000">
            <a:off x="7629627" y="2129531"/>
            <a:ext cx="0" cy="498600"/>
          </a:xfrm>
          <a:prstGeom prst="straightConnector1">
            <a:avLst/>
          </a:prstGeom>
          <a:noFill/>
          <a:ln w="9525" cap="flat" cmpd="sng">
            <a:solidFill>
              <a:schemeClr val="lt2"/>
            </a:solidFill>
            <a:prstDash val="solid"/>
            <a:round/>
            <a:headEnd type="oval" w="med" len="med"/>
            <a:tailEnd type="oval" w="med" len="med"/>
          </a:ln>
        </p:spPr>
      </p:cxnSp>
      <p:sp>
        <p:nvSpPr>
          <p:cNvPr id="425" name="Google Shape;425;p39"/>
          <p:cNvSpPr txBox="1"/>
          <p:nvPr/>
        </p:nvSpPr>
        <p:spPr>
          <a:xfrm>
            <a:off x="7596139" y="1574800"/>
            <a:ext cx="1249500" cy="533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None/>
            </a:pPr>
            <a:r>
              <a:rPr lang="en" sz="900" dirty="0">
                <a:solidFill>
                  <a:schemeClr val="lt1"/>
                </a:solidFill>
                <a:latin typeface="Muli"/>
                <a:ea typeface="Muli"/>
                <a:cs typeface="Muli"/>
                <a:sym typeface="Muli"/>
              </a:rPr>
              <a:t>VALIDATED</a:t>
            </a:r>
          </a:p>
          <a:p>
            <a:pPr marL="0" marR="0" lvl="0" indent="0" algn="l" rtl="0">
              <a:lnSpc>
                <a:spcPct val="100000"/>
              </a:lnSpc>
              <a:spcBef>
                <a:spcPts val="0"/>
              </a:spcBef>
              <a:spcAft>
                <a:spcPts val="0"/>
              </a:spcAft>
              <a:buNone/>
            </a:pPr>
            <a:r>
              <a:rPr lang="en" sz="900" dirty="0">
                <a:solidFill>
                  <a:schemeClr val="lt1"/>
                </a:solidFill>
                <a:latin typeface="Muli"/>
                <a:ea typeface="Muli"/>
                <a:cs typeface="Muli"/>
                <a:sym typeface="Muli"/>
              </a:rPr>
              <a:t>SOFTWARE</a:t>
            </a:r>
            <a:endParaRPr sz="900" dirty="0">
              <a:solidFill>
                <a:schemeClr val="lt1"/>
              </a:solidFill>
              <a:latin typeface="Muli"/>
              <a:ea typeface="Muli"/>
              <a:cs typeface="Muli"/>
              <a:sym typeface="Muli"/>
            </a:endParaRPr>
          </a:p>
        </p:txBody>
      </p:sp>
      <p:cxnSp>
        <p:nvCxnSpPr>
          <p:cNvPr id="426" name="Google Shape;426;p39"/>
          <p:cNvCxnSpPr/>
          <p:nvPr/>
        </p:nvCxnSpPr>
        <p:spPr>
          <a:xfrm rot="10800000">
            <a:off x="1694216" y="2972569"/>
            <a:ext cx="0" cy="498600"/>
          </a:xfrm>
          <a:prstGeom prst="straightConnector1">
            <a:avLst/>
          </a:prstGeom>
          <a:noFill/>
          <a:ln w="9525" cap="flat" cmpd="sng">
            <a:solidFill>
              <a:schemeClr val="lt2"/>
            </a:solidFill>
            <a:prstDash val="solid"/>
            <a:round/>
            <a:headEnd type="oval" w="med" len="med"/>
            <a:tailEnd type="oval" w="med" len="med"/>
          </a:ln>
        </p:spPr>
      </p:cxnSp>
      <p:sp>
        <p:nvSpPr>
          <p:cNvPr id="427" name="Google Shape;427;p39"/>
          <p:cNvSpPr txBox="1"/>
          <p:nvPr/>
        </p:nvSpPr>
        <p:spPr>
          <a:xfrm>
            <a:off x="1624077" y="34957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dirty="0">
                <a:solidFill>
                  <a:schemeClr val="lt1"/>
                </a:solidFill>
                <a:latin typeface="Muli"/>
                <a:ea typeface="Muli"/>
                <a:cs typeface="Muli"/>
                <a:sym typeface="Muli"/>
              </a:rPr>
              <a:t>HIGH LEVEL</a:t>
            </a:r>
          </a:p>
          <a:p>
            <a:pPr marL="0" marR="0" lvl="0" indent="0" algn="l" rtl="0">
              <a:lnSpc>
                <a:spcPct val="100000"/>
              </a:lnSpc>
              <a:spcBef>
                <a:spcPts val="0"/>
              </a:spcBef>
              <a:spcAft>
                <a:spcPts val="0"/>
              </a:spcAft>
              <a:buNone/>
            </a:pPr>
            <a:r>
              <a:rPr lang="en" sz="900" dirty="0">
                <a:solidFill>
                  <a:schemeClr val="lt1"/>
                </a:solidFill>
                <a:latin typeface="Muli"/>
                <a:ea typeface="Muli"/>
                <a:cs typeface="Muli"/>
                <a:sym typeface="Muli"/>
              </a:rPr>
              <a:t>DESIGN</a:t>
            </a:r>
            <a:endParaRPr sz="900" dirty="0">
              <a:solidFill>
                <a:schemeClr val="lt1"/>
              </a:solidFill>
              <a:latin typeface="Muli"/>
              <a:ea typeface="Muli"/>
              <a:cs typeface="Muli"/>
              <a:sym typeface="Muli"/>
            </a:endParaRPr>
          </a:p>
        </p:txBody>
      </p:sp>
      <p:cxnSp>
        <p:nvCxnSpPr>
          <p:cNvPr id="428" name="Google Shape;428;p39"/>
          <p:cNvCxnSpPr/>
          <p:nvPr/>
        </p:nvCxnSpPr>
        <p:spPr>
          <a:xfrm rot="10800000">
            <a:off x="3015451" y="2972569"/>
            <a:ext cx="0" cy="498600"/>
          </a:xfrm>
          <a:prstGeom prst="straightConnector1">
            <a:avLst/>
          </a:prstGeom>
          <a:noFill/>
          <a:ln w="9525" cap="flat" cmpd="sng">
            <a:solidFill>
              <a:schemeClr val="lt2"/>
            </a:solidFill>
            <a:prstDash val="solid"/>
            <a:round/>
            <a:headEnd type="oval" w="med" len="med"/>
            <a:tailEnd type="oval" w="med" len="med"/>
          </a:ln>
        </p:spPr>
      </p:cxnSp>
      <p:sp>
        <p:nvSpPr>
          <p:cNvPr id="429" name="Google Shape;429;p39"/>
          <p:cNvSpPr txBox="1"/>
          <p:nvPr/>
        </p:nvSpPr>
        <p:spPr>
          <a:xfrm>
            <a:off x="2954473" y="34957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dirty="0">
                <a:solidFill>
                  <a:schemeClr val="lt1"/>
                </a:solidFill>
                <a:latin typeface="Muli"/>
                <a:ea typeface="Muli"/>
                <a:cs typeface="Muli"/>
                <a:sym typeface="Muli"/>
              </a:rPr>
              <a:t>PROGRAM</a:t>
            </a:r>
          </a:p>
          <a:p>
            <a:pPr marL="0" marR="0" lvl="0" indent="0" algn="l" rtl="0">
              <a:lnSpc>
                <a:spcPct val="100000"/>
              </a:lnSpc>
              <a:spcBef>
                <a:spcPts val="0"/>
              </a:spcBef>
              <a:spcAft>
                <a:spcPts val="0"/>
              </a:spcAft>
              <a:buNone/>
            </a:pPr>
            <a:r>
              <a:rPr lang="en" sz="900" dirty="0">
                <a:solidFill>
                  <a:schemeClr val="lt1"/>
                </a:solidFill>
                <a:latin typeface="Muli"/>
                <a:ea typeface="Muli"/>
                <a:cs typeface="Muli"/>
                <a:sym typeface="Muli"/>
              </a:rPr>
              <a:t>SPECIFICATION</a:t>
            </a:r>
            <a:endParaRPr sz="900" dirty="0">
              <a:solidFill>
                <a:schemeClr val="lt1"/>
              </a:solidFill>
              <a:latin typeface="Muli"/>
              <a:ea typeface="Muli"/>
              <a:cs typeface="Muli"/>
              <a:sym typeface="Muli"/>
            </a:endParaRPr>
          </a:p>
        </p:txBody>
      </p:sp>
      <p:cxnSp>
        <p:nvCxnSpPr>
          <p:cNvPr id="430" name="Google Shape;430;p39"/>
          <p:cNvCxnSpPr/>
          <p:nvPr/>
        </p:nvCxnSpPr>
        <p:spPr>
          <a:xfrm rot="10800000">
            <a:off x="4336686" y="2972569"/>
            <a:ext cx="0" cy="498600"/>
          </a:xfrm>
          <a:prstGeom prst="straightConnector1">
            <a:avLst/>
          </a:prstGeom>
          <a:noFill/>
          <a:ln w="9525" cap="flat" cmpd="sng">
            <a:solidFill>
              <a:schemeClr val="lt2"/>
            </a:solidFill>
            <a:prstDash val="solid"/>
            <a:round/>
            <a:headEnd type="oval" w="med" len="med"/>
            <a:tailEnd type="oval" w="med" len="med"/>
          </a:ln>
        </p:spPr>
      </p:cxnSp>
      <p:sp>
        <p:nvSpPr>
          <p:cNvPr id="431" name="Google Shape;431;p39"/>
          <p:cNvSpPr txBox="1"/>
          <p:nvPr/>
        </p:nvSpPr>
        <p:spPr>
          <a:xfrm>
            <a:off x="4284868" y="34957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dirty="0">
                <a:solidFill>
                  <a:schemeClr val="lt1"/>
                </a:solidFill>
                <a:latin typeface="Muli"/>
                <a:ea typeface="Muli"/>
                <a:cs typeface="Muli"/>
                <a:sym typeface="Muli"/>
              </a:rPr>
              <a:t>VERIFIED</a:t>
            </a:r>
          </a:p>
          <a:p>
            <a:pPr marL="0" marR="0" lvl="0" indent="0" algn="l" rtl="0">
              <a:lnSpc>
                <a:spcPct val="100000"/>
              </a:lnSpc>
              <a:spcBef>
                <a:spcPts val="0"/>
              </a:spcBef>
              <a:spcAft>
                <a:spcPts val="0"/>
              </a:spcAft>
              <a:buNone/>
            </a:pPr>
            <a:r>
              <a:rPr lang="en" sz="900" dirty="0">
                <a:solidFill>
                  <a:schemeClr val="lt1"/>
                </a:solidFill>
                <a:latin typeface="Muli"/>
                <a:ea typeface="Muli"/>
                <a:cs typeface="Muli"/>
                <a:sym typeface="Muli"/>
              </a:rPr>
              <a:t>SOFTWARE</a:t>
            </a:r>
            <a:endParaRPr sz="900" dirty="0">
              <a:solidFill>
                <a:schemeClr val="lt1"/>
              </a:solidFill>
              <a:latin typeface="Muli"/>
              <a:ea typeface="Muli"/>
              <a:cs typeface="Muli"/>
              <a:sym typeface="Muli"/>
            </a:endParaRPr>
          </a:p>
        </p:txBody>
      </p:sp>
      <p:cxnSp>
        <p:nvCxnSpPr>
          <p:cNvPr id="432" name="Google Shape;432;p39"/>
          <p:cNvCxnSpPr/>
          <p:nvPr/>
        </p:nvCxnSpPr>
        <p:spPr>
          <a:xfrm rot="10800000">
            <a:off x="5657921" y="2972569"/>
            <a:ext cx="0" cy="498600"/>
          </a:xfrm>
          <a:prstGeom prst="straightConnector1">
            <a:avLst/>
          </a:prstGeom>
          <a:noFill/>
          <a:ln w="9525" cap="flat" cmpd="sng">
            <a:solidFill>
              <a:schemeClr val="lt2"/>
            </a:solidFill>
            <a:prstDash val="solid"/>
            <a:round/>
            <a:headEnd type="oval" w="med" len="med"/>
            <a:tailEnd type="oval" w="med" len="med"/>
          </a:ln>
        </p:spPr>
      </p:cxnSp>
      <p:sp>
        <p:nvSpPr>
          <p:cNvPr id="433" name="Google Shape;433;p39"/>
          <p:cNvSpPr txBox="1"/>
          <p:nvPr/>
        </p:nvSpPr>
        <p:spPr>
          <a:xfrm>
            <a:off x="5615264" y="34957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dirty="0">
                <a:solidFill>
                  <a:schemeClr val="lt1"/>
                </a:solidFill>
                <a:latin typeface="Muli"/>
                <a:ea typeface="Muli"/>
                <a:cs typeface="Muli"/>
                <a:sym typeface="Muli"/>
              </a:rPr>
              <a:t>INTEGRATION</a:t>
            </a:r>
          </a:p>
          <a:p>
            <a:pPr marL="0" marR="0" lvl="0" indent="0" algn="l" rtl="0">
              <a:lnSpc>
                <a:spcPct val="100000"/>
              </a:lnSpc>
              <a:spcBef>
                <a:spcPts val="0"/>
              </a:spcBef>
              <a:spcAft>
                <a:spcPts val="0"/>
              </a:spcAft>
              <a:buNone/>
            </a:pPr>
            <a:r>
              <a:rPr lang="en" sz="900" dirty="0">
                <a:solidFill>
                  <a:schemeClr val="lt1"/>
                </a:solidFill>
                <a:latin typeface="Muli"/>
                <a:ea typeface="Muli"/>
                <a:cs typeface="Muli"/>
                <a:sym typeface="Muli"/>
              </a:rPr>
              <a:t>TESTING</a:t>
            </a:r>
            <a:endParaRPr sz="900" dirty="0">
              <a:solidFill>
                <a:schemeClr val="lt1"/>
              </a:solidFill>
              <a:latin typeface="Muli"/>
              <a:ea typeface="Muli"/>
              <a:cs typeface="Muli"/>
              <a:sym typeface="Muli"/>
            </a:endParaRPr>
          </a:p>
        </p:txBody>
      </p:sp>
      <p:cxnSp>
        <p:nvCxnSpPr>
          <p:cNvPr id="434" name="Google Shape;434;p39"/>
          <p:cNvCxnSpPr/>
          <p:nvPr/>
        </p:nvCxnSpPr>
        <p:spPr>
          <a:xfrm rot="10800000">
            <a:off x="6979156" y="2972569"/>
            <a:ext cx="0" cy="498600"/>
          </a:xfrm>
          <a:prstGeom prst="straightConnector1">
            <a:avLst/>
          </a:prstGeom>
          <a:noFill/>
          <a:ln w="9525" cap="flat" cmpd="sng">
            <a:solidFill>
              <a:schemeClr val="lt2"/>
            </a:solidFill>
            <a:prstDash val="solid"/>
            <a:round/>
            <a:headEnd type="oval" w="med" len="med"/>
            <a:tailEnd type="oval" w="med" len="med"/>
          </a:ln>
        </p:spPr>
      </p:cxnSp>
      <p:sp>
        <p:nvSpPr>
          <p:cNvPr id="435" name="Google Shape;435;p39"/>
          <p:cNvSpPr txBox="1"/>
          <p:nvPr/>
        </p:nvSpPr>
        <p:spPr>
          <a:xfrm>
            <a:off x="6945660" y="3495750"/>
            <a:ext cx="1249500" cy="53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 sz="900" dirty="0">
                <a:solidFill>
                  <a:schemeClr val="lt1"/>
                </a:solidFill>
                <a:latin typeface="Muli"/>
                <a:ea typeface="Muli"/>
                <a:cs typeface="Muli"/>
                <a:sym typeface="Muli"/>
              </a:rPr>
              <a:t>USER ACCEPTANCE</a:t>
            </a:r>
          </a:p>
          <a:p>
            <a:pPr marL="0" marR="0" lvl="0" indent="0" algn="l" rtl="0">
              <a:lnSpc>
                <a:spcPct val="100000"/>
              </a:lnSpc>
              <a:spcBef>
                <a:spcPts val="0"/>
              </a:spcBef>
              <a:spcAft>
                <a:spcPts val="0"/>
              </a:spcAft>
              <a:buNone/>
            </a:pPr>
            <a:r>
              <a:rPr lang="en" sz="900" dirty="0">
                <a:solidFill>
                  <a:schemeClr val="lt1"/>
                </a:solidFill>
                <a:latin typeface="Muli"/>
                <a:ea typeface="Muli"/>
                <a:cs typeface="Muli"/>
                <a:sym typeface="Muli"/>
              </a:rPr>
              <a:t>TESTING</a:t>
            </a:r>
            <a:endParaRPr sz="900" dirty="0">
              <a:solidFill>
                <a:schemeClr val="lt1"/>
              </a:solidFill>
              <a:latin typeface="Muli"/>
              <a:ea typeface="Muli"/>
              <a:cs typeface="Muli"/>
              <a:sym typeface="Muli"/>
            </a:endParaRPr>
          </a:p>
        </p:txBody>
      </p:sp>
      <p:sp>
        <p:nvSpPr>
          <p:cNvPr id="2" name="Abrir llave 1">
            <a:extLst>
              <a:ext uri="{FF2B5EF4-FFF2-40B4-BE49-F238E27FC236}">
                <a16:creationId xmlns:a16="http://schemas.microsoft.com/office/drawing/2014/main" id="{D934C629-7627-41A1-9C8D-BB14E8A017A4}"/>
              </a:ext>
            </a:extLst>
          </p:cNvPr>
          <p:cNvSpPr/>
          <p:nvPr/>
        </p:nvSpPr>
        <p:spPr>
          <a:xfrm rot="16200000">
            <a:off x="4445980" y="104337"/>
            <a:ext cx="248129" cy="7978991"/>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s-ES"/>
          </a:p>
        </p:txBody>
      </p:sp>
      <p:sp>
        <p:nvSpPr>
          <p:cNvPr id="43" name="Google Shape;415;p39">
            <a:extLst>
              <a:ext uri="{FF2B5EF4-FFF2-40B4-BE49-F238E27FC236}">
                <a16:creationId xmlns:a16="http://schemas.microsoft.com/office/drawing/2014/main" id="{6F69DCBB-5C01-4826-8222-0F4B166F7206}"/>
              </a:ext>
            </a:extLst>
          </p:cNvPr>
          <p:cNvSpPr txBox="1"/>
          <p:nvPr/>
        </p:nvSpPr>
        <p:spPr>
          <a:xfrm>
            <a:off x="759028" y="4362459"/>
            <a:ext cx="7622032" cy="496258"/>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4400" dirty="0">
                <a:solidFill>
                  <a:schemeClr val="lt1"/>
                </a:solidFill>
                <a:latin typeface="Muli"/>
                <a:ea typeface="Muli"/>
                <a:cs typeface="Muli"/>
                <a:sym typeface="Muli"/>
              </a:rPr>
              <a:t>RISK MANAGEMENT</a:t>
            </a:r>
          </a:p>
        </p:txBody>
      </p:sp>
      <p:sp>
        <p:nvSpPr>
          <p:cNvPr id="44" name="Abrir llave 43">
            <a:extLst>
              <a:ext uri="{FF2B5EF4-FFF2-40B4-BE49-F238E27FC236}">
                <a16:creationId xmlns:a16="http://schemas.microsoft.com/office/drawing/2014/main" id="{E5A7CBBA-E250-4E43-8F9F-8F2F2A20B557}"/>
              </a:ext>
            </a:extLst>
          </p:cNvPr>
          <p:cNvSpPr/>
          <p:nvPr/>
        </p:nvSpPr>
        <p:spPr>
          <a:xfrm rot="5400000">
            <a:off x="2514413" y="-251585"/>
            <a:ext cx="302201" cy="3812972"/>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s-ES"/>
          </a:p>
        </p:txBody>
      </p:sp>
      <p:sp>
        <p:nvSpPr>
          <p:cNvPr id="45" name="Google Shape;431;p39">
            <a:extLst>
              <a:ext uri="{FF2B5EF4-FFF2-40B4-BE49-F238E27FC236}">
                <a16:creationId xmlns:a16="http://schemas.microsoft.com/office/drawing/2014/main" id="{13BE9BB3-EF69-4AE8-97B4-9D8D46045B2D}"/>
              </a:ext>
            </a:extLst>
          </p:cNvPr>
          <p:cNvSpPr txBox="1"/>
          <p:nvPr/>
        </p:nvSpPr>
        <p:spPr>
          <a:xfrm>
            <a:off x="2113208" y="1235819"/>
            <a:ext cx="12495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600" dirty="0">
                <a:solidFill>
                  <a:schemeClr val="lt1"/>
                </a:solidFill>
                <a:latin typeface="Muli"/>
                <a:ea typeface="Muli"/>
                <a:cs typeface="Muli"/>
                <a:sym typeface="Muli"/>
              </a:rPr>
              <a:t>VERIFICATION</a:t>
            </a:r>
            <a:endParaRPr sz="900" dirty="0">
              <a:solidFill>
                <a:schemeClr val="lt1"/>
              </a:solidFill>
              <a:latin typeface="Muli"/>
              <a:ea typeface="Muli"/>
              <a:cs typeface="Muli"/>
              <a:sym typeface="Muli"/>
            </a:endParaRPr>
          </a:p>
        </p:txBody>
      </p:sp>
      <p:sp>
        <p:nvSpPr>
          <p:cNvPr id="46" name="Abrir llave 45">
            <a:extLst>
              <a:ext uri="{FF2B5EF4-FFF2-40B4-BE49-F238E27FC236}">
                <a16:creationId xmlns:a16="http://schemas.microsoft.com/office/drawing/2014/main" id="{E5AB29CB-3E42-4614-9FF3-A002DB581F2D}"/>
              </a:ext>
            </a:extLst>
          </p:cNvPr>
          <p:cNvSpPr/>
          <p:nvPr/>
        </p:nvSpPr>
        <p:spPr>
          <a:xfrm rot="5400000">
            <a:off x="6242721" y="-139274"/>
            <a:ext cx="248129" cy="3589570"/>
          </a:xfrm>
          <a:prstGeom prst="lef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s-ES"/>
          </a:p>
        </p:txBody>
      </p:sp>
      <p:sp>
        <p:nvSpPr>
          <p:cNvPr id="47" name="Google Shape;431;p39">
            <a:extLst>
              <a:ext uri="{FF2B5EF4-FFF2-40B4-BE49-F238E27FC236}">
                <a16:creationId xmlns:a16="http://schemas.microsoft.com/office/drawing/2014/main" id="{6D4A0541-8ADA-4B12-AA6C-F78BE8AE7BAD}"/>
              </a:ext>
            </a:extLst>
          </p:cNvPr>
          <p:cNvSpPr txBox="1"/>
          <p:nvPr/>
        </p:nvSpPr>
        <p:spPr>
          <a:xfrm>
            <a:off x="5742035" y="1264746"/>
            <a:ext cx="12495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1600" dirty="0">
                <a:solidFill>
                  <a:schemeClr val="lt1"/>
                </a:solidFill>
                <a:latin typeface="Muli"/>
                <a:ea typeface="Muli"/>
                <a:cs typeface="Muli"/>
                <a:sym typeface="Muli"/>
              </a:rPr>
              <a:t>VALIDATION</a:t>
            </a:r>
            <a:endParaRPr sz="900" dirty="0">
              <a:solidFill>
                <a:schemeClr val="lt1"/>
              </a:solidFill>
              <a:latin typeface="Muli"/>
              <a:ea typeface="Muli"/>
              <a:cs typeface="Muli"/>
              <a:sym typeface="Mul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ctrTitle"/>
          </p:nvPr>
        </p:nvSpPr>
        <p:spPr>
          <a:xfrm>
            <a:off x="685800" y="1659550"/>
            <a:ext cx="4263900" cy="115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Risk definition</a:t>
            </a:r>
            <a:endParaRPr dirty="0"/>
          </a:p>
        </p:txBody>
      </p:sp>
      <p:sp>
        <p:nvSpPr>
          <p:cNvPr id="95" name="Google Shape;95;p17"/>
          <p:cNvSpPr txBox="1">
            <a:spLocks noGrp="1"/>
          </p:cNvSpPr>
          <p:nvPr>
            <p:ph type="subTitle" idx="1"/>
          </p:nvPr>
        </p:nvSpPr>
        <p:spPr>
          <a:xfrm>
            <a:off x="685800" y="2916254"/>
            <a:ext cx="4263900" cy="78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Let’s start with </a:t>
            </a:r>
            <a:r>
              <a:rPr lang="en-US" dirty="0"/>
              <a:t>the definition of term is </a:t>
            </a:r>
            <a:r>
              <a:rPr lang="es-ES" dirty="0" err="1"/>
              <a:t>addressing</a:t>
            </a:r>
            <a:r>
              <a:rPr lang="es-ES" dirty="0"/>
              <a:t> </a:t>
            </a:r>
            <a:r>
              <a:rPr lang="es-ES" dirty="0" err="1"/>
              <a:t>this</a:t>
            </a:r>
            <a:r>
              <a:rPr lang="es-ES" dirty="0"/>
              <a:t> </a:t>
            </a:r>
            <a:r>
              <a:rPr lang="es-ES" dirty="0" err="1"/>
              <a:t>presentation</a:t>
            </a:r>
            <a:r>
              <a:rPr lang="es-ES" dirty="0"/>
              <a:t>.</a:t>
            </a:r>
            <a:endParaRPr dirty="0"/>
          </a:p>
        </p:txBody>
      </p:sp>
      <p:pic>
        <p:nvPicPr>
          <p:cNvPr id="96" name="Google Shape;96;p17"/>
          <p:cNvPicPr preferRelativeResize="0"/>
          <p:nvPr/>
        </p:nvPicPr>
        <p:blipFill>
          <a:blip r:embed="rId3">
            <a:alphaModFix/>
          </a:blip>
          <a:stretch>
            <a:fillRect/>
          </a:stretch>
        </p:blipFill>
        <p:spPr>
          <a:xfrm>
            <a:off x="5722705" y="2045304"/>
            <a:ext cx="2219340" cy="1159800"/>
          </a:xfrm>
          <a:prstGeom prst="rect">
            <a:avLst/>
          </a:prstGeom>
          <a:noFill/>
          <a:ln>
            <a:noFill/>
          </a:ln>
        </p:spPr>
      </p:pic>
      <p:pic>
        <p:nvPicPr>
          <p:cNvPr id="97" name="Google Shape;97;p17"/>
          <p:cNvPicPr preferRelativeResize="0"/>
          <p:nvPr/>
        </p:nvPicPr>
        <p:blipFill>
          <a:blip r:embed="rId4">
            <a:alphaModFix/>
          </a:blip>
          <a:stretch>
            <a:fillRect/>
          </a:stretch>
        </p:blipFill>
        <p:spPr>
          <a:xfrm>
            <a:off x="5790680" y="2449022"/>
            <a:ext cx="145275" cy="423000"/>
          </a:xfrm>
          <a:prstGeom prst="rect">
            <a:avLst/>
          </a:prstGeom>
          <a:noFill/>
          <a:ln>
            <a:noFill/>
          </a:ln>
        </p:spPr>
      </p:pic>
      <p:pic>
        <p:nvPicPr>
          <p:cNvPr id="98" name="Google Shape;98;p17"/>
          <p:cNvPicPr preferRelativeResize="0"/>
          <p:nvPr/>
        </p:nvPicPr>
        <p:blipFill>
          <a:blip r:embed="rId5">
            <a:alphaModFix/>
          </a:blip>
          <a:stretch>
            <a:fillRect/>
          </a:stretch>
        </p:blipFill>
        <p:spPr>
          <a:xfrm>
            <a:off x="6336726" y="1237502"/>
            <a:ext cx="1032700" cy="1209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body" idx="1"/>
          </p:nvPr>
        </p:nvSpPr>
        <p:spPr>
          <a:xfrm>
            <a:off x="1343850" y="866400"/>
            <a:ext cx="4185600" cy="36936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dirty="0"/>
              <a:t>Risk is equal to the product of the probability that an event will occur with the expected consequences.</a:t>
            </a:r>
            <a:r>
              <a:rPr lang="es-ES" dirty="0"/>
              <a:t>”</a:t>
            </a:r>
          </a:p>
          <a:p>
            <a:pPr marL="0" lvl="0" indent="0" algn="r" rtl="0">
              <a:spcBef>
                <a:spcPts val="600"/>
              </a:spcBef>
              <a:spcAft>
                <a:spcPts val="0"/>
              </a:spcAft>
              <a:buNone/>
            </a:pPr>
            <a:r>
              <a:rPr lang="es-ES" sz="1600" i="1" dirty="0"/>
              <a:t>Álvaro </a:t>
            </a:r>
            <a:r>
              <a:rPr lang="es-ES" sz="1600" i="1" dirty="0" err="1"/>
              <a:t>Soldano</a:t>
            </a:r>
            <a:endParaRPr sz="2800" i="1" dirty="0"/>
          </a:p>
        </p:txBody>
      </p:sp>
      <p:sp>
        <p:nvSpPr>
          <p:cNvPr id="89" name="Google Shape;89;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body" idx="1"/>
          </p:nvPr>
        </p:nvSpPr>
        <p:spPr>
          <a:xfrm>
            <a:off x="580550" y="1044193"/>
            <a:ext cx="2841000" cy="3155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a:t>Positive</a:t>
            </a:r>
          </a:p>
          <a:p>
            <a:pPr marL="0" lvl="0" indent="0" algn="l" rtl="0">
              <a:spcBef>
                <a:spcPts val="600"/>
              </a:spcBef>
              <a:spcAft>
                <a:spcPts val="0"/>
              </a:spcAft>
              <a:buNone/>
            </a:pPr>
            <a:r>
              <a:rPr lang="en" dirty="0"/>
              <a:t>Is the perception the expected consequence is affecting positively to the active under study.</a:t>
            </a:r>
          </a:p>
          <a:p>
            <a:pPr marL="0" lvl="0" indent="0" algn="l" rtl="0">
              <a:spcBef>
                <a:spcPts val="600"/>
              </a:spcBef>
              <a:spcAft>
                <a:spcPts val="0"/>
              </a:spcAft>
              <a:buNone/>
            </a:pPr>
            <a:r>
              <a:rPr lang="en" dirty="0"/>
              <a:t>It is applied, commonly, in business and economic risk management.</a:t>
            </a:r>
            <a:endParaRPr dirty="0"/>
          </a:p>
        </p:txBody>
      </p:sp>
      <p:sp>
        <p:nvSpPr>
          <p:cNvPr id="134" name="Google Shape;134;p20"/>
          <p:cNvSpPr txBox="1">
            <a:spLocks noGrp="1"/>
          </p:cNvSpPr>
          <p:nvPr>
            <p:ph type="title"/>
          </p:nvPr>
        </p:nvSpPr>
        <p:spPr>
          <a:xfrm>
            <a:off x="580550" y="180748"/>
            <a:ext cx="6098400" cy="616801"/>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Risk definition</a:t>
            </a:r>
            <a:endParaRPr dirty="0"/>
          </a:p>
        </p:txBody>
      </p:sp>
      <p:sp>
        <p:nvSpPr>
          <p:cNvPr id="135" name="Google Shape;135;p20"/>
          <p:cNvSpPr txBox="1">
            <a:spLocks noGrp="1"/>
          </p:cNvSpPr>
          <p:nvPr>
            <p:ph type="body" idx="2"/>
          </p:nvPr>
        </p:nvSpPr>
        <p:spPr>
          <a:xfrm>
            <a:off x="4301952" y="1044193"/>
            <a:ext cx="2841000" cy="3155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dirty="0"/>
              <a:t>Negative</a:t>
            </a:r>
          </a:p>
          <a:p>
            <a:pPr marL="0" lvl="0" indent="0" algn="l" rtl="0">
              <a:spcBef>
                <a:spcPts val="600"/>
              </a:spcBef>
              <a:spcAft>
                <a:spcPts val="0"/>
              </a:spcAft>
              <a:buNone/>
            </a:pPr>
            <a:r>
              <a:rPr lang="en-US" dirty="0"/>
              <a:t>Is the perception the expected consequence is affecting negatively to the active under study.</a:t>
            </a:r>
          </a:p>
          <a:p>
            <a:pPr marL="0" lvl="0" indent="0" algn="l" rtl="0">
              <a:spcBef>
                <a:spcPts val="600"/>
              </a:spcBef>
              <a:spcAft>
                <a:spcPts val="0"/>
              </a:spcAft>
              <a:buNone/>
            </a:pPr>
            <a:r>
              <a:rPr lang="en-US" dirty="0"/>
              <a:t>It is applied in architecture, engineering and, in our case, software development, in addition to other areas.</a:t>
            </a:r>
          </a:p>
        </p:txBody>
      </p:sp>
      <p:sp>
        <p:nvSpPr>
          <p:cNvPr id="136" name="Google Shape;136;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580549" y="205975"/>
            <a:ext cx="8062006"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Main characteristics of our RISK concept</a:t>
            </a:r>
            <a:endParaRPr dirty="0"/>
          </a:p>
        </p:txBody>
      </p:sp>
      <p:sp>
        <p:nvSpPr>
          <p:cNvPr id="104" name="Google Shape;104;p18"/>
          <p:cNvSpPr txBox="1">
            <a:spLocks noGrp="1"/>
          </p:cNvSpPr>
          <p:nvPr>
            <p:ph type="body" idx="1"/>
          </p:nvPr>
        </p:nvSpPr>
        <p:spPr>
          <a:xfrm>
            <a:off x="580550" y="1352550"/>
            <a:ext cx="7106790" cy="31617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US" dirty="0"/>
              <a:t>Uncertain</a:t>
            </a:r>
          </a:p>
          <a:p>
            <a:pPr marL="457200" lvl="0" indent="-381000" algn="l" rtl="0">
              <a:spcBef>
                <a:spcPts val="0"/>
              </a:spcBef>
              <a:spcAft>
                <a:spcPts val="0"/>
              </a:spcAft>
              <a:buSzPts val="2400"/>
              <a:buChar char="⬡"/>
            </a:pPr>
            <a:r>
              <a:rPr lang="en-US" dirty="0"/>
              <a:t>Negative</a:t>
            </a:r>
            <a:r>
              <a:rPr lang="es-ES" dirty="0"/>
              <a:t> </a:t>
            </a:r>
            <a:r>
              <a:rPr lang="en-US" dirty="0"/>
              <a:t>consequences</a:t>
            </a:r>
          </a:p>
          <a:p>
            <a:pPr marL="457200" lvl="0" indent="-381000" algn="l" rtl="0">
              <a:spcBef>
                <a:spcPts val="0"/>
              </a:spcBef>
              <a:spcAft>
                <a:spcPts val="0"/>
              </a:spcAft>
              <a:buSzPts val="2400"/>
              <a:buChar char="⬡"/>
            </a:pPr>
            <a:r>
              <a:rPr lang="en-US" dirty="0"/>
              <a:t>Measurable</a:t>
            </a:r>
          </a:p>
          <a:p>
            <a:pPr lvl="1">
              <a:buChar char="⬡"/>
            </a:pPr>
            <a:r>
              <a:rPr lang="en-US" dirty="0"/>
              <a:t>In term of consequence when risk is happening</a:t>
            </a:r>
          </a:p>
          <a:p>
            <a:pPr lvl="1">
              <a:buChar char="⬡"/>
            </a:pPr>
            <a:r>
              <a:rPr lang="en-US" dirty="0"/>
              <a:t>In term of probability risk is happening</a:t>
            </a:r>
          </a:p>
          <a:p>
            <a:r>
              <a:rPr lang="en-US" dirty="0"/>
              <a:t>Everyone is exposed to some type of risk</a:t>
            </a:r>
          </a:p>
        </p:txBody>
      </p:sp>
      <p:sp>
        <p:nvSpPr>
          <p:cNvPr id="105" name="Google Shape;10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8"/>
          <p:cNvSpPr txBox="1">
            <a:spLocks noGrp="1"/>
          </p:cNvSpPr>
          <p:nvPr>
            <p:ph type="ctrTitle"/>
          </p:nvPr>
        </p:nvSpPr>
        <p:spPr>
          <a:xfrm>
            <a:off x="685800" y="449849"/>
            <a:ext cx="4263900" cy="115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IT Security</a:t>
            </a:r>
            <a:endParaRPr dirty="0"/>
          </a:p>
        </p:txBody>
      </p:sp>
      <p:sp>
        <p:nvSpPr>
          <p:cNvPr id="393" name="Google Shape;393;p38"/>
          <p:cNvSpPr txBox="1">
            <a:spLocks noGrp="1"/>
          </p:cNvSpPr>
          <p:nvPr>
            <p:ph type="subTitle" idx="1"/>
          </p:nvPr>
        </p:nvSpPr>
        <p:spPr>
          <a:xfrm>
            <a:off x="685800" y="1373675"/>
            <a:ext cx="4263900" cy="78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The systems use information and communication technology. They are, by their nature, exposed to incidents. That is so and it would be absurd to expect that there would be no incidents.</a:t>
            </a:r>
            <a:endParaRPr dirty="0"/>
          </a:p>
        </p:txBody>
      </p:sp>
      <p:pic>
        <p:nvPicPr>
          <p:cNvPr id="394" name="Google Shape;394;p38"/>
          <p:cNvPicPr preferRelativeResize="0"/>
          <p:nvPr/>
        </p:nvPicPr>
        <p:blipFill>
          <a:blip r:embed="rId3">
            <a:alphaModFix/>
          </a:blip>
          <a:stretch>
            <a:fillRect/>
          </a:stretch>
        </p:blipFill>
        <p:spPr>
          <a:xfrm>
            <a:off x="5983976" y="1373675"/>
            <a:ext cx="1519400" cy="1731550"/>
          </a:xfrm>
          <a:prstGeom prst="rect">
            <a:avLst/>
          </a:prstGeom>
          <a:noFill/>
          <a:ln>
            <a:noFill/>
          </a:ln>
        </p:spPr>
      </p:pic>
      <p:sp>
        <p:nvSpPr>
          <p:cNvPr id="5" name="Google Shape;142;p21">
            <a:extLst>
              <a:ext uri="{FF2B5EF4-FFF2-40B4-BE49-F238E27FC236}">
                <a16:creationId xmlns:a16="http://schemas.microsoft.com/office/drawing/2014/main" id="{1908C64C-5550-44BA-A56A-4FC63AFAF773}"/>
              </a:ext>
            </a:extLst>
          </p:cNvPr>
          <p:cNvSpPr txBox="1">
            <a:spLocks/>
          </p:cNvSpPr>
          <p:nvPr/>
        </p:nvSpPr>
        <p:spPr>
          <a:xfrm>
            <a:off x="685800" y="3542400"/>
            <a:ext cx="2005800" cy="3202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1pPr>
            <a:lvl2pPr marL="914400" marR="0" lvl="1"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2pPr>
            <a:lvl3pPr marL="1371600" marR="0" lvl="2"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3pPr>
            <a:lvl4pPr marL="1828800" marR="0" lvl="3"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4pPr>
            <a:lvl5pPr marL="2286000" marR="0" lvl="4"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5pPr>
            <a:lvl6pPr marL="2743200" marR="0" lvl="5"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6pPr>
            <a:lvl7pPr marL="3200400" marR="0" lvl="6"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7pPr>
            <a:lvl8pPr marL="3657600" marR="0" lvl="7"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8pPr>
            <a:lvl9pPr marL="4114800" marR="0" lvl="8" indent="-381000" algn="l" rtl="0">
              <a:lnSpc>
                <a:spcPct val="115000"/>
              </a:lnSpc>
              <a:spcBef>
                <a:spcPts val="0"/>
              </a:spcBef>
              <a:spcAft>
                <a:spcPts val="0"/>
              </a:spcAft>
              <a:buClr>
                <a:schemeClr val="accent4"/>
              </a:buClr>
              <a:buSzPts val="1800"/>
              <a:buFont typeface="Muli"/>
              <a:buNone/>
              <a:defRPr sz="1800" b="0" i="0" u="none" strike="noStrike" cap="none">
                <a:solidFill>
                  <a:schemeClr val="accent4"/>
                </a:solidFill>
                <a:latin typeface="Muli"/>
                <a:ea typeface="Muli"/>
                <a:cs typeface="Muli"/>
                <a:sym typeface="Muli"/>
              </a:defRPr>
            </a:lvl9pPr>
          </a:lstStyle>
          <a:p>
            <a:pPr marL="0" indent="0">
              <a:spcBef>
                <a:spcPts val="600"/>
              </a:spcBef>
            </a:pPr>
            <a:r>
              <a:rPr lang="en-US" b="1" dirty="0"/>
              <a:t>Confidentiality</a:t>
            </a:r>
          </a:p>
          <a:p>
            <a:pPr marL="0" indent="0">
              <a:spcBef>
                <a:spcPts val="600"/>
              </a:spcBef>
            </a:pPr>
            <a:r>
              <a:rPr lang="en-US" dirty="0"/>
              <a:t>The access to the information</a:t>
            </a:r>
          </a:p>
        </p:txBody>
      </p:sp>
      <p:sp>
        <p:nvSpPr>
          <p:cNvPr id="6" name="Google Shape;143;p21">
            <a:extLst>
              <a:ext uri="{FF2B5EF4-FFF2-40B4-BE49-F238E27FC236}">
                <a16:creationId xmlns:a16="http://schemas.microsoft.com/office/drawing/2014/main" id="{55C5D579-EDC3-4587-AA26-C29E26318EE5}"/>
              </a:ext>
            </a:extLst>
          </p:cNvPr>
          <p:cNvSpPr txBox="1">
            <a:spLocks/>
          </p:cNvSpPr>
          <p:nvPr/>
        </p:nvSpPr>
        <p:spPr>
          <a:xfrm>
            <a:off x="2885697" y="3542400"/>
            <a:ext cx="2005800" cy="32022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n-US" sz="1800" b="1" dirty="0">
                <a:solidFill>
                  <a:schemeClr val="accent4"/>
                </a:solidFill>
                <a:latin typeface="Muli"/>
              </a:rPr>
              <a:t>Integrity</a:t>
            </a:r>
            <a:r>
              <a:rPr lang="en-US" b="1" dirty="0"/>
              <a:t> </a:t>
            </a:r>
            <a:r>
              <a:rPr lang="en-US" sz="1800" b="1" dirty="0">
                <a:solidFill>
                  <a:schemeClr val="accent4"/>
                </a:solidFill>
                <a:latin typeface="Muli"/>
                <a:sym typeface="Muli"/>
              </a:rPr>
              <a:t>and</a:t>
            </a:r>
            <a:r>
              <a:rPr lang="en-US" b="1" dirty="0"/>
              <a:t> </a:t>
            </a:r>
            <a:r>
              <a:rPr lang="en-US" sz="1800" b="1" dirty="0">
                <a:solidFill>
                  <a:schemeClr val="accent4"/>
                </a:solidFill>
                <a:latin typeface="Muli"/>
              </a:rPr>
              <a:t>authenticity</a:t>
            </a:r>
          </a:p>
          <a:p>
            <a:pPr>
              <a:spcBef>
                <a:spcPts val="600"/>
              </a:spcBef>
            </a:pPr>
            <a:r>
              <a:rPr lang="en-US" sz="1800" dirty="0">
                <a:solidFill>
                  <a:schemeClr val="accent4"/>
                </a:solidFill>
                <a:latin typeface="Muli"/>
                <a:sym typeface="Muli"/>
              </a:rPr>
              <a:t>The</a:t>
            </a:r>
            <a:r>
              <a:rPr lang="en-US" dirty="0"/>
              <a:t> </a:t>
            </a:r>
            <a:r>
              <a:rPr lang="en-US" sz="1800" dirty="0">
                <a:solidFill>
                  <a:schemeClr val="accent4"/>
                </a:solidFill>
                <a:latin typeface="Muli"/>
                <a:sym typeface="Muli"/>
              </a:rPr>
              <a:t>correctness</a:t>
            </a:r>
            <a:r>
              <a:rPr lang="en-US" dirty="0"/>
              <a:t> </a:t>
            </a:r>
            <a:r>
              <a:rPr lang="en-US" sz="1800" dirty="0">
                <a:solidFill>
                  <a:schemeClr val="accent4"/>
                </a:solidFill>
                <a:latin typeface="Muli"/>
                <a:sym typeface="Muli"/>
              </a:rPr>
              <a:t>of</a:t>
            </a:r>
            <a:r>
              <a:rPr lang="en-US" dirty="0"/>
              <a:t> </a:t>
            </a:r>
            <a:r>
              <a:rPr lang="en-US" sz="1800" dirty="0">
                <a:solidFill>
                  <a:schemeClr val="accent4"/>
                </a:solidFill>
                <a:latin typeface="Muli"/>
                <a:sym typeface="Muli"/>
              </a:rPr>
              <a:t>the</a:t>
            </a:r>
            <a:r>
              <a:rPr lang="en-US" dirty="0"/>
              <a:t> </a:t>
            </a:r>
            <a:r>
              <a:rPr lang="en-US" sz="1800" dirty="0">
                <a:solidFill>
                  <a:schemeClr val="accent4"/>
                </a:solidFill>
                <a:latin typeface="Muli"/>
                <a:sym typeface="Muli"/>
              </a:rPr>
              <a:t>information</a:t>
            </a:r>
            <a:r>
              <a:rPr lang="en-US" dirty="0"/>
              <a:t> </a:t>
            </a:r>
          </a:p>
        </p:txBody>
      </p:sp>
      <p:sp>
        <p:nvSpPr>
          <p:cNvPr id="7" name="Google Shape;144;p21">
            <a:extLst>
              <a:ext uri="{FF2B5EF4-FFF2-40B4-BE49-F238E27FC236}">
                <a16:creationId xmlns:a16="http://schemas.microsoft.com/office/drawing/2014/main" id="{7EB3DE71-DC08-4F77-85E6-B348AD7C6AB4}"/>
              </a:ext>
            </a:extLst>
          </p:cNvPr>
          <p:cNvSpPr txBox="1">
            <a:spLocks/>
          </p:cNvSpPr>
          <p:nvPr/>
        </p:nvSpPr>
        <p:spPr>
          <a:xfrm>
            <a:off x="5085594" y="3542400"/>
            <a:ext cx="2005800" cy="32022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n-US" sz="1800" b="1" dirty="0">
                <a:solidFill>
                  <a:schemeClr val="accent4"/>
                </a:solidFill>
                <a:latin typeface="Muli"/>
              </a:rPr>
              <a:t>Availability</a:t>
            </a:r>
          </a:p>
          <a:p>
            <a:pPr>
              <a:spcBef>
                <a:spcPts val="600"/>
              </a:spcBef>
            </a:pPr>
            <a:r>
              <a:rPr lang="en-US" sz="1800" dirty="0">
                <a:solidFill>
                  <a:schemeClr val="accent4"/>
                </a:solidFill>
                <a:latin typeface="Muli"/>
                <a:sym typeface="Muli"/>
              </a:rPr>
              <a:t>T</a:t>
            </a:r>
            <a:r>
              <a:rPr lang="en-US" sz="1800" dirty="0">
                <a:solidFill>
                  <a:schemeClr val="accent4"/>
                </a:solidFill>
                <a:latin typeface="Muli"/>
              </a:rPr>
              <a:t>he quality of being able to be used or obtained.</a:t>
            </a:r>
          </a:p>
          <a:p>
            <a:pPr>
              <a:spcBef>
                <a:spcPts val="600"/>
              </a:spcBef>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9"/>
          <p:cNvPicPr preferRelativeResize="0"/>
          <p:nvPr/>
        </p:nvPicPr>
        <p:blipFill>
          <a:blip r:embed="rId3">
            <a:alphaModFix/>
          </a:blip>
          <a:stretch>
            <a:fillRect/>
          </a:stretch>
        </p:blipFill>
        <p:spPr>
          <a:xfrm>
            <a:off x="5210416" y="2211062"/>
            <a:ext cx="2017495" cy="1209250"/>
          </a:xfrm>
          <a:prstGeom prst="rect">
            <a:avLst/>
          </a:prstGeom>
          <a:noFill/>
          <a:ln>
            <a:noFill/>
          </a:ln>
        </p:spPr>
      </p:pic>
      <p:sp>
        <p:nvSpPr>
          <p:cNvPr id="111" name="Google Shape;111;p19"/>
          <p:cNvSpPr txBox="1">
            <a:spLocks noGrp="1"/>
          </p:cNvSpPr>
          <p:nvPr>
            <p:ph type="ctrTitle" idx="4294967295"/>
          </p:nvPr>
        </p:nvSpPr>
        <p:spPr>
          <a:xfrm>
            <a:off x="347636" y="1044938"/>
            <a:ext cx="3731494" cy="1980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6000" dirty="0"/>
              <a:t>Resilience</a:t>
            </a:r>
            <a:endParaRPr sz="6000" dirty="0"/>
          </a:p>
        </p:txBody>
      </p:sp>
      <p:sp>
        <p:nvSpPr>
          <p:cNvPr id="112" name="Google Shape;112;p19"/>
          <p:cNvSpPr txBox="1">
            <a:spLocks noGrp="1"/>
          </p:cNvSpPr>
          <p:nvPr>
            <p:ph type="subTitle" idx="4294967295"/>
          </p:nvPr>
        </p:nvSpPr>
        <p:spPr>
          <a:xfrm>
            <a:off x="546123" y="2434538"/>
            <a:ext cx="3332700" cy="10974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1800" dirty="0"/>
              <a:t>The ability to take hits and keep running.</a:t>
            </a:r>
          </a:p>
          <a:p>
            <a:pPr marL="0" lvl="0" indent="0" algn="l" rtl="0">
              <a:spcBef>
                <a:spcPts val="600"/>
              </a:spcBef>
              <a:spcAft>
                <a:spcPts val="0"/>
              </a:spcAft>
              <a:buNone/>
            </a:pPr>
            <a:r>
              <a:rPr lang="en-US" sz="1800" dirty="0"/>
              <a:t>It is necessary to resist so that the consequences do not imply a disaster. </a:t>
            </a:r>
          </a:p>
        </p:txBody>
      </p:sp>
      <p:sp>
        <p:nvSpPr>
          <p:cNvPr id="113" name="Google Shape;113;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114" name="Google Shape;114;p19"/>
          <p:cNvPicPr preferRelativeResize="0"/>
          <p:nvPr/>
        </p:nvPicPr>
        <p:blipFill>
          <a:blip r:embed="rId4">
            <a:alphaModFix/>
          </a:blip>
          <a:stretch>
            <a:fillRect/>
          </a:stretch>
        </p:blipFill>
        <p:spPr>
          <a:xfrm>
            <a:off x="4386955" y="1434470"/>
            <a:ext cx="481900" cy="555275"/>
          </a:xfrm>
          <a:prstGeom prst="rect">
            <a:avLst/>
          </a:prstGeom>
          <a:noFill/>
          <a:ln>
            <a:noFill/>
          </a:ln>
        </p:spPr>
      </p:pic>
      <p:pic>
        <p:nvPicPr>
          <p:cNvPr id="115" name="Google Shape;115;p19"/>
          <p:cNvPicPr preferRelativeResize="0"/>
          <p:nvPr/>
        </p:nvPicPr>
        <p:blipFill>
          <a:blip r:embed="rId5">
            <a:alphaModFix/>
          </a:blip>
          <a:stretch>
            <a:fillRect/>
          </a:stretch>
        </p:blipFill>
        <p:spPr>
          <a:xfrm>
            <a:off x="4569684" y="1556163"/>
            <a:ext cx="481900" cy="555275"/>
          </a:xfrm>
          <a:prstGeom prst="rect">
            <a:avLst/>
          </a:prstGeom>
          <a:noFill/>
          <a:ln>
            <a:noFill/>
          </a:ln>
        </p:spPr>
      </p:pic>
      <p:pic>
        <p:nvPicPr>
          <p:cNvPr id="116" name="Google Shape;116;p19"/>
          <p:cNvPicPr preferRelativeResize="0"/>
          <p:nvPr/>
        </p:nvPicPr>
        <p:blipFill>
          <a:blip r:embed="rId6">
            <a:alphaModFix/>
          </a:blip>
          <a:stretch>
            <a:fillRect/>
          </a:stretch>
        </p:blipFill>
        <p:spPr>
          <a:xfrm>
            <a:off x="5654025" y="2170138"/>
            <a:ext cx="1111472" cy="961913"/>
          </a:xfrm>
          <a:prstGeom prst="rect">
            <a:avLst/>
          </a:prstGeom>
          <a:noFill/>
          <a:ln>
            <a:noFill/>
          </a:ln>
        </p:spPr>
      </p:pic>
      <p:pic>
        <p:nvPicPr>
          <p:cNvPr id="117" name="Google Shape;117;p19"/>
          <p:cNvPicPr preferRelativeResize="0"/>
          <p:nvPr/>
        </p:nvPicPr>
        <p:blipFill>
          <a:blip r:embed="rId6">
            <a:alphaModFix/>
          </a:blip>
          <a:stretch>
            <a:fillRect/>
          </a:stretch>
        </p:blipFill>
        <p:spPr>
          <a:xfrm>
            <a:off x="5654025" y="1777572"/>
            <a:ext cx="1111472" cy="961913"/>
          </a:xfrm>
          <a:prstGeom prst="rect">
            <a:avLst/>
          </a:prstGeom>
          <a:noFill/>
          <a:ln>
            <a:noFill/>
          </a:ln>
        </p:spPr>
      </p:pic>
      <p:pic>
        <p:nvPicPr>
          <p:cNvPr id="118" name="Google Shape;118;p19"/>
          <p:cNvPicPr preferRelativeResize="0"/>
          <p:nvPr/>
        </p:nvPicPr>
        <p:blipFill>
          <a:blip r:embed="rId7">
            <a:alphaModFix/>
          </a:blip>
          <a:stretch>
            <a:fillRect/>
          </a:stretch>
        </p:blipFill>
        <p:spPr>
          <a:xfrm>
            <a:off x="5587011" y="756240"/>
            <a:ext cx="1245500" cy="799942"/>
          </a:xfrm>
          <a:prstGeom prst="rect">
            <a:avLst/>
          </a:prstGeom>
          <a:noFill/>
          <a:ln>
            <a:noFill/>
          </a:ln>
        </p:spPr>
      </p:pic>
      <p:pic>
        <p:nvPicPr>
          <p:cNvPr id="119" name="Google Shape;119;p19"/>
          <p:cNvPicPr preferRelativeResize="0"/>
          <p:nvPr/>
        </p:nvPicPr>
        <p:blipFill>
          <a:blip r:embed="rId8">
            <a:alphaModFix/>
          </a:blip>
          <a:stretch>
            <a:fillRect/>
          </a:stretch>
        </p:blipFill>
        <p:spPr>
          <a:xfrm>
            <a:off x="7380302" y="1666762"/>
            <a:ext cx="848475" cy="555275"/>
          </a:xfrm>
          <a:prstGeom prst="rect">
            <a:avLst/>
          </a:prstGeom>
          <a:noFill/>
          <a:ln>
            <a:noFill/>
          </a:ln>
        </p:spPr>
      </p:pic>
      <p:cxnSp>
        <p:nvCxnSpPr>
          <p:cNvPr id="120" name="Google Shape;120;p19"/>
          <p:cNvCxnSpPr/>
          <p:nvPr/>
        </p:nvCxnSpPr>
        <p:spPr>
          <a:xfrm>
            <a:off x="6958825" y="3257288"/>
            <a:ext cx="664200" cy="383400"/>
          </a:xfrm>
          <a:prstGeom prst="straightConnector1">
            <a:avLst/>
          </a:prstGeom>
          <a:noFill/>
          <a:ln w="19050" cap="rnd" cmpd="sng">
            <a:solidFill>
              <a:schemeClr val="accent3"/>
            </a:solidFill>
            <a:prstDash val="dash"/>
            <a:round/>
            <a:headEnd type="none" w="med" len="med"/>
            <a:tailEnd type="none" w="med" len="med"/>
          </a:ln>
        </p:spPr>
      </p:cxnSp>
      <p:cxnSp>
        <p:nvCxnSpPr>
          <p:cNvPr id="121" name="Google Shape;121;p19"/>
          <p:cNvCxnSpPr/>
          <p:nvPr/>
        </p:nvCxnSpPr>
        <p:spPr>
          <a:xfrm>
            <a:off x="4910575" y="2035238"/>
            <a:ext cx="559800" cy="323100"/>
          </a:xfrm>
          <a:prstGeom prst="straightConnector1">
            <a:avLst/>
          </a:prstGeom>
          <a:noFill/>
          <a:ln w="19050" cap="rnd" cmpd="sng">
            <a:solidFill>
              <a:schemeClr val="accent6"/>
            </a:solidFill>
            <a:prstDash val="dash"/>
            <a:round/>
            <a:headEnd type="none" w="med" len="med"/>
            <a:tailEnd type="none" w="med" len="med"/>
          </a:ln>
        </p:spPr>
      </p:cxnSp>
      <p:pic>
        <p:nvPicPr>
          <p:cNvPr id="122" name="Google Shape;122;p19"/>
          <p:cNvPicPr preferRelativeResize="0"/>
          <p:nvPr/>
        </p:nvPicPr>
        <p:blipFill>
          <a:blip r:embed="rId9">
            <a:alphaModFix/>
          </a:blip>
          <a:stretch>
            <a:fillRect/>
          </a:stretch>
        </p:blipFill>
        <p:spPr>
          <a:xfrm>
            <a:off x="7703038" y="1370716"/>
            <a:ext cx="190716" cy="555275"/>
          </a:xfrm>
          <a:prstGeom prst="rect">
            <a:avLst/>
          </a:prstGeom>
          <a:noFill/>
          <a:ln>
            <a:noFill/>
          </a:ln>
        </p:spPr>
      </p:pic>
      <p:cxnSp>
        <p:nvCxnSpPr>
          <p:cNvPr id="123" name="Google Shape;123;p19"/>
          <p:cNvCxnSpPr/>
          <p:nvPr/>
        </p:nvCxnSpPr>
        <p:spPr>
          <a:xfrm flipH="1">
            <a:off x="4637575" y="3181088"/>
            <a:ext cx="936600" cy="540900"/>
          </a:xfrm>
          <a:prstGeom prst="straightConnector1">
            <a:avLst/>
          </a:prstGeom>
          <a:noFill/>
          <a:ln w="19050" cap="rnd" cmpd="sng">
            <a:solidFill>
              <a:schemeClr val="accent3"/>
            </a:solidFill>
            <a:prstDash val="dash"/>
            <a:round/>
            <a:headEnd type="none" w="med" len="med"/>
            <a:tailEnd type="none" w="med" len="med"/>
          </a:ln>
        </p:spPr>
      </p:cxnSp>
      <p:cxnSp>
        <p:nvCxnSpPr>
          <p:cNvPr id="124" name="Google Shape;124;p19"/>
          <p:cNvCxnSpPr/>
          <p:nvPr/>
        </p:nvCxnSpPr>
        <p:spPr>
          <a:xfrm flipH="1">
            <a:off x="6910225" y="2111438"/>
            <a:ext cx="559800" cy="323100"/>
          </a:xfrm>
          <a:prstGeom prst="straightConnector1">
            <a:avLst/>
          </a:prstGeom>
          <a:noFill/>
          <a:ln w="19050" cap="rnd" cmpd="sng">
            <a:solidFill>
              <a:schemeClr val="accent1"/>
            </a:solidFill>
            <a:prstDash val="dash"/>
            <a:round/>
            <a:headEnd type="none" w="med" len="med"/>
            <a:tailEnd type="none" w="med" len="med"/>
          </a:ln>
        </p:spPr>
      </p:cxnSp>
      <p:pic>
        <p:nvPicPr>
          <p:cNvPr id="125" name="Google Shape;125;p19"/>
          <p:cNvPicPr preferRelativeResize="0"/>
          <p:nvPr/>
        </p:nvPicPr>
        <p:blipFill>
          <a:blip r:embed="rId10">
            <a:alphaModFix/>
          </a:blip>
          <a:stretch>
            <a:fillRect/>
          </a:stretch>
        </p:blipFill>
        <p:spPr>
          <a:xfrm>
            <a:off x="4422863" y="2732996"/>
            <a:ext cx="1019495" cy="1122001"/>
          </a:xfrm>
          <a:prstGeom prst="rect">
            <a:avLst/>
          </a:prstGeom>
          <a:noFill/>
          <a:ln>
            <a:noFill/>
          </a:ln>
        </p:spPr>
      </p:pic>
      <p:pic>
        <p:nvPicPr>
          <p:cNvPr id="126" name="Google Shape;126;p19"/>
          <p:cNvPicPr preferRelativeResize="0"/>
          <p:nvPr/>
        </p:nvPicPr>
        <p:blipFill>
          <a:blip r:embed="rId11">
            <a:alphaModFix/>
          </a:blip>
          <a:stretch>
            <a:fillRect/>
          </a:stretch>
        </p:blipFill>
        <p:spPr>
          <a:xfrm>
            <a:off x="7660716" y="3287994"/>
            <a:ext cx="430025" cy="599150"/>
          </a:xfrm>
          <a:prstGeom prst="rect">
            <a:avLst/>
          </a:prstGeom>
          <a:noFill/>
          <a:ln>
            <a:noFill/>
          </a:ln>
        </p:spPr>
      </p:pic>
      <p:pic>
        <p:nvPicPr>
          <p:cNvPr id="127" name="Google Shape;127;p19"/>
          <p:cNvPicPr preferRelativeResize="0"/>
          <p:nvPr/>
        </p:nvPicPr>
        <p:blipFill>
          <a:blip r:embed="rId12">
            <a:alphaModFix/>
          </a:blip>
          <a:stretch>
            <a:fillRect/>
          </a:stretch>
        </p:blipFill>
        <p:spPr>
          <a:xfrm>
            <a:off x="8034133" y="3448355"/>
            <a:ext cx="430025" cy="599150"/>
          </a:xfrm>
          <a:prstGeom prst="rect">
            <a:avLst/>
          </a:prstGeom>
          <a:noFill/>
          <a:ln>
            <a:noFill/>
          </a:ln>
        </p:spPr>
      </p:pic>
      <p:sp>
        <p:nvSpPr>
          <p:cNvPr id="128" name="Google Shape;128;p19"/>
          <p:cNvSpPr/>
          <p:nvPr/>
        </p:nvSpPr>
        <p:spPr>
          <a:xfrm>
            <a:off x="6114350" y="1645250"/>
            <a:ext cx="190800" cy="476700"/>
          </a:xfrm>
          <a:prstGeom prst="upDownArrow">
            <a:avLst>
              <a:gd name="adj1" fmla="val 50000"/>
              <a:gd name="adj2" fmla="val 50000"/>
            </a:avLst>
          </a:prstGeom>
          <a:gradFill>
            <a:gsLst>
              <a:gs pos="0">
                <a:schemeClr val="accent4"/>
              </a:gs>
              <a:gs pos="100000">
                <a:srgbClr val="00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1383</TotalTime>
  <Words>5417</Words>
  <Application>Microsoft Office PowerPoint</Application>
  <PresentationFormat>Presentación en pantalla (16:9)</PresentationFormat>
  <Paragraphs>384</Paragraphs>
  <Slides>23</Slides>
  <Notes>23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Muli</vt:lpstr>
      <vt:lpstr>Calibri</vt:lpstr>
      <vt:lpstr>Arial</vt:lpstr>
      <vt:lpstr>Lexend Deca</vt:lpstr>
      <vt:lpstr>Aliena template</vt:lpstr>
      <vt:lpstr>V&amp;V of Medical Device</vt:lpstr>
      <vt:lpstr>Hello!</vt:lpstr>
      <vt:lpstr>Software Engineering Timeline</vt:lpstr>
      <vt:lpstr>Risk definition</vt:lpstr>
      <vt:lpstr>Presentación de PowerPoint</vt:lpstr>
      <vt:lpstr>Risk definition</vt:lpstr>
      <vt:lpstr>Main characteristics of our RISK concept</vt:lpstr>
      <vt:lpstr>IT Security</vt:lpstr>
      <vt:lpstr>Resilience</vt:lpstr>
      <vt:lpstr>Points of view</vt:lpstr>
      <vt:lpstr>The context of the organization</vt:lpstr>
      <vt:lpstr>Objectives of IT Security</vt:lpstr>
      <vt:lpstr>Secure all levels</vt:lpstr>
      <vt:lpstr>Risk management plan</vt:lpstr>
      <vt:lpstr>Roles and functions</vt:lpstr>
      <vt:lpstr>Risk management in Medical Devices</vt:lpstr>
      <vt:lpstr>Risk management summary</vt:lpstr>
      <vt:lpstr>WHAT ARE WE FACING?</vt:lpstr>
      <vt:lpstr>Protection</vt:lpstr>
      <vt:lpstr>Type of protection</vt:lpstr>
      <vt:lpstr>Certifications and Methodologies</vt:lpstr>
      <vt:lpstr>Conclussions about risk management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Loving the risk</dc:title>
  <cp:lastModifiedBy>Javier Bores Cerezal</cp:lastModifiedBy>
  <cp:revision>83</cp:revision>
  <dcterms:modified xsi:type="dcterms:W3CDTF">2021-10-22T10:13:05Z</dcterms:modified>
</cp:coreProperties>
</file>