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6"/>
  </p:notesMasterIdLst>
  <p:handoutMasterIdLst>
    <p:handoutMasterId r:id="rId37"/>
  </p:handoutMasterIdLst>
  <p:sldIdLst>
    <p:sldId id="418" r:id="rId2"/>
    <p:sldId id="355" r:id="rId3"/>
    <p:sldId id="419" r:id="rId4"/>
    <p:sldId id="423" r:id="rId5"/>
    <p:sldId id="934" r:id="rId6"/>
    <p:sldId id="939" r:id="rId7"/>
    <p:sldId id="935" r:id="rId8"/>
    <p:sldId id="426" r:id="rId9"/>
    <p:sldId id="936" r:id="rId10"/>
    <p:sldId id="937" r:id="rId11"/>
    <p:sldId id="940" r:id="rId12"/>
    <p:sldId id="953" r:id="rId13"/>
    <p:sldId id="942" r:id="rId14"/>
    <p:sldId id="944" r:id="rId15"/>
    <p:sldId id="945" r:id="rId16"/>
    <p:sldId id="946" r:id="rId17"/>
    <p:sldId id="938" r:id="rId18"/>
    <p:sldId id="409" r:id="rId19"/>
    <p:sldId id="410" r:id="rId20"/>
    <p:sldId id="954" r:id="rId21"/>
    <p:sldId id="411" r:id="rId22"/>
    <p:sldId id="412" r:id="rId23"/>
    <p:sldId id="413" r:id="rId24"/>
    <p:sldId id="414" r:id="rId25"/>
    <p:sldId id="415" r:id="rId26"/>
    <p:sldId id="416" r:id="rId27"/>
    <p:sldId id="417" r:id="rId28"/>
    <p:sldId id="948" r:id="rId29"/>
    <p:sldId id="949" r:id="rId30"/>
    <p:sldId id="952" r:id="rId31"/>
    <p:sldId id="955" r:id="rId32"/>
    <p:sldId id="956" r:id="rId33"/>
    <p:sldId id="957" r:id="rId34"/>
    <p:sldId id="951" r:id="rId35"/>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5597331B-52B5-45D1-86F6-BF4ED0101B88}">
          <p14:sldIdLst>
            <p14:sldId id="418"/>
            <p14:sldId id="355"/>
            <p14:sldId id="419"/>
            <p14:sldId id="423"/>
            <p14:sldId id="934"/>
            <p14:sldId id="939"/>
            <p14:sldId id="935"/>
            <p14:sldId id="426"/>
            <p14:sldId id="936"/>
            <p14:sldId id="937"/>
            <p14:sldId id="940"/>
            <p14:sldId id="953"/>
            <p14:sldId id="942"/>
            <p14:sldId id="944"/>
            <p14:sldId id="945"/>
            <p14:sldId id="946"/>
            <p14:sldId id="938"/>
            <p14:sldId id="409"/>
            <p14:sldId id="410"/>
            <p14:sldId id="954"/>
            <p14:sldId id="411"/>
            <p14:sldId id="412"/>
            <p14:sldId id="413"/>
            <p14:sldId id="414"/>
            <p14:sldId id="415"/>
            <p14:sldId id="416"/>
            <p14:sldId id="417"/>
            <p14:sldId id="948"/>
            <p14:sldId id="949"/>
            <p14:sldId id="952"/>
            <p14:sldId id="955"/>
            <p14:sldId id="956"/>
            <p14:sldId id="957"/>
            <p14:sldId id="951"/>
          </p14:sldIdLst>
        </p14:section>
      </p14:sectionLst>
    </p:ext>
    <p:ext uri="{EFAFB233-063F-42B5-8137-9DF3F51BA10A}">
      <p15:sldGuideLst xmlns:p15="http://schemas.microsoft.com/office/powerpoint/2012/main">
        <p15:guide id="1" orient="horz" pos="1610">
          <p15:clr>
            <a:srgbClr val="A4A3A4"/>
          </p15:clr>
        </p15:guide>
        <p15:guide id="2" pos="28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859"/>
    <a:srgbClr val="121A48"/>
    <a:srgbClr val="FFCC66"/>
    <a:srgbClr val="FFFFFF"/>
    <a:srgbClr val="21396B"/>
    <a:srgbClr val="51493B"/>
    <a:srgbClr val="1B2344"/>
    <a:srgbClr val="FF3944"/>
    <a:srgbClr val="0062AC"/>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4" autoAdjust="0"/>
    <p:restoredTop sz="89189" autoAdjust="0"/>
  </p:normalViewPr>
  <p:slideViewPr>
    <p:cSldViewPr snapToGrid="0" snapToObjects="1">
      <p:cViewPr varScale="1">
        <p:scale>
          <a:sx n="101" d="100"/>
          <a:sy n="101" d="100"/>
        </p:scale>
        <p:origin x="878" y="72"/>
      </p:cViewPr>
      <p:guideLst>
        <p:guide orient="horz" pos="1610"/>
        <p:guide pos="287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54EB2C-0C1A-1343-8B98-CFAB14D226BF}" type="datetimeFigureOut">
              <a:rPr lang="nl-NL" smtClean="0"/>
              <a:pPr/>
              <a:t>31-8-2021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2883AF-2739-5E40-9C15-7B01150BDBE2}" type="slidenum">
              <a:rPr lang="nl-NL" smtClean="0"/>
              <a:pPr/>
              <a:t>‹#›</a:t>
            </a:fld>
            <a:endParaRPr lang="nl-NL"/>
          </a:p>
        </p:txBody>
      </p:sp>
    </p:spTree>
    <p:extLst>
      <p:ext uri="{BB962C8B-B14F-4D97-AF65-F5344CB8AC3E}">
        <p14:creationId xmlns:p14="http://schemas.microsoft.com/office/powerpoint/2010/main" val="2767224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58ED0-5E47-0148-B28F-1DC73E37B6BA}" type="datetimeFigureOut">
              <a:rPr lang="nl-NL" smtClean="0"/>
              <a:pPr/>
              <a:t>30-8-2021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B61B7-18A5-1E4F-95CA-54636EDFD2EE}" type="slidenum">
              <a:rPr lang="nl-NL" smtClean="0"/>
              <a:pPr/>
              <a:t>‹#›</a:t>
            </a:fld>
            <a:endParaRPr lang="nl-NL"/>
          </a:p>
        </p:txBody>
      </p:sp>
    </p:spTree>
    <p:extLst>
      <p:ext uri="{BB962C8B-B14F-4D97-AF65-F5344CB8AC3E}">
        <p14:creationId xmlns:p14="http://schemas.microsoft.com/office/powerpoint/2010/main" val="35026635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6D4B-94FC-4420-A678-D80DC59FF6C0}" type="slidenum">
              <a:rPr lang="nl-BE" smtClean="0"/>
              <a:pPr/>
              <a:t>2</a:t>
            </a:fld>
            <a:endParaRPr lang="nl-BE"/>
          </a:p>
        </p:txBody>
      </p:sp>
    </p:spTree>
    <p:extLst>
      <p:ext uri="{BB962C8B-B14F-4D97-AF65-F5344CB8AC3E}">
        <p14:creationId xmlns:p14="http://schemas.microsoft.com/office/powerpoint/2010/main" val="360632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73522" rtl="0" eaLnBrk="0" fontAlgn="base" latinLnBrk="0" hangingPunct="0">
              <a:lnSpc>
                <a:spcPct val="100000"/>
              </a:lnSpc>
              <a:spcBef>
                <a:spcPct val="30000"/>
              </a:spcBef>
              <a:spcAft>
                <a:spcPct val="0"/>
              </a:spcAft>
              <a:buClrTx/>
              <a:buSzTx/>
              <a:buFontTx/>
              <a:buNone/>
              <a:tabLst/>
              <a:defRPr/>
            </a:pPr>
            <a:r>
              <a:rPr lang="en-US" dirty="0"/>
              <a:t>Matching: functional priority, linking requirements to product risks, risk priority</a:t>
            </a:r>
          </a:p>
          <a:p>
            <a:pPr marL="0" marR="0" indent="0" algn="l" defTabSz="473522" rtl="0" eaLnBrk="0" fontAlgn="base" latinLnBrk="0" hangingPunct="0">
              <a:lnSpc>
                <a:spcPct val="100000"/>
              </a:lnSpc>
              <a:spcBef>
                <a:spcPct val="30000"/>
              </a:spcBef>
              <a:spcAft>
                <a:spcPct val="0"/>
              </a:spcAft>
              <a:buClrTx/>
              <a:buSzTx/>
              <a:buFontTx/>
              <a:buNone/>
              <a:tabLst/>
              <a:defRPr/>
            </a:pPr>
            <a:endParaRPr lang="en-US" dirty="0"/>
          </a:p>
          <a:p>
            <a:pPr defTabSz="473522">
              <a:defRPr/>
            </a:pPr>
            <a:r>
              <a:rPr lang="en-US" dirty="0"/>
              <a:t>“</a:t>
            </a:r>
            <a:r>
              <a:rPr lang="en-US" b="1" dirty="0">
                <a:solidFill>
                  <a:srgbClr val="002060"/>
                </a:solidFill>
              </a:rPr>
              <a:t>No risk, </a:t>
            </a:r>
            <a:r>
              <a:rPr lang="en-US" b="1" i="1" dirty="0">
                <a:solidFill>
                  <a:srgbClr val="002060"/>
                </a:solidFill>
              </a:rPr>
              <a:t>no</a:t>
            </a:r>
            <a:r>
              <a:rPr lang="en-US" b="1" dirty="0">
                <a:solidFill>
                  <a:srgbClr val="002060"/>
                </a:solidFill>
              </a:rPr>
              <a:t> test!</a:t>
            </a:r>
            <a:r>
              <a:rPr lang="en-US" dirty="0"/>
              <a:t>”</a:t>
            </a:r>
          </a:p>
          <a:p>
            <a:pPr defTabSz="473522">
              <a:defRPr/>
            </a:pPr>
            <a:endParaRPr lang="en-US" dirty="0"/>
          </a:p>
          <a:p>
            <a:pPr defTabSz="473522">
              <a:defRPr/>
            </a:pPr>
            <a:r>
              <a:rPr lang="en-US" dirty="0"/>
              <a:t>FMEA: </a:t>
            </a:r>
            <a:r>
              <a:rPr lang="en-US" b="1" dirty="0"/>
              <a:t>Failure mode and effects analysis</a:t>
            </a:r>
            <a:r>
              <a:rPr lang="en-US" b="0" dirty="0"/>
              <a:t>, https://en.wikipedia.org/wiki/Failure_mode_and_effects_analysis</a:t>
            </a:r>
          </a:p>
          <a:p>
            <a:pPr defTabSz="473522">
              <a:defRPr/>
            </a:pPr>
            <a:r>
              <a:rPr lang="en-US" b="0" dirty="0"/>
              <a:t>HTSM: </a:t>
            </a:r>
            <a:r>
              <a:rPr lang="en-US" b="1" dirty="0"/>
              <a:t>Heuristic Test Strategy Model</a:t>
            </a:r>
            <a:r>
              <a:rPr lang="en-US" b="0" dirty="0"/>
              <a:t>, </a:t>
            </a:r>
            <a:r>
              <a:rPr lang="en-US" i="1" dirty="0"/>
              <a:t>www.satisfice.com/tools/</a:t>
            </a:r>
            <a:r>
              <a:rPr lang="en-US" b="1" i="1" dirty="0"/>
              <a:t>htsm</a:t>
            </a:r>
            <a:r>
              <a:rPr lang="en-US" i="1" dirty="0"/>
              <a:t>.pdf </a:t>
            </a:r>
          </a:p>
          <a:p>
            <a:pPr defTabSz="473522">
              <a:defRPr/>
            </a:pPr>
            <a:endParaRPr lang="en-US" i="1" dirty="0"/>
          </a:p>
          <a:p>
            <a:pPr defTabSz="473522">
              <a:defRPr/>
            </a:pPr>
            <a:r>
              <a:rPr lang="en-US" dirty="0"/>
              <a:t>ISO:25010, https://www.iso.org/standard/35733.html</a:t>
            </a:r>
          </a:p>
          <a:p>
            <a:pPr defTabSz="473522">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B61B7-18A5-1E4F-95CA-54636EDFD2E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058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8C4B61B7-18A5-1E4F-95CA-54636EDFD2EE}" type="slidenum">
              <a:rPr lang="nl-NL" smtClean="0"/>
              <a:pPr/>
              <a:t>18</a:t>
            </a:fld>
            <a:endParaRPr lang="nl-NL"/>
          </a:p>
        </p:txBody>
      </p:sp>
    </p:spTree>
    <p:extLst>
      <p:ext uri="{BB962C8B-B14F-4D97-AF65-F5344CB8AC3E}">
        <p14:creationId xmlns:p14="http://schemas.microsoft.com/office/powerpoint/2010/main" val="19530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4B61B7-18A5-1E4F-95CA-54636EDFD2EE}" type="slidenum">
              <a:rPr lang="nl-NL" smtClean="0"/>
              <a:pPr/>
              <a:t>19</a:t>
            </a:fld>
            <a:endParaRPr lang="nl-NL"/>
          </a:p>
        </p:txBody>
      </p:sp>
    </p:spTree>
    <p:extLst>
      <p:ext uri="{BB962C8B-B14F-4D97-AF65-F5344CB8AC3E}">
        <p14:creationId xmlns:p14="http://schemas.microsoft.com/office/powerpoint/2010/main" val="396629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ISO:25010, https://www.iso.org/standard/35733.html</a:t>
            </a:r>
          </a:p>
          <a:p>
            <a:endParaRPr lang="en-US" dirty="0"/>
          </a:p>
          <a:p>
            <a:r>
              <a:rPr lang="en-US" dirty="0"/>
              <a:t>ISO/IEC 25010:2011 defines:</a:t>
            </a:r>
          </a:p>
          <a:p>
            <a:pPr marL="171450" indent="-171450">
              <a:buFont typeface="Arial" panose="020B0604020202020204" pitchFamily="34" charset="0"/>
              <a:buChar char="•"/>
            </a:pPr>
            <a:r>
              <a:rPr lang="en-US" dirty="0"/>
              <a:t>A quality in use model composed of five characteristics (some of which are further subdivided into </a:t>
            </a:r>
            <a:r>
              <a:rPr lang="en-US" dirty="0" err="1"/>
              <a:t>subcharacteristics</a:t>
            </a:r>
            <a:r>
              <a:rPr lang="en-US" dirty="0"/>
              <a:t>) that relate to the outcome of interaction when a product is used in a particular context of use. This system model is applicable to the complete human-computer system, including both computer systems in use and software products in use.</a:t>
            </a:r>
          </a:p>
          <a:p>
            <a:pPr marL="171450" indent="-171450">
              <a:buFont typeface="Arial" panose="020B0604020202020204" pitchFamily="34" charset="0"/>
              <a:buChar char="•"/>
            </a:pPr>
            <a:r>
              <a:rPr lang="en-US" dirty="0"/>
              <a:t>A product quality model composed of eight characteristics (which are further subdivided into </a:t>
            </a:r>
            <a:r>
              <a:rPr lang="en-US" dirty="0" err="1"/>
              <a:t>subcharacteristics</a:t>
            </a:r>
            <a:r>
              <a:rPr lang="en-US" dirty="0"/>
              <a:t>) that relate to static properties of software and dynamic properties of the computer system. The model is applicable to both computer systems and software products.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20</a:t>
            </a:fld>
            <a:endParaRPr lang="nl-NL"/>
          </a:p>
        </p:txBody>
      </p:sp>
    </p:spTree>
    <p:extLst>
      <p:ext uri="{BB962C8B-B14F-4D97-AF65-F5344CB8AC3E}">
        <p14:creationId xmlns:p14="http://schemas.microsoft.com/office/powerpoint/2010/main" val="388143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sz="1200" dirty="0">
              <a:solidFill>
                <a:schemeClr val="bg1">
                  <a:lumMod val="50000"/>
                </a:schemeClr>
              </a:solidFill>
            </a:endParaRPr>
          </a:p>
          <a:p>
            <a:endParaRPr lang="nl-NL" dirty="0"/>
          </a:p>
        </p:txBody>
      </p:sp>
      <p:sp>
        <p:nvSpPr>
          <p:cNvPr id="4" name="Tijdelijke aanduiding voor dianummer 3"/>
          <p:cNvSpPr>
            <a:spLocks noGrp="1"/>
          </p:cNvSpPr>
          <p:nvPr>
            <p:ph type="sldNum" sz="quarter" idx="5"/>
          </p:nvPr>
        </p:nvSpPr>
        <p:spPr/>
        <p:txBody>
          <a:bodyPr/>
          <a:lstStyle/>
          <a:p>
            <a:fld id="{8C4B61B7-18A5-1E4F-95CA-54636EDFD2EE}" type="slidenum">
              <a:rPr lang="nl-NL" smtClean="0"/>
              <a:pPr/>
              <a:t>21</a:t>
            </a:fld>
            <a:endParaRPr lang="nl-NL"/>
          </a:p>
        </p:txBody>
      </p:sp>
    </p:spTree>
    <p:extLst>
      <p:ext uri="{BB962C8B-B14F-4D97-AF65-F5344CB8AC3E}">
        <p14:creationId xmlns:p14="http://schemas.microsoft.com/office/powerpoint/2010/main" val="391027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sz="1200" dirty="0">
              <a:solidFill>
                <a:schemeClr val="bg1">
                  <a:lumMod val="50000"/>
                </a:schemeClr>
              </a:solidFill>
            </a:endParaRP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8C4B61B7-18A5-1E4F-95CA-54636EDFD2EE}" type="slidenum">
              <a:rPr lang="nl-NL" smtClean="0"/>
              <a:pPr/>
              <a:t>22</a:t>
            </a:fld>
            <a:endParaRPr lang="nl-NL"/>
          </a:p>
        </p:txBody>
      </p:sp>
    </p:spTree>
    <p:extLst>
      <p:ext uri="{BB962C8B-B14F-4D97-AF65-F5344CB8AC3E}">
        <p14:creationId xmlns:p14="http://schemas.microsoft.com/office/powerpoint/2010/main" val="273224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4B61B7-18A5-1E4F-95CA-54636EDFD2EE}" type="slidenum">
              <a:rPr lang="nl-NL" smtClean="0"/>
              <a:pPr/>
              <a:t>25</a:t>
            </a:fld>
            <a:endParaRPr lang="nl-NL"/>
          </a:p>
        </p:txBody>
      </p:sp>
    </p:spTree>
    <p:extLst>
      <p:ext uri="{BB962C8B-B14F-4D97-AF65-F5344CB8AC3E}">
        <p14:creationId xmlns:p14="http://schemas.microsoft.com/office/powerpoint/2010/main" val="196006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4B61B7-18A5-1E4F-95CA-54636EDFD2EE}" type="slidenum">
              <a:rPr lang="nl-NL" smtClean="0"/>
              <a:pPr/>
              <a:t>26</a:t>
            </a:fld>
            <a:endParaRPr lang="nl-NL"/>
          </a:p>
        </p:txBody>
      </p:sp>
    </p:spTree>
    <p:extLst>
      <p:ext uri="{BB962C8B-B14F-4D97-AF65-F5344CB8AC3E}">
        <p14:creationId xmlns:p14="http://schemas.microsoft.com/office/powerpoint/2010/main" val="373439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4B61B7-18A5-1E4F-95CA-54636EDFD2EE}" type="slidenum">
              <a:rPr lang="nl-NL" smtClean="0"/>
              <a:pPr/>
              <a:t>27</a:t>
            </a:fld>
            <a:endParaRPr lang="nl-NL"/>
          </a:p>
        </p:txBody>
      </p:sp>
    </p:spTree>
    <p:extLst>
      <p:ext uri="{BB962C8B-B14F-4D97-AF65-F5344CB8AC3E}">
        <p14:creationId xmlns:p14="http://schemas.microsoft.com/office/powerpoint/2010/main" val="336234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30</a:t>
            </a:fld>
            <a:endParaRPr lang="nl-NL"/>
          </a:p>
        </p:txBody>
      </p:sp>
    </p:spTree>
    <p:extLst>
      <p:ext uri="{BB962C8B-B14F-4D97-AF65-F5344CB8AC3E}">
        <p14:creationId xmlns:p14="http://schemas.microsoft.com/office/powerpoint/2010/main" val="66747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Adjust testing effort accordingly</a:t>
            </a:r>
          </a:p>
        </p:txBody>
      </p:sp>
      <p:sp>
        <p:nvSpPr>
          <p:cNvPr id="4" name="Slide Number Placeholder 3"/>
          <p:cNvSpPr>
            <a:spLocks noGrp="1"/>
          </p:cNvSpPr>
          <p:nvPr>
            <p:ph type="sldNum" sz="quarter" idx="5"/>
          </p:nvPr>
        </p:nvSpPr>
        <p:spPr/>
        <p:txBody>
          <a:bodyPr/>
          <a:lstStyle/>
          <a:p>
            <a:fld id="{8C4B61B7-18A5-1E4F-95CA-54636EDFD2EE}" type="slidenum">
              <a:rPr lang="nl-NL" smtClean="0"/>
              <a:pPr/>
              <a:t>4</a:t>
            </a:fld>
            <a:endParaRPr lang="nl-NL"/>
          </a:p>
        </p:txBody>
      </p:sp>
    </p:spTree>
    <p:extLst>
      <p:ext uri="{BB962C8B-B14F-4D97-AF65-F5344CB8AC3E}">
        <p14:creationId xmlns:p14="http://schemas.microsoft.com/office/powerpoint/2010/main" val="138707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31</a:t>
            </a:fld>
            <a:endParaRPr lang="nl-NL"/>
          </a:p>
        </p:txBody>
      </p:sp>
    </p:spTree>
    <p:extLst>
      <p:ext uri="{BB962C8B-B14F-4D97-AF65-F5344CB8AC3E}">
        <p14:creationId xmlns:p14="http://schemas.microsoft.com/office/powerpoint/2010/main" val="354360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9">
              <a:defRPr/>
            </a:pPr>
            <a:r>
              <a:rPr lang="en-US" dirty="0"/>
              <a:t>Risk Mitigation: “execute</a:t>
            </a:r>
            <a:r>
              <a:rPr lang="en-US" baseline="0" dirty="0"/>
              <a:t> tests” is </a:t>
            </a:r>
            <a:r>
              <a:rPr lang="en-US" dirty="0"/>
              <a:t>semantically a fine point, but we</a:t>
            </a:r>
            <a:r>
              <a:rPr lang="en-US" baseline="0" dirty="0"/>
              <a:t> should see this in relation to the Quality Assessment Factor, i.e. to what extent we have minimized the likelihood and what we have done to contain the impact. This will be clear from the risk “mitigation method” applied.</a:t>
            </a:r>
          </a:p>
          <a:p>
            <a:pPr defTabSz="457159">
              <a:defRPr/>
            </a:pPr>
            <a:r>
              <a:rPr lang="en-US" dirty="0">
                <a:sym typeface="Wingdings" panose="05000000000000000000" pitchFamily="2" charset="2"/>
              </a:rPr>
              <a:t>See further the ‘risk stream’.</a:t>
            </a:r>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5</a:t>
            </a:fld>
            <a:endParaRPr lang="nl-NL"/>
          </a:p>
        </p:txBody>
      </p:sp>
    </p:spTree>
    <p:extLst>
      <p:ext uri="{BB962C8B-B14F-4D97-AF65-F5344CB8AC3E}">
        <p14:creationId xmlns:p14="http://schemas.microsoft.com/office/powerpoint/2010/main" val="305256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R</a:t>
            </a:r>
            <a:r>
              <a:rPr lang="az-Cyrl-AZ" dirty="0"/>
              <a:t>Я</a:t>
            </a:r>
            <a:r>
              <a:rPr lang="en-US" dirty="0"/>
              <a:t>BT approach is a</a:t>
            </a:r>
            <a:r>
              <a:rPr lang="en-US" baseline="0" dirty="0"/>
              <a:t> Structured Testing approach that </a:t>
            </a:r>
            <a:r>
              <a:rPr lang="en-US" dirty="0"/>
              <a:t>combines requirements</a:t>
            </a:r>
            <a:r>
              <a:rPr lang="en-US" baseline="0" dirty="0"/>
              <a:t> </a:t>
            </a:r>
            <a:r>
              <a:rPr lang="en-US" dirty="0"/>
              <a:t>and risk-based testing.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Summary of </a:t>
            </a:r>
            <a:r>
              <a:rPr lang="en-US" sz="1200" b="1" dirty="0">
                <a:latin typeface="Arial" panose="020B0604020202020204" pitchFamily="34" charset="0"/>
                <a:cs typeface="Arial" panose="020B0604020202020204" pitchFamily="34" charset="0"/>
              </a:rPr>
              <a:t>advantages</a:t>
            </a:r>
            <a:r>
              <a:rPr lang="en-US" sz="1200" dirty="0">
                <a:latin typeface="Arial" panose="020B0604020202020204" pitchFamily="34" charset="0"/>
                <a:cs typeface="Arial" panose="020B0604020202020204" pitchFamily="34" charset="0"/>
              </a:rPr>
              <a:t>: focus, efficiency, purpose, agility, transparency, effectiveness, confidence</a:t>
            </a:r>
          </a:p>
          <a:p>
            <a:endParaRPr lang="en-US" baseline="0" dirty="0">
              <a:sym typeface="Wingdings" panose="05000000000000000000" pitchFamily="2" charset="2"/>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solidFill>
                  <a:srgbClr val="080808"/>
                </a:solidFill>
              </a:rPr>
              <a:t>IMPACT on the quality of the product</a:t>
            </a:r>
            <a:r>
              <a:rPr lang="en-US" baseline="0" dirty="0">
                <a:solidFill>
                  <a:srgbClr val="080808"/>
                </a:solidFill>
              </a:rPr>
              <a:t> </a:t>
            </a:r>
            <a:r>
              <a:rPr lang="en-US" baseline="0" dirty="0">
                <a:solidFill>
                  <a:srgbClr val="080808"/>
                </a:solidFill>
                <a:sym typeface="Wingdings" panose="05000000000000000000" pitchFamily="2" charset="2"/>
              </a:rPr>
              <a:t> </a:t>
            </a:r>
            <a:r>
              <a:rPr lang="en-US" baseline="0" dirty="0">
                <a:sym typeface="Wingdings" panose="05000000000000000000" pitchFamily="2" charset="2"/>
              </a:rPr>
              <a:t>Anything that threatens quality is a risk.</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sym typeface="Wingdings" panose="05000000000000000000" pitchFamily="2" charset="2"/>
              </a:rPr>
              <a:t>QUALITY is a value to some persons who matter. </a:t>
            </a:r>
            <a:r>
              <a:rPr lang="en-US" dirty="0"/>
              <a:t>(Quality is a value to a stakeholder.)</a:t>
            </a:r>
          </a:p>
          <a:p>
            <a:endParaRPr lang="en-US" b="1" dirty="0"/>
          </a:p>
          <a:p>
            <a:pPr lvl="0"/>
            <a:r>
              <a:rPr lang="en-US" dirty="0"/>
              <a:t>FOCUS: development &gt; testing &gt; business</a:t>
            </a:r>
          </a:p>
          <a:p>
            <a:pPr lvl="0"/>
            <a:r>
              <a:rPr lang="en-US" dirty="0"/>
              <a:t>1/ Requirements</a:t>
            </a:r>
          </a:p>
          <a:p>
            <a:pPr lvl="0"/>
            <a:r>
              <a:rPr lang="en-US" dirty="0"/>
              <a:t>2/ Risks</a:t>
            </a:r>
          </a:p>
          <a:p>
            <a:pPr lvl="0"/>
            <a:r>
              <a:rPr lang="en-US" dirty="0"/>
              <a:t>3/ </a:t>
            </a:r>
            <a:r>
              <a:rPr lang="en-GB" dirty="0"/>
              <a:t>Goal-based: use business goals </a:t>
            </a:r>
            <a:r>
              <a:rPr lang="en-GB" b="1" i="1" dirty="0"/>
              <a:t>and</a:t>
            </a:r>
            <a:r>
              <a:rPr lang="en-GB" dirty="0"/>
              <a:t> risk to focus testing on and support decision-making</a:t>
            </a:r>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8</a:t>
            </a:fld>
            <a:endParaRPr lang="nl-NL"/>
          </a:p>
        </p:txBody>
      </p:sp>
    </p:spTree>
    <p:extLst>
      <p:ext uri="{BB962C8B-B14F-4D97-AF65-F5344CB8AC3E}">
        <p14:creationId xmlns:p14="http://schemas.microsoft.com/office/powerpoint/2010/main" val="281040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process is iterative.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Terms EPIC and SPRINT are just an example. Even in a ‘usual’ SW product development there will be some phasing.</a:t>
            </a:r>
          </a:p>
          <a:p>
            <a:r>
              <a:rPr lang="en-US" dirty="0"/>
              <a:t>Analysis</a:t>
            </a:r>
            <a:r>
              <a:rPr lang="en-US" baseline="0" dirty="0"/>
              <a:t> steps are considered together. Preferably we do both analysis of potential risks as well as requirements analysis. Having no requirements to analyze should not be a problem to initiate the process, however, risk analysis is mandatory, because if the requirements are not formally written yet, we can still start executing the risk analysis and when doing that, we can consider product features and quality criteria which bring risks.</a:t>
            </a:r>
          </a:p>
          <a:p>
            <a:r>
              <a:rPr lang="en-US" baseline="0" dirty="0"/>
              <a:t>The analysis of potential risks includes the first two steps of the risk management process namely, risk identification and risk assessment.</a:t>
            </a:r>
          </a:p>
          <a:p>
            <a:endParaRPr lang="en-US" baseline="0" dirty="0"/>
          </a:p>
          <a:p>
            <a:r>
              <a:rPr lang="en-US" baseline="0" dirty="0"/>
              <a:t>The analysis is input for specifying and design test-cases, creating a test plan, etc. The delivery is (an update of) the TP.</a:t>
            </a:r>
          </a:p>
          <a:p>
            <a:r>
              <a:rPr lang="en-US" baseline="0" dirty="0"/>
              <a:t>When the test-cases are executed, we might experience problems and see new potentialities. The execution of the test-cases delivers results and other data, such as diagnostics and logs, which are used to evaluate the (actual) risks and evaluate requirements on the realized benefits.</a:t>
            </a:r>
          </a:p>
          <a:p>
            <a:r>
              <a:rPr lang="en-US" baseline="0" dirty="0"/>
              <a:t>A TR and a status report are created and presented to the stakeholders who, on their turn, should be able to take informed decisions about the next steps of the project.</a:t>
            </a:r>
          </a:p>
          <a:p>
            <a:r>
              <a:rPr lang="en-US" baseline="0" dirty="0"/>
              <a:t>When a decision is taken to continue, risks will be reassessed, requirements updated, and risks and requirements will be aligned. After this, a new cycle is initiated.</a:t>
            </a:r>
          </a:p>
          <a:p>
            <a:endParaRPr lang="en-US" baseline="0" dirty="0"/>
          </a:p>
          <a:p>
            <a:r>
              <a:rPr lang="en-US" baseline="0" dirty="0"/>
              <a:t>Through all the steps and cycles, the RRBT matrix is used and updated. At the end, the matrix and the TPS and TAR documents are delivered.</a:t>
            </a:r>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10</a:t>
            </a:fld>
            <a:endParaRPr lang="nl-NL"/>
          </a:p>
        </p:txBody>
      </p:sp>
    </p:spTree>
    <p:extLst>
      <p:ext uri="{BB962C8B-B14F-4D97-AF65-F5344CB8AC3E}">
        <p14:creationId xmlns:p14="http://schemas.microsoft.com/office/powerpoint/2010/main" val="191553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73522" rtl="0" eaLnBrk="0" fontAlgn="base" latinLnBrk="0" hangingPunct="0">
              <a:lnSpc>
                <a:spcPct val="100000"/>
              </a:lnSpc>
              <a:spcBef>
                <a:spcPct val="30000"/>
              </a:spcBef>
              <a:spcAft>
                <a:spcPct val="0"/>
              </a:spcAft>
              <a:buClrTx/>
              <a:buSzTx/>
              <a:buFontTx/>
              <a:buNone/>
              <a:tabLst/>
              <a:defRPr/>
            </a:pPr>
            <a:r>
              <a:rPr lang="en-US" dirty="0"/>
              <a:t>Matching: functional priority, linking requirements to product risks, risk priority</a:t>
            </a:r>
          </a:p>
          <a:p>
            <a:pPr marL="0" marR="0" indent="0" algn="l" defTabSz="473522" rtl="0" eaLnBrk="0" fontAlgn="base" latinLnBrk="0" hangingPunct="0">
              <a:lnSpc>
                <a:spcPct val="100000"/>
              </a:lnSpc>
              <a:spcBef>
                <a:spcPct val="30000"/>
              </a:spcBef>
              <a:spcAft>
                <a:spcPct val="0"/>
              </a:spcAft>
              <a:buClrTx/>
              <a:buSzTx/>
              <a:buFontTx/>
              <a:buNone/>
              <a:tabLst/>
              <a:defRPr/>
            </a:pPr>
            <a:endParaRPr lang="en-US" dirty="0"/>
          </a:p>
          <a:p>
            <a:pPr defTabSz="473522">
              <a:defRPr/>
            </a:pPr>
            <a:r>
              <a:rPr lang="en-US" dirty="0"/>
              <a:t>“</a:t>
            </a:r>
            <a:r>
              <a:rPr lang="en-US" b="1" dirty="0">
                <a:solidFill>
                  <a:srgbClr val="002060"/>
                </a:solidFill>
              </a:rPr>
              <a:t>No risk, </a:t>
            </a:r>
            <a:r>
              <a:rPr lang="en-US" b="1" i="1" dirty="0">
                <a:solidFill>
                  <a:srgbClr val="002060"/>
                </a:solidFill>
              </a:rPr>
              <a:t>no</a:t>
            </a:r>
            <a:r>
              <a:rPr lang="en-US" b="1" dirty="0">
                <a:solidFill>
                  <a:srgbClr val="002060"/>
                </a:solidFill>
              </a:rPr>
              <a:t> test!</a:t>
            </a:r>
            <a:r>
              <a:rPr lang="en-US" dirty="0"/>
              <a:t>”</a:t>
            </a:r>
          </a:p>
          <a:p>
            <a:pPr defTabSz="473522">
              <a:defRPr/>
            </a:pPr>
            <a:endParaRPr lang="en-US" dirty="0"/>
          </a:p>
          <a:p>
            <a:pPr defTabSz="473522">
              <a:defRPr/>
            </a:pPr>
            <a:r>
              <a:rPr lang="en-US" dirty="0"/>
              <a:t>FMEA: </a:t>
            </a:r>
            <a:r>
              <a:rPr lang="en-US" b="1" dirty="0"/>
              <a:t>Failure mode and effects analysis</a:t>
            </a:r>
            <a:r>
              <a:rPr lang="en-US" b="0" dirty="0"/>
              <a:t>, https://en.wikipedia.org/wiki/Failure_mode_and_effects_analysis</a:t>
            </a:r>
          </a:p>
          <a:p>
            <a:pPr defTabSz="473522">
              <a:defRPr/>
            </a:pPr>
            <a:r>
              <a:rPr lang="en-US" b="0" dirty="0"/>
              <a:t>HTSM: </a:t>
            </a:r>
            <a:r>
              <a:rPr lang="en-US" b="1" dirty="0"/>
              <a:t>Heuristic Test Strategy Model</a:t>
            </a:r>
            <a:r>
              <a:rPr lang="en-US" b="0" dirty="0"/>
              <a:t>, </a:t>
            </a:r>
            <a:r>
              <a:rPr lang="en-US" i="1" dirty="0"/>
              <a:t>www.satisfice.com/tools/</a:t>
            </a:r>
            <a:r>
              <a:rPr lang="en-US" b="1" i="1" dirty="0"/>
              <a:t>htsm</a:t>
            </a:r>
            <a:r>
              <a:rPr lang="en-US" i="1" dirty="0"/>
              <a:t>.pdf </a:t>
            </a:r>
          </a:p>
          <a:p>
            <a:pPr defTabSz="473522">
              <a:defRPr/>
            </a:pPr>
            <a:endParaRPr lang="en-US" i="1" dirty="0"/>
          </a:p>
          <a:p>
            <a:pPr defTabSz="473522">
              <a:defRPr/>
            </a:pPr>
            <a:r>
              <a:rPr lang="en-US" dirty="0"/>
              <a:t>ISO:25010, https://www.iso.org/standard/35733.html</a:t>
            </a:r>
          </a:p>
          <a:p>
            <a:pPr defTabSz="473522">
              <a:defRPr/>
            </a:pPr>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11</a:t>
            </a:fld>
            <a:endParaRPr lang="nl-NL"/>
          </a:p>
        </p:txBody>
      </p:sp>
    </p:spTree>
    <p:extLst>
      <p:ext uri="{BB962C8B-B14F-4D97-AF65-F5344CB8AC3E}">
        <p14:creationId xmlns:p14="http://schemas.microsoft.com/office/powerpoint/2010/main" val="90567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ISO:25010, https://www.iso.org/standard/35733.html</a:t>
            </a:r>
          </a:p>
          <a:p>
            <a:endParaRPr lang="en-US" dirty="0"/>
          </a:p>
          <a:p>
            <a:r>
              <a:rPr lang="en-US" dirty="0"/>
              <a:t>ISO/IEC 25010:2011 defines:</a:t>
            </a:r>
          </a:p>
          <a:p>
            <a:pPr marL="171450" indent="-171450">
              <a:buFont typeface="Arial" panose="020B0604020202020204" pitchFamily="34" charset="0"/>
              <a:buChar char="•"/>
            </a:pPr>
            <a:r>
              <a:rPr lang="en-US" dirty="0"/>
              <a:t>A quality in use model composed of five characteristics (some of which are further subdivided into </a:t>
            </a:r>
            <a:r>
              <a:rPr lang="en-US" dirty="0" err="1"/>
              <a:t>subcharacteristics</a:t>
            </a:r>
            <a:r>
              <a:rPr lang="en-US" dirty="0"/>
              <a:t>) that relate to the outcome of interaction when a product is used in a particular context of use. This system model is applicable to the complete human-computer system, including both computer systems in use and software products in use.</a:t>
            </a:r>
          </a:p>
          <a:p>
            <a:pPr marL="171450" indent="-171450">
              <a:buFont typeface="Arial" panose="020B0604020202020204" pitchFamily="34" charset="0"/>
              <a:buChar char="•"/>
            </a:pPr>
            <a:r>
              <a:rPr lang="en-US" dirty="0"/>
              <a:t>A product quality model composed of eight characteristics (which are further subdivided into </a:t>
            </a:r>
            <a:r>
              <a:rPr lang="en-US" dirty="0" err="1"/>
              <a:t>subcharacteristics</a:t>
            </a:r>
            <a:r>
              <a:rPr lang="en-US" dirty="0"/>
              <a:t>) that relate to static properties of software and dynamic properties of the computer system. The model is applicable to both computer systems and software products.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C4B61B7-18A5-1E4F-95CA-54636EDFD2EE}" type="slidenum">
              <a:rPr lang="nl-NL" smtClean="0"/>
              <a:pPr/>
              <a:t>12</a:t>
            </a:fld>
            <a:endParaRPr lang="nl-NL"/>
          </a:p>
        </p:txBody>
      </p:sp>
    </p:spTree>
    <p:extLst>
      <p:ext uri="{BB962C8B-B14F-4D97-AF65-F5344CB8AC3E}">
        <p14:creationId xmlns:p14="http://schemas.microsoft.com/office/powerpoint/2010/main" val="104222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73522" rtl="0" eaLnBrk="0" fontAlgn="base" latinLnBrk="0" hangingPunct="0">
              <a:lnSpc>
                <a:spcPct val="100000"/>
              </a:lnSpc>
              <a:spcBef>
                <a:spcPct val="30000"/>
              </a:spcBef>
              <a:spcAft>
                <a:spcPct val="0"/>
              </a:spcAft>
              <a:buClrTx/>
              <a:buSzTx/>
              <a:buFontTx/>
              <a:buNone/>
              <a:tabLst/>
              <a:defRPr/>
            </a:pPr>
            <a:r>
              <a:rPr lang="en-US" dirty="0"/>
              <a:t>Matching: functional priority, linking requirements to product risks, risk priority</a:t>
            </a:r>
          </a:p>
          <a:p>
            <a:pPr marL="0" marR="0" indent="0" algn="l" defTabSz="473522" rtl="0" eaLnBrk="0" fontAlgn="base" latinLnBrk="0" hangingPunct="0">
              <a:lnSpc>
                <a:spcPct val="100000"/>
              </a:lnSpc>
              <a:spcBef>
                <a:spcPct val="30000"/>
              </a:spcBef>
              <a:spcAft>
                <a:spcPct val="0"/>
              </a:spcAft>
              <a:buClrTx/>
              <a:buSzTx/>
              <a:buFontTx/>
              <a:buNone/>
              <a:tabLst/>
              <a:defRPr/>
            </a:pPr>
            <a:endParaRPr lang="en-US" dirty="0"/>
          </a:p>
          <a:p>
            <a:pPr defTabSz="473522">
              <a:defRPr/>
            </a:pPr>
            <a:r>
              <a:rPr lang="en-US" dirty="0"/>
              <a:t>“</a:t>
            </a:r>
            <a:r>
              <a:rPr lang="en-US" b="1" dirty="0">
                <a:solidFill>
                  <a:srgbClr val="002060"/>
                </a:solidFill>
              </a:rPr>
              <a:t>No risk, </a:t>
            </a:r>
            <a:r>
              <a:rPr lang="en-US" b="1" i="1" dirty="0">
                <a:solidFill>
                  <a:srgbClr val="002060"/>
                </a:solidFill>
              </a:rPr>
              <a:t>no</a:t>
            </a:r>
            <a:r>
              <a:rPr lang="en-US" b="1" dirty="0">
                <a:solidFill>
                  <a:srgbClr val="002060"/>
                </a:solidFill>
              </a:rPr>
              <a:t> test!</a:t>
            </a:r>
            <a:r>
              <a:rPr lang="en-US" dirty="0"/>
              <a:t>”</a:t>
            </a:r>
          </a:p>
          <a:p>
            <a:pPr defTabSz="473522">
              <a:defRPr/>
            </a:pPr>
            <a:endParaRPr lang="en-US" dirty="0"/>
          </a:p>
          <a:p>
            <a:pPr defTabSz="473522">
              <a:defRPr/>
            </a:pPr>
            <a:r>
              <a:rPr lang="en-US" dirty="0"/>
              <a:t>FMEA: </a:t>
            </a:r>
            <a:r>
              <a:rPr lang="en-US" b="1" dirty="0"/>
              <a:t>Failure mode and effects analysis</a:t>
            </a:r>
            <a:r>
              <a:rPr lang="en-US" b="0" dirty="0"/>
              <a:t>, https://en.wikipedia.org/wiki/Failure_mode_and_effects_analysis</a:t>
            </a:r>
          </a:p>
          <a:p>
            <a:pPr defTabSz="473522">
              <a:defRPr/>
            </a:pPr>
            <a:r>
              <a:rPr lang="en-US" b="0" dirty="0"/>
              <a:t>HTSM: </a:t>
            </a:r>
            <a:r>
              <a:rPr lang="en-US" b="1" dirty="0"/>
              <a:t>Heuristic Test Strategy Model</a:t>
            </a:r>
            <a:r>
              <a:rPr lang="en-US" b="0" dirty="0"/>
              <a:t>, </a:t>
            </a:r>
            <a:r>
              <a:rPr lang="en-US" i="1" dirty="0"/>
              <a:t>www.satisfice.com/tools/</a:t>
            </a:r>
            <a:r>
              <a:rPr lang="en-US" b="1" i="1" dirty="0"/>
              <a:t>htsm</a:t>
            </a:r>
            <a:r>
              <a:rPr lang="en-US" i="1" dirty="0"/>
              <a:t>.pdf </a:t>
            </a:r>
          </a:p>
          <a:p>
            <a:pPr defTabSz="473522">
              <a:defRPr/>
            </a:pPr>
            <a:endParaRPr lang="en-US" i="1" dirty="0"/>
          </a:p>
          <a:p>
            <a:pPr defTabSz="473522">
              <a:defRPr/>
            </a:pPr>
            <a:r>
              <a:rPr lang="en-US" dirty="0"/>
              <a:t>ISO:25010, https://www.iso.org/standard/35733.html</a:t>
            </a:r>
          </a:p>
          <a:p>
            <a:pPr defTabSz="473522">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B61B7-18A5-1E4F-95CA-54636EDFD2E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058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73522" rtl="0" eaLnBrk="0" fontAlgn="base" latinLnBrk="0" hangingPunct="0">
              <a:lnSpc>
                <a:spcPct val="100000"/>
              </a:lnSpc>
              <a:spcBef>
                <a:spcPct val="30000"/>
              </a:spcBef>
              <a:spcAft>
                <a:spcPct val="0"/>
              </a:spcAft>
              <a:buClrTx/>
              <a:buSzTx/>
              <a:buFontTx/>
              <a:buNone/>
              <a:tabLst/>
              <a:defRPr/>
            </a:pPr>
            <a:r>
              <a:rPr lang="en-US" dirty="0"/>
              <a:t>Matching: functional priority, linking requirements to product risks, risk priority</a:t>
            </a:r>
          </a:p>
          <a:p>
            <a:pPr marL="0" marR="0" indent="0" algn="l" defTabSz="473522" rtl="0" eaLnBrk="0" fontAlgn="base" latinLnBrk="0" hangingPunct="0">
              <a:lnSpc>
                <a:spcPct val="100000"/>
              </a:lnSpc>
              <a:spcBef>
                <a:spcPct val="30000"/>
              </a:spcBef>
              <a:spcAft>
                <a:spcPct val="0"/>
              </a:spcAft>
              <a:buClrTx/>
              <a:buSzTx/>
              <a:buFontTx/>
              <a:buNone/>
              <a:tabLst/>
              <a:defRPr/>
            </a:pPr>
            <a:endParaRPr lang="en-US" dirty="0"/>
          </a:p>
          <a:p>
            <a:pPr defTabSz="473522">
              <a:defRPr/>
            </a:pPr>
            <a:r>
              <a:rPr lang="en-US" dirty="0"/>
              <a:t>“</a:t>
            </a:r>
            <a:r>
              <a:rPr lang="en-US" b="1" dirty="0">
                <a:solidFill>
                  <a:srgbClr val="002060"/>
                </a:solidFill>
              </a:rPr>
              <a:t>No risk, </a:t>
            </a:r>
            <a:r>
              <a:rPr lang="en-US" b="1" i="1" dirty="0">
                <a:solidFill>
                  <a:srgbClr val="002060"/>
                </a:solidFill>
              </a:rPr>
              <a:t>no</a:t>
            </a:r>
            <a:r>
              <a:rPr lang="en-US" b="1" dirty="0">
                <a:solidFill>
                  <a:srgbClr val="002060"/>
                </a:solidFill>
              </a:rPr>
              <a:t> test!</a:t>
            </a:r>
            <a:r>
              <a:rPr lang="en-US" dirty="0"/>
              <a:t>”</a:t>
            </a:r>
          </a:p>
          <a:p>
            <a:pPr defTabSz="473522">
              <a:defRPr/>
            </a:pPr>
            <a:endParaRPr lang="en-US" dirty="0"/>
          </a:p>
          <a:p>
            <a:pPr defTabSz="473522">
              <a:defRPr/>
            </a:pPr>
            <a:r>
              <a:rPr lang="en-US" dirty="0"/>
              <a:t>FMEA: </a:t>
            </a:r>
            <a:r>
              <a:rPr lang="en-US" b="1" dirty="0"/>
              <a:t>Failure mode and effects analysis</a:t>
            </a:r>
            <a:r>
              <a:rPr lang="en-US" b="0" dirty="0"/>
              <a:t>, https://en.wikipedia.org/wiki/Failure_mode_and_effects_analysis</a:t>
            </a:r>
          </a:p>
          <a:p>
            <a:pPr defTabSz="473522">
              <a:defRPr/>
            </a:pPr>
            <a:r>
              <a:rPr lang="en-US" b="0" dirty="0"/>
              <a:t>HTSM: </a:t>
            </a:r>
            <a:r>
              <a:rPr lang="en-US" b="1" dirty="0"/>
              <a:t>Heuristic Test Strategy Model</a:t>
            </a:r>
            <a:r>
              <a:rPr lang="en-US" b="0" dirty="0"/>
              <a:t>, </a:t>
            </a:r>
            <a:r>
              <a:rPr lang="en-US" i="1" dirty="0"/>
              <a:t>www.satisfice.com/tools/</a:t>
            </a:r>
            <a:r>
              <a:rPr lang="en-US" b="1" i="1" dirty="0"/>
              <a:t>htsm</a:t>
            </a:r>
            <a:r>
              <a:rPr lang="en-US" i="1" dirty="0"/>
              <a:t>.pdf </a:t>
            </a:r>
          </a:p>
          <a:p>
            <a:pPr defTabSz="473522">
              <a:defRPr/>
            </a:pPr>
            <a:endParaRPr lang="en-US" i="1" dirty="0"/>
          </a:p>
          <a:p>
            <a:pPr defTabSz="473522">
              <a:defRPr/>
            </a:pPr>
            <a:r>
              <a:rPr lang="en-US" dirty="0"/>
              <a:t>ISO:25010, https://www.iso.org/standard/35733.html</a:t>
            </a:r>
          </a:p>
          <a:p>
            <a:pPr defTabSz="473522">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B61B7-18A5-1E4F-95CA-54636EDFD2E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eldia DAS.Opgelos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504027"/>
            <a:ext cx="9144000" cy="879728"/>
          </a:xfrm>
          <a:prstGeom prst="rect">
            <a:avLst/>
          </a:prstGeom>
        </p:spPr>
        <p:txBody>
          <a:bodyPr wrap="square" lIns="0" tIns="0" rIns="0" bIns="0" anchor="ctr" anchorCtr="0">
            <a:spAutoFit/>
          </a:bodyPr>
          <a:lstStyle>
            <a:lvl1pPr algn="ctr">
              <a:lnSpc>
                <a:spcPct val="80000"/>
              </a:lnSpc>
              <a:defRPr sz="3500" b="0" cap="none" normalizeH="0">
                <a:solidFill>
                  <a:schemeClr val="bg1"/>
                </a:solidFill>
                <a:latin typeface="Arial"/>
                <a:cs typeface="Arial"/>
              </a:defRPr>
            </a:lvl1pPr>
          </a:lstStyle>
          <a:p>
            <a:r>
              <a:rPr lang="nl-NL" dirty="0"/>
              <a:t>Titel van de presentatie </a:t>
            </a:r>
            <a:br>
              <a:rPr lang="nl-NL" dirty="0"/>
            </a:br>
            <a:r>
              <a:rPr lang="nl-NL" dirty="0"/>
              <a:t>over twee regels</a:t>
            </a:r>
            <a:endParaRPr lang="en-US" dirty="0"/>
          </a:p>
        </p:txBody>
      </p:sp>
      <p:sp>
        <p:nvSpPr>
          <p:cNvPr id="7" name="Subtitle 2"/>
          <p:cNvSpPr>
            <a:spLocks noGrp="1"/>
          </p:cNvSpPr>
          <p:nvPr>
            <p:ph type="subTitle" idx="1" hasCustomPrompt="1"/>
          </p:nvPr>
        </p:nvSpPr>
        <p:spPr>
          <a:xfrm>
            <a:off x="0" y="2647953"/>
            <a:ext cx="9144000" cy="430887"/>
          </a:xfrm>
          <a:prstGeom prst="rect">
            <a:avLst/>
          </a:prstGeom>
        </p:spPr>
        <p:txBody>
          <a:bodyPr wrap="square" lIns="0" tIns="0" rIns="0" anchor="t" anchorCtr="0">
            <a:spAutoFit/>
          </a:bodyPr>
          <a:lstStyle>
            <a:lvl1pPr marL="0" indent="0" algn="ctr">
              <a:spcBef>
                <a:spcPts val="0"/>
              </a:spcBef>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Ondertitel over een regel</a:t>
            </a:r>
            <a:endParaRPr lang="en-US" dirty="0"/>
          </a:p>
        </p:txBody>
      </p:sp>
      <p:sp>
        <p:nvSpPr>
          <p:cNvPr id="4" name="Tijdelijke aanduiding voor tekst 3"/>
          <p:cNvSpPr>
            <a:spLocks noGrp="1"/>
          </p:cNvSpPr>
          <p:nvPr>
            <p:ph type="body" sz="quarter" idx="10" hasCustomPrompt="1"/>
          </p:nvPr>
        </p:nvSpPr>
        <p:spPr>
          <a:xfrm>
            <a:off x="0" y="3300940"/>
            <a:ext cx="9144000" cy="339725"/>
          </a:xfrm>
          <a:prstGeom prst="rect">
            <a:avLst/>
          </a:prstGeom>
        </p:spPr>
        <p:txBody>
          <a:bodyPr vert="horz"/>
          <a:lstStyle>
            <a:lvl1pPr marL="0" indent="0" algn="ctr">
              <a:buNone/>
              <a:defRPr sz="1500" kern="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Naam Achternaam</a:t>
            </a:r>
          </a:p>
        </p:txBody>
      </p:sp>
      <p:sp>
        <p:nvSpPr>
          <p:cNvPr id="16" name="Tijdelijke aanduiding voor tekst 15"/>
          <p:cNvSpPr>
            <a:spLocks noGrp="1"/>
          </p:cNvSpPr>
          <p:nvPr>
            <p:ph type="body" sz="quarter" idx="11" hasCustomPrompt="1"/>
          </p:nvPr>
        </p:nvSpPr>
        <p:spPr>
          <a:xfrm>
            <a:off x="0" y="3568920"/>
            <a:ext cx="9144000" cy="309628"/>
          </a:xfrm>
          <a:prstGeom prst="rect">
            <a:avLst/>
          </a:prstGeom>
        </p:spPr>
        <p:txBody>
          <a:bodyPr vert="horz"/>
          <a:lstStyle>
            <a:lvl1pPr marL="0" indent="0" algn="ctr">
              <a:buFontTx/>
              <a:buNone/>
              <a:defRPr sz="1500">
                <a:solidFill>
                  <a:schemeClr val="bg1"/>
                </a:solidFill>
              </a:defRPr>
            </a:lvl1pPr>
          </a:lstStyle>
          <a:p>
            <a:pPr lvl="0"/>
            <a:r>
              <a:rPr lang="nl-NL" dirty="0"/>
              <a:t>22-01-16</a:t>
            </a:r>
          </a:p>
        </p:txBody>
      </p:sp>
    </p:spTree>
    <p:extLst>
      <p:ext uri="{BB962C8B-B14F-4D97-AF65-F5344CB8AC3E}">
        <p14:creationId xmlns:p14="http://schemas.microsoft.com/office/powerpoint/2010/main" val="333287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Vervolgpagina platte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902" y="510501"/>
            <a:ext cx="7962398" cy="451406"/>
          </a:xfrm>
          <a:prstGeom prst="rect">
            <a:avLst/>
          </a:prstGeom>
        </p:spPr>
        <p:txBody>
          <a:bodyPr wrap="square" lIns="0" tIns="0" rIns="0" bIns="0" anchor="ctr" anchorCtr="0">
            <a:spAutoFit/>
          </a:bodyPr>
          <a:lstStyle>
            <a:lvl1pPr algn="l">
              <a:lnSpc>
                <a:spcPct val="90000"/>
              </a:lnSpc>
              <a:defRPr sz="3200">
                <a:solidFill>
                  <a:schemeClr val="accent2"/>
                </a:solidFill>
                <a:latin typeface="Arial"/>
                <a:cs typeface="Arial"/>
              </a:defRPr>
            </a:lvl1pPr>
          </a:lstStyle>
          <a:p>
            <a:r>
              <a:rPr lang="nl-NL" dirty="0"/>
              <a:t>Hoofdstuktitel </a:t>
            </a:r>
            <a:endParaRPr lang="en-US" dirty="0"/>
          </a:p>
        </p:txBody>
      </p:sp>
      <p:sp>
        <p:nvSpPr>
          <p:cNvPr id="3" name="Content Placeholder 2"/>
          <p:cNvSpPr>
            <a:spLocks noGrp="1"/>
          </p:cNvSpPr>
          <p:nvPr>
            <p:ph idx="1"/>
          </p:nvPr>
        </p:nvSpPr>
        <p:spPr>
          <a:xfrm>
            <a:off x="406800" y="1350000"/>
            <a:ext cx="7962500" cy="307777"/>
          </a:xfrm>
          <a:prstGeom prst="rect">
            <a:avLst/>
          </a:prstGeom>
        </p:spPr>
        <p:txBody>
          <a:bodyPr wrap="square" lIns="0" tIns="0" rIns="0" bIns="0">
            <a:spAutoFit/>
          </a:bodyPr>
          <a:lstStyle>
            <a:lvl1pPr marL="0" indent="0">
              <a:buFontTx/>
              <a:buNone/>
              <a:defRPr sz="2000">
                <a:solidFill>
                  <a:schemeClr val="accent1"/>
                </a:solidFill>
              </a:defRPr>
            </a:lvl1pPr>
            <a:lvl2pPr marL="720000" indent="-360000">
              <a:spcBef>
                <a:spcPts val="500"/>
              </a:spcBef>
              <a:defRPr sz="2000">
                <a:solidFill>
                  <a:srgbClr val="1B2344"/>
                </a:solidFill>
              </a:defRPr>
            </a:lvl2pPr>
            <a:lvl3pPr marL="900000" indent="-180000">
              <a:defRPr sz="1600">
                <a:solidFill>
                  <a:srgbClr val="1B2344"/>
                </a:solidFill>
              </a:defRPr>
            </a:lvl3pPr>
            <a:lvl4pPr>
              <a:defRPr>
                <a:solidFill>
                  <a:srgbClr val="1B2344"/>
                </a:solidFill>
              </a:defRPr>
            </a:lvl4pPr>
            <a:lvl5pPr>
              <a:defRPr>
                <a:solidFill>
                  <a:srgbClr val="1B2344"/>
                </a:solidFill>
              </a:defRPr>
            </a:lvl5pPr>
          </a:lstStyle>
          <a:p>
            <a:pPr lvl="0"/>
            <a:r>
              <a:rPr lang="nl-NL"/>
              <a:t>Tekststijl van het model bewerken</a:t>
            </a:r>
          </a:p>
        </p:txBody>
      </p:sp>
      <p:sp>
        <p:nvSpPr>
          <p:cNvPr id="8" name="Tijdelijke aanduiding voor dianummer 18"/>
          <p:cNvSpPr>
            <a:spLocks noGrp="1"/>
          </p:cNvSpPr>
          <p:nvPr>
            <p:ph type="sldNum" sz="quarter" idx="12"/>
          </p:nvPr>
        </p:nvSpPr>
        <p:spPr>
          <a:xfrm>
            <a:off x="406902" y="4743578"/>
            <a:ext cx="273588" cy="138500"/>
          </a:xfrm>
          <a:prstGeom prst="rect">
            <a:avLst/>
          </a:prstGeom>
        </p:spPr>
        <p:txBody>
          <a:bodyPr wrap="none" lIns="0" tIns="0" rIns="0" bIns="0" anchor="t" anchorCtr="0">
            <a:noAutofit/>
          </a:bodyPr>
          <a:lstStyle>
            <a:lvl1pPr algn="l">
              <a:defRPr sz="1000">
                <a:solidFill>
                  <a:schemeClr val="accent1"/>
                </a:solidFill>
                <a:latin typeface="Arial"/>
                <a:cs typeface="Arial"/>
              </a:defRPr>
            </a:lvl1pPr>
          </a:lstStyle>
          <a:p>
            <a:fld id="{CEAECFF1-9107-294C-8B44-7339FEA5C5B5}" type="slidenum">
              <a:rPr lang="nl-NL" smtClean="0"/>
              <a:pPr/>
              <a:t>‹#›</a:t>
            </a:fld>
            <a:endParaRPr lang="nl-NL" dirty="0"/>
          </a:p>
        </p:txBody>
      </p:sp>
      <p:pic>
        <p:nvPicPr>
          <p:cNvPr id="6" name="Picture 3">
            <a:extLst>
              <a:ext uri="{FF2B5EF4-FFF2-40B4-BE49-F238E27FC236}">
                <a16:creationId xmlns:a16="http://schemas.microsoft.com/office/drawing/2014/main" id="{2453BC2B-8813-4188-B85D-95BD0B5A22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63"/>
            <a:ext cx="2746646" cy="53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22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Vervolgpagina opsomm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800" y="1350000"/>
            <a:ext cx="7962500" cy="1005916"/>
          </a:xfrm>
          <a:prstGeom prst="rect">
            <a:avLst/>
          </a:prstGeom>
        </p:spPr>
        <p:txBody>
          <a:bodyPr wrap="square" lIns="0" tIns="0" rIns="0" bIns="0">
            <a:spAutoFit/>
          </a:bodyPr>
          <a:lstStyle>
            <a:lvl1pPr>
              <a:buClr>
                <a:schemeClr val="accent1"/>
              </a:buClr>
              <a:defRPr sz="2400">
                <a:solidFill>
                  <a:schemeClr val="accent1"/>
                </a:solidFill>
              </a:defRPr>
            </a:lvl1pPr>
            <a:lvl2pPr marL="720000" indent="-360000">
              <a:spcBef>
                <a:spcPts val="500"/>
              </a:spcBef>
              <a:buClr>
                <a:schemeClr val="accent1"/>
              </a:buClr>
              <a:defRPr sz="1800">
                <a:ln>
                  <a:noFill/>
                </a:ln>
                <a:solidFill>
                  <a:schemeClr val="accent1"/>
                </a:solidFill>
              </a:defRPr>
            </a:lvl2pPr>
            <a:lvl3pPr marL="900000" indent="-180000">
              <a:buClr>
                <a:schemeClr val="accent2"/>
              </a:buClr>
              <a:buFont typeface="Lucida Grande"/>
              <a:buChar char="-"/>
              <a:defRPr sz="1600">
                <a:solidFill>
                  <a:schemeClr val="accent2"/>
                </a:solidFill>
              </a:defRPr>
            </a:lvl3pPr>
            <a:lvl4pPr>
              <a:defRPr>
                <a:solidFill>
                  <a:srgbClr val="1B2344"/>
                </a:solidFill>
              </a:defRPr>
            </a:lvl4pPr>
            <a:lvl5pPr>
              <a:defRPr>
                <a:solidFill>
                  <a:srgbClr val="1B2344"/>
                </a:solidFill>
              </a:defRPr>
            </a:lvl5pPr>
          </a:lstStyle>
          <a:p>
            <a:pPr lvl="0"/>
            <a:r>
              <a:rPr lang="nl-NL"/>
              <a:t>Tekststijl van het model bewerken</a:t>
            </a:r>
          </a:p>
          <a:p>
            <a:pPr lvl="1"/>
            <a:r>
              <a:rPr lang="nl-NL"/>
              <a:t>Tweede niveau</a:t>
            </a:r>
          </a:p>
          <a:p>
            <a:pPr lvl="2"/>
            <a:r>
              <a:rPr lang="nl-NL"/>
              <a:t>Derde niveau</a:t>
            </a:r>
          </a:p>
        </p:txBody>
      </p:sp>
      <p:sp>
        <p:nvSpPr>
          <p:cNvPr id="12" name="Title 1"/>
          <p:cNvSpPr>
            <a:spLocks noGrp="1"/>
          </p:cNvSpPr>
          <p:nvPr>
            <p:ph type="title" hasCustomPrompt="1"/>
          </p:nvPr>
        </p:nvSpPr>
        <p:spPr>
          <a:xfrm>
            <a:off x="406902" y="510501"/>
            <a:ext cx="7962398" cy="451406"/>
          </a:xfrm>
          <a:prstGeom prst="rect">
            <a:avLst/>
          </a:prstGeom>
        </p:spPr>
        <p:txBody>
          <a:bodyPr wrap="square" lIns="0" tIns="0" rIns="0" bIns="0" anchor="ctr" anchorCtr="0">
            <a:spAutoFit/>
          </a:bodyPr>
          <a:lstStyle>
            <a:lvl1pPr algn="l">
              <a:lnSpc>
                <a:spcPct val="90000"/>
              </a:lnSpc>
              <a:defRPr sz="3200">
                <a:solidFill>
                  <a:schemeClr val="accent2"/>
                </a:solidFill>
                <a:latin typeface="Arial"/>
                <a:cs typeface="Arial"/>
              </a:defRPr>
            </a:lvl1pPr>
          </a:lstStyle>
          <a:p>
            <a:r>
              <a:rPr lang="nl-NL" dirty="0"/>
              <a:t>Hoofdstuktitel</a:t>
            </a:r>
            <a:endParaRPr lang="en-US" dirty="0"/>
          </a:p>
        </p:txBody>
      </p:sp>
      <p:sp>
        <p:nvSpPr>
          <p:cNvPr id="10" name="Tijdelijke aanduiding voor dianummer 18"/>
          <p:cNvSpPr>
            <a:spLocks noGrp="1"/>
          </p:cNvSpPr>
          <p:nvPr>
            <p:ph type="sldNum" sz="quarter" idx="12"/>
          </p:nvPr>
        </p:nvSpPr>
        <p:spPr>
          <a:xfrm>
            <a:off x="406902" y="4743578"/>
            <a:ext cx="273588" cy="138500"/>
          </a:xfrm>
          <a:prstGeom prst="rect">
            <a:avLst/>
          </a:prstGeom>
        </p:spPr>
        <p:txBody>
          <a:bodyPr wrap="none" lIns="0" tIns="0" rIns="0" bIns="0" anchor="t" anchorCtr="0">
            <a:noAutofit/>
          </a:bodyPr>
          <a:lstStyle>
            <a:lvl1pPr algn="l">
              <a:defRPr sz="1000">
                <a:solidFill>
                  <a:schemeClr val="accent1"/>
                </a:solidFill>
                <a:latin typeface="Arial"/>
                <a:cs typeface="Arial"/>
              </a:defRPr>
            </a:lvl1pPr>
          </a:lstStyle>
          <a:p>
            <a:fld id="{CEAECFF1-9107-294C-8B44-7339FEA5C5B5}" type="slidenum">
              <a:rPr lang="nl-NL" smtClean="0"/>
              <a:pPr/>
              <a:t>‹#›</a:t>
            </a:fld>
            <a:endParaRPr lang="nl-NL" dirty="0"/>
          </a:p>
        </p:txBody>
      </p:sp>
      <p:pic>
        <p:nvPicPr>
          <p:cNvPr id="5" name="Picture 3">
            <a:extLst>
              <a:ext uri="{FF2B5EF4-FFF2-40B4-BE49-F238E27FC236}">
                <a16:creationId xmlns:a16="http://schemas.microsoft.com/office/drawing/2014/main" id="{73308DF4-D1D9-459D-875D-B5BBA8907E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63"/>
            <a:ext cx="2746646" cy="53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93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440667" y="1317967"/>
            <a:ext cx="4478466" cy="2720633"/>
          </a:xfrm>
          <a:prstGeom prst="rect">
            <a:avLst/>
          </a:prstGeom>
        </p:spPr>
        <p:txBody>
          <a:bodyPr lIns="0" tIns="0" rIns="0" bIns="0"/>
          <a:lstStyle>
            <a:lvl1pPr marL="0" indent="0">
              <a:buNone/>
              <a:defRPr sz="24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3" name="Title 1"/>
          <p:cNvSpPr>
            <a:spLocks noGrp="1"/>
          </p:cNvSpPr>
          <p:nvPr>
            <p:ph type="title" hasCustomPrompt="1"/>
          </p:nvPr>
        </p:nvSpPr>
        <p:spPr>
          <a:xfrm>
            <a:off x="406902" y="288902"/>
            <a:ext cx="7962398" cy="894604"/>
          </a:xfrm>
          <a:prstGeom prst="rect">
            <a:avLst/>
          </a:prstGeom>
        </p:spPr>
        <p:txBody>
          <a:bodyPr wrap="square" lIns="0" tIns="0" rIns="0" bIns="0" anchor="ctr" anchorCtr="0">
            <a:spAutoFit/>
          </a:bodyPr>
          <a:lstStyle>
            <a:lvl1pPr algn="l">
              <a:lnSpc>
                <a:spcPct val="90000"/>
              </a:lnSpc>
              <a:defRPr sz="3200">
                <a:solidFill>
                  <a:schemeClr val="accent2"/>
                </a:solidFill>
                <a:latin typeface="Arial"/>
                <a:cs typeface="Arial"/>
              </a:defRPr>
            </a:lvl1pPr>
          </a:lstStyle>
          <a:p>
            <a:r>
              <a:rPr lang="nl-NL" dirty="0"/>
              <a:t>Hoofdstuktitel van de presentatie</a:t>
            </a:r>
            <a:br>
              <a:rPr lang="nl-NL" dirty="0"/>
            </a:br>
            <a:r>
              <a:rPr lang="nl-NL" dirty="0"/>
              <a:t>over twee regels</a:t>
            </a:r>
            <a:endParaRPr lang="en-US" dirty="0"/>
          </a:p>
        </p:txBody>
      </p:sp>
      <p:sp>
        <p:nvSpPr>
          <p:cNvPr id="10" name="Tijdelijke aanduiding voor dianummer 18"/>
          <p:cNvSpPr>
            <a:spLocks noGrp="1"/>
          </p:cNvSpPr>
          <p:nvPr>
            <p:ph type="sldNum" sz="quarter" idx="12"/>
          </p:nvPr>
        </p:nvSpPr>
        <p:spPr>
          <a:xfrm>
            <a:off x="406902" y="4743578"/>
            <a:ext cx="273588" cy="138500"/>
          </a:xfrm>
          <a:prstGeom prst="rect">
            <a:avLst/>
          </a:prstGeom>
        </p:spPr>
        <p:txBody>
          <a:bodyPr wrap="none" lIns="0" tIns="0" rIns="0" bIns="0" anchor="t" anchorCtr="0">
            <a:noAutofit/>
          </a:bodyPr>
          <a:lstStyle>
            <a:lvl1pPr algn="l">
              <a:defRPr sz="1000">
                <a:solidFill>
                  <a:schemeClr val="accent1"/>
                </a:solidFill>
                <a:latin typeface="Arial"/>
                <a:cs typeface="Arial"/>
              </a:defRPr>
            </a:lvl1pPr>
          </a:lstStyle>
          <a:p>
            <a:fld id="{CEAECFF1-9107-294C-8B44-7339FEA5C5B5}" type="slidenum">
              <a:rPr lang="nl-NL" smtClean="0"/>
              <a:pPr/>
              <a:t>‹#›</a:t>
            </a:fld>
            <a:endParaRPr lang="nl-NL" dirty="0"/>
          </a:p>
        </p:txBody>
      </p:sp>
    </p:spTree>
    <p:extLst>
      <p:ext uri="{BB962C8B-B14F-4D97-AF65-F5344CB8AC3E}">
        <p14:creationId xmlns:p14="http://schemas.microsoft.com/office/powerpoint/2010/main" val="259018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Leeg">
    <p:spTree>
      <p:nvGrpSpPr>
        <p:cNvPr id="1" name=""/>
        <p:cNvGrpSpPr/>
        <p:nvPr/>
      </p:nvGrpSpPr>
      <p:grpSpPr>
        <a:xfrm>
          <a:off x="0" y="0"/>
          <a:ext cx="0" cy="0"/>
          <a:chOff x="0" y="0"/>
          <a:chExt cx="0" cy="0"/>
        </a:xfrm>
      </p:grpSpPr>
      <p:sp>
        <p:nvSpPr>
          <p:cNvPr id="8" name="Tijdelijke aanduiding voor dianummer 18"/>
          <p:cNvSpPr>
            <a:spLocks noGrp="1"/>
          </p:cNvSpPr>
          <p:nvPr>
            <p:ph type="sldNum" sz="quarter" idx="12"/>
          </p:nvPr>
        </p:nvSpPr>
        <p:spPr>
          <a:xfrm>
            <a:off x="406902" y="4743578"/>
            <a:ext cx="273588" cy="138500"/>
          </a:xfrm>
          <a:prstGeom prst="rect">
            <a:avLst/>
          </a:prstGeom>
        </p:spPr>
        <p:txBody>
          <a:bodyPr wrap="none" lIns="0" tIns="0" rIns="0" bIns="0" anchor="t" anchorCtr="0">
            <a:noAutofit/>
          </a:bodyPr>
          <a:lstStyle>
            <a:lvl1pPr algn="l">
              <a:defRPr sz="1000">
                <a:solidFill>
                  <a:schemeClr val="accent1"/>
                </a:solidFill>
                <a:latin typeface="Arial"/>
                <a:cs typeface="Arial"/>
              </a:defRPr>
            </a:lvl1pPr>
          </a:lstStyle>
          <a:p>
            <a:fld id="{CEAECFF1-9107-294C-8B44-7339FEA5C5B5}" type="slidenum">
              <a:rPr lang="nl-NL" smtClean="0"/>
              <a:pPr/>
              <a:t>‹#›</a:t>
            </a:fld>
            <a:endParaRPr lang="nl-NL" dirty="0"/>
          </a:p>
        </p:txBody>
      </p:sp>
    </p:spTree>
    <p:extLst>
      <p:ext uri="{BB962C8B-B14F-4D97-AF65-F5344CB8AC3E}">
        <p14:creationId xmlns:p14="http://schemas.microsoft.com/office/powerpoint/2010/main" val="66635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C52D-13EC-46DB-8079-62B53DC1B747}"/>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418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KKA Content - only Title 1 Line">
    <p:spTree>
      <p:nvGrpSpPr>
        <p:cNvPr id="1" name=""/>
        <p:cNvGrpSpPr/>
        <p:nvPr/>
      </p:nvGrpSpPr>
      <p:grpSpPr>
        <a:xfrm>
          <a:off x="0" y="0"/>
          <a:ext cx="0" cy="0"/>
          <a:chOff x="0" y="0"/>
          <a:chExt cx="0" cy="0"/>
        </a:xfrm>
      </p:grpSpPr>
      <p:graphicFrame>
        <p:nvGraphicFramePr>
          <p:cNvPr id="38" name="Objekt 37"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38" name="Objekt 3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Espace réservé du numéro de diapositive 17">
            <a:extLst>
              <a:ext uri="{FF2B5EF4-FFF2-40B4-BE49-F238E27FC236}">
                <a16:creationId xmlns:a16="http://schemas.microsoft.com/office/drawing/2014/main" id="{4993E24A-EF18-3B4C-8736-A606F33EB88B}"/>
              </a:ext>
            </a:extLst>
          </p:cNvPr>
          <p:cNvSpPr>
            <a:spLocks noGrp="1"/>
          </p:cNvSpPr>
          <p:nvPr>
            <p:ph type="sldNum" sz="quarter" idx="12"/>
          </p:nvPr>
        </p:nvSpPr>
        <p:spPr/>
        <p:txBody>
          <a:bodyPr/>
          <a:lstStyle/>
          <a:p>
            <a:fld id="{0704499F-9A75-E344-8B98-5A5EDCFEF42B}" type="slidenum">
              <a:rPr lang="en-GB" noProof="0" smtClean="0"/>
              <a:pPr/>
              <a:t>‹#›</a:t>
            </a:fld>
            <a:endParaRPr lang="en-GB" noProof="0"/>
          </a:p>
        </p:txBody>
      </p:sp>
      <p:sp>
        <p:nvSpPr>
          <p:cNvPr id="12" name="Title Placeholder 1"/>
          <p:cNvSpPr>
            <a:spLocks noGrp="1"/>
          </p:cNvSpPr>
          <p:nvPr>
            <p:ph type="title" hasCustomPrompt="1"/>
          </p:nvPr>
        </p:nvSpPr>
        <p:spPr>
          <a:xfrm>
            <a:off x="359999" y="756000"/>
            <a:ext cx="8280000" cy="270000"/>
          </a:xfrm>
          <a:prstGeom prst="rect">
            <a:avLst/>
          </a:prstGeom>
        </p:spPr>
        <p:txBody>
          <a:bodyPr vert="horz" lIns="0" tIns="0" rIns="0" bIns="0" rtlCol="0" anchor="t">
            <a:noAutofit/>
          </a:bodyPr>
          <a:lstStyle>
            <a:lvl1pPr>
              <a:defRPr/>
            </a:lvl1pPr>
          </a:lstStyle>
          <a:p>
            <a:r>
              <a:rPr lang="en-GB" noProof="0"/>
              <a:t>Insert title – 1 Line</a:t>
            </a:r>
          </a:p>
        </p:txBody>
      </p:sp>
      <p:sp>
        <p:nvSpPr>
          <p:cNvPr id="10" name="Date Placeholder 3"/>
          <p:cNvSpPr>
            <a:spLocks noGrp="1"/>
          </p:cNvSpPr>
          <p:nvPr>
            <p:ph type="dt" sz="half" idx="2"/>
          </p:nvPr>
        </p:nvSpPr>
        <p:spPr>
          <a:xfrm>
            <a:off x="359999" y="4920242"/>
            <a:ext cx="900000" cy="80792"/>
          </a:xfrm>
          <a:prstGeom prst="rect">
            <a:avLst/>
          </a:prstGeom>
        </p:spPr>
        <p:txBody>
          <a:bodyPr vert="horz" wrap="square" lIns="0" tIns="0" rIns="0" bIns="0" rtlCol="0" anchor="ctr">
            <a:spAutoFit/>
          </a:bodyPr>
          <a:lstStyle>
            <a:lvl1pPr algn="l">
              <a:defRPr sz="525" b="0">
                <a:solidFill>
                  <a:schemeClr val="tx2"/>
                </a:solidFill>
              </a:defRPr>
            </a:lvl1pPr>
          </a:lstStyle>
          <a:p>
            <a:fld id="{9F96A99C-FB42-49E8-AAF5-E38D64C286D3}" type="datetime4">
              <a:rPr lang="en-US" smtClean="0"/>
              <a:t>August 30, 2021</a:t>
            </a:fld>
            <a:endParaRPr lang="en-GB"/>
          </a:p>
        </p:txBody>
      </p:sp>
      <p:sp>
        <p:nvSpPr>
          <p:cNvPr id="7" name="Fußzeilenplatzhalter 18"/>
          <p:cNvSpPr>
            <a:spLocks noGrp="1"/>
          </p:cNvSpPr>
          <p:nvPr>
            <p:ph type="ftr" sz="quarter" idx="3"/>
          </p:nvPr>
        </p:nvSpPr>
        <p:spPr>
          <a:xfrm>
            <a:off x="1332000" y="4906778"/>
            <a:ext cx="4320000" cy="107722"/>
          </a:xfrm>
          <a:prstGeom prst="rect">
            <a:avLst/>
          </a:prstGeom>
        </p:spPr>
        <p:txBody>
          <a:bodyPr vert="horz" lIns="0" tIns="0" rIns="0" bIns="0" rtlCol="0" anchor="ctr">
            <a:noAutofit/>
          </a:bodyPr>
          <a:lstStyle>
            <a:lvl1pPr algn="l">
              <a:defRPr sz="525">
                <a:solidFill>
                  <a:schemeClr val="bg2">
                    <a:lumMod val="75000"/>
                  </a:schemeClr>
                </a:solidFill>
              </a:defRPr>
            </a:lvl1pPr>
          </a:lstStyle>
          <a:p>
            <a:r>
              <a:rPr lang="en-GB"/>
              <a:t>Name of Presentation</a:t>
            </a:r>
          </a:p>
        </p:txBody>
      </p:sp>
    </p:spTree>
    <p:extLst>
      <p:ext uri="{BB962C8B-B14F-4D97-AF65-F5344CB8AC3E}">
        <p14:creationId xmlns:p14="http://schemas.microsoft.com/office/powerpoint/2010/main" val="30630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8" r:id="rId1"/>
    <p:sldLayoutId id="2147483714" r:id="rId2"/>
    <p:sldLayoutId id="2147483698" r:id="rId3"/>
    <p:sldLayoutId id="2147483715" r:id="rId4"/>
    <p:sldLayoutId id="2147483716" r:id="rId5"/>
    <p:sldLayoutId id="2147483719" r:id="rId6"/>
    <p:sldLayoutId id="2147483720" r:id="rId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nordictestingdays.eu/files/files/bram_bronneberg_risk_for_scrummies_-_ntd.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5.png"/><Relationship Id="rId3" Type="http://schemas.openxmlformats.org/officeDocument/2006/relationships/package" Target="../embeddings/Microsoft_Word_Document.docx"/><Relationship Id="rId7" Type="http://schemas.openxmlformats.org/officeDocument/2006/relationships/image" Target="../media/image34.png"/><Relationship Id="rId12" Type="http://schemas.openxmlformats.org/officeDocument/2006/relationships/image" Target="../media/image44.png"/><Relationship Id="rId2" Type="http://schemas.openxmlformats.org/officeDocument/2006/relationships/notesSlide" Target="../notesSlides/notesSlide16.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43.png"/><Relationship Id="rId5" Type="http://schemas.openxmlformats.org/officeDocument/2006/relationships/package" Target="../embeddings/Microsoft_Word_Document1.docx"/><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9.emf"/><Relationship Id="rId9" Type="http://schemas.openxmlformats.org/officeDocument/2006/relationships/image" Target="../media/image41.pn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jp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3.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Rachid.Kherrazi@akka.eu" TargetMode="External"/><Relationship Id="rId2" Type="http://schemas.openxmlformats.org/officeDocument/2006/relationships/hyperlink" Target="mailto:Goce.naumoski@asml.com"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atisfice.com/articles/hrbt.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atisfice.com/articles/hrbt.pdf" TargetMode="External"/><Relationship Id="rId2" Type="http://schemas.openxmlformats.org/officeDocument/2006/relationships/hyperlink" Target="https://www.satisfice.com/download/heuristic-test-strategy-model"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DC757-277E-490D-A6FF-1862A73DEB54}"/>
              </a:ext>
            </a:extLst>
          </p:cNvPr>
          <p:cNvSpPr>
            <a:spLocks noGrp="1"/>
          </p:cNvSpPr>
          <p:nvPr>
            <p:ph type="ctrTitle"/>
          </p:nvPr>
        </p:nvSpPr>
        <p:spPr>
          <a:xfrm>
            <a:off x="137319" y="3244142"/>
            <a:ext cx="9144000" cy="908182"/>
          </a:xfrm>
        </p:spPr>
        <p:txBody>
          <a:bodyPr/>
          <a:lstStyle/>
          <a:p>
            <a:r>
              <a:rPr lang="en-US" dirty="0"/>
              <a:t>An experience report on two Risk-Based Testing and Reporting approaches -</a:t>
            </a:r>
            <a:br>
              <a:rPr lang="en-US" dirty="0"/>
            </a:br>
            <a:br>
              <a:rPr lang="en-US" dirty="0"/>
            </a:br>
            <a:endParaRPr lang="en-US" dirty="0"/>
          </a:p>
        </p:txBody>
      </p:sp>
      <p:sp>
        <p:nvSpPr>
          <p:cNvPr id="6" name="Subtitle 5">
            <a:extLst>
              <a:ext uri="{FF2B5EF4-FFF2-40B4-BE49-F238E27FC236}">
                <a16:creationId xmlns:a16="http://schemas.microsoft.com/office/drawing/2014/main" id="{4DD75A3D-6403-4BD5-8075-FC0D2B551315}"/>
              </a:ext>
            </a:extLst>
          </p:cNvPr>
          <p:cNvSpPr>
            <a:spLocks noGrp="1"/>
          </p:cNvSpPr>
          <p:nvPr>
            <p:ph type="subTitle" idx="1"/>
          </p:nvPr>
        </p:nvSpPr>
        <p:spPr>
          <a:xfrm>
            <a:off x="11957" y="3835234"/>
            <a:ext cx="9144000" cy="815608"/>
          </a:xfrm>
        </p:spPr>
        <p:txBody>
          <a:bodyPr/>
          <a:lstStyle/>
          <a:p>
            <a:r>
              <a:rPr lang="en-US" sz="2400" dirty="0"/>
              <a:t>An attempt to adopt Risk-Based testing and reporting in agile environment</a:t>
            </a:r>
          </a:p>
        </p:txBody>
      </p:sp>
      <p:sp>
        <p:nvSpPr>
          <p:cNvPr id="4" name="Slide Number Placeholder 3">
            <a:extLst>
              <a:ext uri="{FF2B5EF4-FFF2-40B4-BE49-F238E27FC236}">
                <a16:creationId xmlns:a16="http://schemas.microsoft.com/office/drawing/2014/main" id="{9C9AF684-051D-4DB5-83C8-EA6DFBF7C080}"/>
              </a:ext>
            </a:extLst>
          </p:cNvPr>
          <p:cNvSpPr>
            <a:spLocks noGrp="1"/>
          </p:cNvSpPr>
          <p:nvPr>
            <p:ph type="sldNum" sz="quarter" idx="4294967295"/>
          </p:nvPr>
        </p:nvSpPr>
        <p:spPr>
          <a:xfrm>
            <a:off x="0" y="4743450"/>
            <a:ext cx="274638" cy="138113"/>
          </a:xfrm>
          <a:prstGeom prst="rect">
            <a:avLst/>
          </a:prstGeom>
        </p:spPr>
        <p:txBody>
          <a:bodyPr/>
          <a:lstStyle/>
          <a:p>
            <a:fld id="{CEAECFF1-9107-294C-8B44-7339FEA5C5B5}" type="slidenum">
              <a:rPr lang="nl-NL" smtClean="0"/>
              <a:pPr/>
              <a:t>1</a:t>
            </a:fld>
            <a:endParaRPr lang="nl-NL" dirty="0"/>
          </a:p>
        </p:txBody>
      </p:sp>
      <p:pic>
        <p:nvPicPr>
          <p:cNvPr id="3076" name="Picture 4">
            <a:extLst>
              <a:ext uri="{FF2B5EF4-FFF2-40B4-BE49-F238E27FC236}">
                <a16:creationId xmlns:a16="http://schemas.microsoft.com/office/drawing/2014/main" id="{B7A6215F-2587-4CDF-9E33-F998BFC5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09447"/>
            <a:ext cx="77660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79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5FB18-83FF-4A68-9CA1-E8CAB5D29DA5}"/>
              </a:ext>
            </a:extLst>
          </p:cNvPr>
          <p:cNvSpPr>
            <a:spLocks noGrp="1"/>
          </p:cNvSpPr>
          <p:nvPr>
            <p:ph type="title"/>
          </p:nvPr>
        </p:nvSpPr>
        <p:spPr>
          <a:xfrm>
            <a:off x="406902" y="542305"/>
            <a:ext cx="7962398" cy="387798"/>
          </a:xfrm>
        </p:spPr>
        <p:txBody>
          <a:bodyPr wrap="square" lIns="0" tIns="0" rIns="0" bIns="0" anchor="ctr" anchorCtr="0">
            <a:spAutoFit/>
          </a:bodyPr>
          <a:lstStyle/>
          <a:p>
            <a:r>
              <a:rPr lang="en-US" sz="2800" dirty="0"/>
              <a:t>R</a:t>
            </a:r>
            <a:r>
              <a:rPr lang="az-Cyrl-AZ" sz="2800" dirty="0"/>
              <a:t>Я</a:t>
            </a:r>
            <a:r>
              <a:rPr lang="en-US" sz="2800" dirty="0"/>
              <a:t>BT - Requirements Risk-Based Testing</a:t>
            </a:r>
          </a:p>
        </p:txBody>
      </p:sp>
      <p:sp>
        <p:nvSpPr>
          <p:cNvPr id="4" name="Slide Number Placeholder 3">
            <a:extLst>
              <a:ext uri="{FF2B5EF4-FFF2-40B4-BE49-F238E27FC236}">
                <a16:creationId xmlns:a16="http://schemas.microsoft.com/office/drawing/2014/main" id="{64BF6D88-6B39-4BF9-B24E-551FF7BFFED0}"/>
              </a:ext>
            </a:extLst>
          </p:cNvPr>
          <p:cNvSpPr>
            <a:spLocks noGrp="1"/>
          </p:cNvSpPr>
          <p:nvPr>
            <p:ph type="sldNum" sz="quarter" idx="12"/>
          </p:nvPr>
        </p:nvSpPr>
        <p:spPr>
          <a:xfrm>
            <a:off x="955642" y="4726905"/>
            <a:ext cx="273588" cy="138500"/>
          </a:xfrm>
        </p:spPr>
        <p:txBody>
          <a:bodyPr/>
          <a:lstStyle/>
          <a:p>
            <a:fld id="{CEAECFF1-9107-294C-8B44-7339FEA5C5B5}" type="slidenum">
              <a:rPr lang="nl-NL" smtClean="0"/>
              <a:pPr/>
              <a:t>10</a:t>
            </a:fld>
            <a:endParaRPr lang="nl-NL" dirty="0"/>
          </a:p>
        </p:txBody>
      </p:sp>
      <p:sp>
        <p:nvSpPr>
          <p:cNvPr id="5" name="Rechthoek 4">
            <a:extLst>
              <a:ext uri="{FF2B5EF4-FFF2-40B4-BE49-F238E27FC236}">
                <a16:creationId xmlns:a16="http://schemas.microsoft.com/office/drawing/2014/main" id="{35D91E34-EA87-4392-8E6A-C8F42C093C35}"/>
              </a:ext>
            </a:extLst>
          </p:cNvPr>
          <p:cNvSpPr/>
          <p:nvPr/>
        </p:nvSpPr>
        <p:spPr>
          <a:xfrm>
            <a:off x="7584788" y="178190"/>
            <a:ext cx="1281790" cy="672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lumMod val="50000"/>
                  </a:schemeClr>
                </a:solidFill>
              </a:rPr>
              <a:t>R</a:t>
            </a:r>
            <a:r>
              <a:rPr lang="az-Cyrl-AZ" dirty="0">
                <a:solidFill>
                  <a:schemeClr val="bg1">
                    <a:lumMod val="50000"/>
                  </a:schemeClr>
                </a:solidFill>
              </a:rPr>
              <a:t>Я</a:t>
            </a:r>
            <a:r>
              <a:rPr lang="en-US" dirty="0">
                <a:solidFill>
                  <a:schemeClr val="bg1">
                    <a:lumMod val="50000"/>
                  </a:schemeClr>
                </a:solidFill>
              </a:rPr>
              <a:t>BT</a:t>
            </a:r>
          </a:p>
          <a:p>
            <a:pPr marL="285750" indent="-285750">
              <a:buFont typeface="Arial" panose="020B0604020202020204" pitchFamily="34" charset="0"/>
              <a:buChar char="•"/>
            </a:pPr>
            <a:endParaRPr lang="en-US" dirty="0">
              <a:solidFill>
                <a:schemeClr val="accent6">
                  <a:lumMod val="1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solidFill>
                <a:schemeClr val="bg1">
                  <a:lumMod val="50000"/>
                </a:schemeClr>
              </a:solidFill>
            </a:endParaRPr>
          </a:p>
        </p:txBody>
      </p:sp>
      <p:pic>
        <p:nvPicPr>
          <p:cNvPr id="54" name="Picture 53">
            <a:extLst>
              <a:ext uri="{FF2B5EF4-FFF2-40B4-BE49-F238E27FC236}">
                <a16:creationId xmlns:a16="http://schemas.microsoft.com/office/drawing/2014/main" id="{6FFB4B5E-E8B9-4B05-BAA0-5842E6DC24EB}"/>
              </a:ext>
            </a:extLst>
          </p:cNvPr>
          <p:cNvPicPr>
            <a:picLocks noChangeAspect="1"/>
          </p:cNvPicPr>
          <p:nvPr/>
        </p:nvPicPr>
        <p:blipFill>
          <a:blip r:embed="rId3"/>
          <a:stretch>
            <a:fillRect/>
          </a:stretch>
        </p:blipFill>
        <p:spPr>
          <a:xfrm>
            <a:off x="707231" y="1019673"/>
            <a:ext cx="7901092" cy="3862405"/>
          </a:xfrm>
          <a:prstGeom prst="rect">
            <a:avLst/>
          </a:prstGeom>
        </p:spPr>
      </p:pic>
      <p:sp>
        <p:nvSpPr>
          <p:cNvPr id="55" name="Flowchart: Multidocument 54">
            <a:extLst>
              <a:ext uri="{FF2B5EF4-FFF2-40B4-BE49-F238E27FC236}">
                <a16:creationId xmlns:a16="http://schemas.microsoft.com/office/drawing/2014/main" id="{C6B37D11-5A45-404F-97A2-E4F689DD762F}"/>
              </a:ext>
            </a:extLst>
          </p:cNvPr>
          <p:cNvSpPr/>
          <p:nvPr/>
        </p:nvSpPr>
        <p:spPr>
          <a:xfrm>
            <a:off x="707225" y="1214731"/>
            <a:ext cx="593767" cy="728482"/>
          </a:xfrm>
          <a:prstGeom prst="flowChartMultidocument">
            <a:avLst/>
          </a:prstGeom>
          <a:solidFill>
            <a:schemeClr val="bg2">
              <a:lumMod val="40000"/>
              <a:lumOff val="60000"/>
              <a:alpha val="85000"/>
            </a:schemeClr>
          </a:solidFill>
          <a:ln w="6350" cap="sq">
            <a:solidFill>
              <a:schemeClr val="bg1">
                <a:lumMod val="75000"/>
              </a:schemeClr>
            </a:solidFill>
          </a:ln>
          <a:effectLst>
            <a:outerShdw blurRad="63500" dist="38100" sx="105000" sy="1050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80808"/>
                </a:solidFill>
                <a:effectLst/>
                <a:uLnTx/>
                <a:uFillTx/>
                <a:latin typeface="Arial"/>
                <a:ea typeface="+mn-ea"/>
                <a:cs typeface="+mn-cs"/>
              </a:rPr>
              <a:t>EPIC</a:t>
            </a:r>
          </a:p>
        </p:txBody>
      </p:sp>
      <p:sp>
        <p:nvSpPr>
          <p:cNvPr id="56" name="Flowchart: Multidocument 55">
            <a:extLst>
              <a:ext uri="{FF2B5EF4-FFF2-40B4-BE49-F238E27FC236}">
                <a16:creationId xmlns:a16="http://schemas.microsoft.com/office/drawing/2014/main" id="{879886E9-31C6-4C7A-B31B-19F41BE665E5}"/>
              </a:ext>
            </a:extLst>
          </p:cNvPr>
          <p:cNvSpPr/>
          <p:nvPr/>
        </p:nvSpPr>
        <p:spPr>
          <a:xfrm>
            <a:off x="936864" y="3937697"/>
            <a:ext cx="742547" cy="728482"/>
          </a:xfrm>
          <a:prstGeom prst="flowChartMultidocument">
            <a:avLst/>
          </a:prstGeom>
          <a:solidFill>
            <a:schemeClr val="tx2"/>
          </a:solidFill>
          <a:ln w="6350" cap="sq">
            <a:solidFill>
              <a:srgbClr val="002060"/>
            </a:solidFill>
          </a:ln>
          <a:effectLst>
            <a:outerShdw blurRad="127000" dist="38100" dir="18900000" sx="115000" sy="115000" algn="b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SPRINT</a:t>
            </a:r>
          </a:p>
        </p:txBody>
      </p:sp>
      <p:sp>
        <p:nvSpPr>
          <p:cNvPr id="57" name="Flowchart: Multidocument 56">
            <a:extLst>
              <a:ext uri="{FF2B5EF4-FFF2-40B4-BE49-F238E27FC236}">
                <a16:creationId xmlns:a16="http://schemas.microsoft.com/office/drawing/2014/main" id="{067166A6-0441-417A-BF8D-D8785CCB81A9}"/>
              </a:ext>
            </a:extLst>
          </p:cNvPr>
          <p:cNvSpPr/>
          <p:nvPr/>
        </p:nvSpPr>
        <p:spPr>
          <a:xfrm>
            <a:off x="789059" y="4120250"/>
            <a:ext cx="742547" cy="728482"/>
          </a:xfrm>
          <a:prstGeom prst="flowChartMultidocument">
            <a:avLst/>
          </a:prstGeom>
          <a:solidFill>
            <a:schemeClr val="tx2"/>
          </a:solidFill>
          <a:ln w="6350" cap="sq">
            <a:solidFill>
              <a:srgbClr val="002060"/>
            </a:solidFill>
          </a:ln>
          <a:effectLst>
            <a:outerShdw blurRad="127000" dist="38100" dir="18900000" sx="115000" sy="115000" algn="b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SPRINT</a:t>
            </a:r>
          </a:p>
        </p:txBody>
      </p:sp>
      <p:sp>
        <p:nvSpPr>
          <p:cNvPr id="58" name="Rectangle 57">
            <a:extLst>
              <a:ext uri="{FF2B5EF4-FFF2-40B4-BE49-F238E27FC236}">
                <a16:creationId xmlns:a16="http://schemas.microsoft.com/office/drawing/2014/main" id="{B41B371B-BD66-48AA-927B-17422B66B68D}"/>
              </a:ext>
            </a:extLst>
          </p:cNvPr>
          <p:cNvSpPr/>
          <p:nvPr/>
        </p:nvSpPr>
        <p:spPr>
          <a:xfrm>
            <a:off x="0" y="4928056"/>
            <a:ext cx="9144000" cy="215444"/>
          </a:xfrm>
          <a:prstGeom prst="rect">
            <a:avLst/>
          </a:prstGeom>
        </p:spPr>
        <p:txBody>
          <a:bodyPr wrap="square">
            <a:spAutoFit/>
          </a:bodyPr>
          <a:lstStyle/>
          <a:p>
            <a:r>
              <a:rPr lang="en-US" sz="800" dirty="0">
                <a:solidFill>
                  <a:srgbClr val="121A48"/>
                </a:solidFill>
              </a:rPr>
              <a:t>For a different view on Requirements Risk-Based in agile environment see </a:t>
            </a:r>
            <a:r>
              <a:rPr lang="en-US" sz="800" dirty="0">
                <a:solidFill>
                  <a:srgbClr val="121A48"/>
                </a:solidFill>
                <a:hlinkClick r:id="rId4"/>
              </a:rPr>
              <a:t>contribution</a:t>
            </a:r>
            <a:r>
              <a:rPr lang="en-US" sz="800" dirty="0">
                <a:solidFill>
                  <a:srgbClr val="121A48"/>
                </a:solidFill>
              </a:rPr>
              <a:t> by Bram </a:t>
            </a:r>
            <a:r>
              <a:rPr lang="en-US" sz="800" dirty="0" err="1">
                <a:solidFill>
                  <a:srgbClr val="121A48"/>
                </a:solidFill>
              </a:rPr>
              <a:t>Bronneberg</a:t>
            </a:r>
            <a:r>
              <a:rPr lang="en-US" sz="800" dirty="0">
                <a:solidFill>
                  <a:srgbClr val="121A48"/>
                </a:solidFill>
              </a:rPr>
              <a:t>. For an earlier presentation of the process see </a:t>
            </a:r>
            <a:r>
              <a:rPr lang="en-US" sz="800" dirty="0" err="1">
                <a:solidFill>
                  <a:srgbClr val="121A48"/>
                </a:solidFill>
              </a:rPr>
              <a:t>QA&amp;Test</a:t>
            </a:r>
            <a:r>
              <a:rPr lang="en-US" sz="800" dirty="0">
                <a:solidFill>
                  <a:srgbClr val="121A48"/>
                </a:solidFill>
              </a:rPr>
              <a:t> 2016 by Goce Naumoski.</a:t>
            </a:r>
          </a:p>
        </p:txBody>
      </p:sp>
      <p:pic>
        <p:nvPicPr>
          <p:cNvPr id="59" name="Picture 58">
            <a:extLst>
              <a:ext uri="{FF2B5EF4-FFF2-40B4-BE49-F238E27FC236}">
                <a16:creationId xmlns:a16="http://schemas.microsoft.com/office/drawing/2014/main" id="{29C70C7B-969C-41EB-ACD3-77A1E0820C10}"/>
              </a:ext>
            </a:extLst>
          </p:cNvPr>
          <p:cNvPicPr>
            <a:picLocks noChangeAspect="1"/>
          </p:cNvPicPr>
          <p:nvPr/>
        </p:nvPicPr>
        <p:blipFill>
          <a:blip r:embed="rId5"/>
          <a:stretch>
            <a:fillRect/>
          </a:stretch>
        </p:blipFill>
        <p:spPr>
          <a:xfrm>
            <a:off x="6452506" y="3802169"/>
            <a:ext cx="481470" cy="318081"/>
          </a:xfrm>
          <a:prstGeom prst="rect">
            <a:avLst/>
          </a:prstGeom>
        </p:spPr>
      </p:pic>
    </p:spTree>
    <p:extLst>
      <p:ext uri="{BB962C8B-B14F-4D97-AF65-F5344CB8AC3E}">
        <p14:creationId xmlns:p14="http://schemas.microsoft.com/office/powerpoint/2010/main" val="30744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animBg="1"/>
      <p:bldP spid="56"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5FB18-83FF-4A68-9CA1-E8CAB5D29DA5}"/>
              </a:ext>
            </a:extLst>
          </p:cNvPr>
          <p:cNvSpPr>
            <a:spLocks noGrp="1"/>
          </p:cNvSpPr>
          <p:nvPr>
            <p:ph type="title"/>
          </p:nvPr>
        </p:nvSpPr>
        <p:spPr>
          <a:xfrm>
            <a:off x="406902" y="625404"/>
            <a:ext cx="7962398" cy="221599"/>
          </a:xfrm>
        </p:spPr>
        <p:txBody>
          <a:bodyPr wrap="square" lIns="0" tIns="0" rIns="0" bIns="0" anchor="ctr" anchorCtr="0">
            <a:spAutoFit/>
          </a:bodyPr>
          <a:lstStyle/>
          <a:p>
            <a:r>
              <a:rPr lang="en-US" sz="1600" dirty="0">
                <a:latin typeface="Arial Narrow" panose="020B0606020202030204" pitchFamily="34" charset="0"/>
                <a:cs typeface="Arial" panose="020B0604020202020204" pitchFamily="34" charset="0"/>
              </a:rPr>
              <a:t>ANALYZE POTENTIAL RISKS, ANALYZE REQUIREMENTS</a:t>
            </a:r>
            <a:endParaRPr lang="en-US" sz="2800" dirty="0"/>
          </a:p>
        </p:txBody>
      </p:sp>
      <p:sp>
        <p:nvSpPr>
          <p:cNvPr id="12" name="Text Placeholder 5">
            <a:extLst>
              <a:ext uri="{FF2B5EF4-FFF2-40B4-BE49-F238E27FC236}">
                <a16:creationId xmlns:a16="http://schemas.microsoft.com/office/drawing/2014/main" id="{E5316E96-74CC-45E0-841B-2A18A93FB073}"/>
              </a:ext>
            </a:extLst>
          </p:cNvPr>
          <p:cNvSpPr txBox="1">
            <a:spLocks/>
          </p:cNvSpPr>
          <p:nvPr/>
        </p:nvSpPr>
        <p:spPr>
          <a:xfrm>
            <a:off x="457199" y="1097280"/>
            <a:ext cx="4786313" cy="2251673"/>
          </a:xfrm>
          <a:prstGeom prst="rect">
            <a:avLst/>
          </a:prstGeom>
        </p:spPr>
        <p:txBody>
          <a:bodyPr vert="horz" wrap="square" lIns="0" tIns="0" rIns="0" bIns="0" rtlCol="0">
            <a:normAutofit/>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b="0" i="0" u="none" strike="noStrike" kern="1200" cap="none" spc="0" normalizeH="0" baseline="0" noProof="0" dirty="0">
                <a:ln>
                  <a:noFill/>
                </a:ln>
                <a:solidFill>
                  <a:srgbClr val="1C7DDB"/>
                </a:solidFill>
                <a:effectLst/>
                <a:uLnTx/>
                <a:uFillTx/>
                <a:latin typeface="Arial"/>
                <a:ea typeface="+mn-ea"/>
                <a:cs typeface="+mn-cs"/>
              </a:rPr>
              <a:t>Determine/identify </a:t>
            </a:r>
            <a:r>
              <a:rPr kumimoji="0" lang="en-US" b="0" i="1" u="none" strike="noStrike" kern="1200" cap="none" spc="0" normalizeH="0" baseline="0" noProof="0" dirty="0">
                <a:ln>
                  <a:noFill/>
                </a:ln>
                <a:solidFill>
                  <a:srgbClr val="0F238C">
                    <a:lumMod val="50000"/>
                  </a:srgbClr>
                </a:solidFill>
                <a:effectLst/>
                <a:uLnTx/>
                <a:uFillTx/>
                <a:latin typeface="Arial"/>
                <a:ea typeface="+mn-ea"/>
                <a:cs typeface="+mn-cs"/>
              </a:rPr>
              <a:t>product risks</a:t>
            </a:r>
          </a:p>
          <a:p>
            <a:pPr marL="741363" marR="0" lvl="2" indent="-17303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srgbClr val="8E8E8E">
                    <a:lumMod val="50000"/>
                  </a:srgbClr>
                </a:solidFill>
                <a:effectLst/>
                <a:uLnTx/>
                <a:uFillTx/>
                <a:latin typeface="Arial"/>
                <a:ea typeface="+mn-ea"/>
                <a:cs typeface="+mn-cs"/>
              </a:rPr>
              <a:t>Identify risks, assess risks</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b="0" i="0" u="none" strike="noStrike" kern="1200" cap="none" spc="0" normalizeH="0" baseline="0" noProof="0" dirty="0">
                <a:ln>
                  <a:noFill/>
                </a:ln>
                <a:solidFill>
                  <a:srgbClr val="1C7DDB"/>
                </a:solidFill>
                <a:effectLst/>
                <a:uLnTx/>
                <a:uFillTx/>
                <a:latin typeface="Arial"/>
                <a:ea typeface="+mn-ea"/>
                <a:cs typeface="+mn-cs"/>
              </a:rPr>
              <a:t>Determine (product) </a:t>
            </a:r>
            <a:r>
              <a:rPr kumimoji="0" lang="en-US" b="0" i="1" u="none" strike="noStrike" kern="1200" cap="none" spc="0" normalizeH="0" baseline="0" noProof="0" dirty="0">
                <a:ln>
                  <a:noFill/>
                </a:ln>
                <a:solidFill>
                  <a:srgbClr val="0F238C">
                    <a:lumMod val="50000"/>
                  </a:srgbClr>
                </a:solidFill>
                <a:effectLst/>
                <a:uLnTx/>
                <a:uFillTx/>
                <a:latin typeface="Arial"/>
                <a:ea typeface="+mn-ea"/>
                <a:cs typeface="+mn-cs"/>
              </a:rPr>
              <a:t>requirements</a:t>
            </a:r>
          </a:p>
          <a:p>
            <a:pPr marL="741363" marR="0" lvl="2" indent="-17303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srgbClr val="8E8E8E">
                    <a:lumMod val="50000"/>
                  </a:srgbClr>
                </a:solidFill>
                <a:effectLst/>
                <a:uLnTx/>
                <a:uFillTx/>
                <a:latin typeface="Arial"/>
                <a:ea typeface="+mn-ea"/>
                <a:cs typeface="+mn-cs"/>
              </a:rPr>
              <a:t>Include product features and quality criteria</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b="0" i="0" u="none" strike="noStrike" kern="1200" cap="none" spc="0" normalizeH="0" baseline="0" noProof="0" dirty="0">
                <a:ln>
                  <a:noFill/>
                </a:ln>
                <a:solidFill>
                  <a:srgbClr val="1C7DDB"/>
                </a:solidFill>
                <a:effectLst/>
                <a:uLnTx/>
                <a:uFillTx/>
                <a:latin typeface="Arial"/>
                <a:ea typeface="+mn-ea"/>
                <a:cs typeface="+mn-cs"/>
              </a:rPr>
              <a:t>Match risks and requirements</a:t>
            </a:r>
          </a:p>
          <a:p>
            <a:pPr marL="741363" marR="0" lvl="2" indent="-17303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srgbClr val="8E8E8E">
                    <a:lumMod val="50000"/>
                  </a:srgbClr>
                </a:solidFill>
                <a:effectLst/>
                <a:uLnTx/>
                <a:uFillTx/>
                <a:latin typeface="Arial"/>
                <a:ea typeface="+mn-ea"/>
                <a:cs typeface="+mn-cs"/>
              </a:rPr>
              <a:t>Assess risks brought by requirements</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US" b="0" i="0" u="none" strike="noStrike" kern="1200" cap="none" spc="0" normalizeH="0" baseline="0" noProof="0" dirty="0">
              <a:ln>
                <a:noFill/>
              </a:ln>
              <a:solidFill>
                <a:srgbClr val="1C7DDB"/>
              </a:solidFill>
              <a:effectLst/>
              <a:uLnTx/>
              <a:uFillTx/>
              <a:latin typeface="Arial"/>
              <a:ea typeface="+mn-ea"/>
              <a:cs typeface="+mn-cs"/>
            </a:endParaRPr>
          </a:p>
          <a:p>
            <a:pPr marL="568325" marR="0" lvl="2" indent="0" algn="l" defTabSz="914400" rtl="0" eaLnBrk="1" fontAlgn="auto" latinLnBrk="0" hangingPunct="1">
              <a:lnSpc>
                <a:spcPct val="100000"/>
              </a:lnSpc>
              <a:spcBef>
                <a:spcPts val="0"/>
              </a:spcBef>
              <a:spcAft>
                <a:spcPts val="600"/>
              </a:spcAft>
              <a:buClrTx/>
              <a:buSzTx/>
              <a:buFont typeface="Arial" pitchFamily="34" charset="0"/>
              <a:buNone/>
              <a:tabLst/>
              <a:defRPr/>
            </a:pPr>
            <a:endParaRPr kumimoji="0" lang="en-US" sz="1800" b="0" i="0" u="none" strike="noStrike" kern="1200" cap="none" spc="0" normalizeH="0" baseline="0" noProof="0" dirty="0">
              <a:ln>
                <a:noFill/>
              </a:ln>
              <a:solidFill>
                <a:srgbClr val="1C7DDB"/>
              </a:solidFill>
              <a:effectLst/>
              <a:uLnTx/>
              <a:uFillTx/>
              <a:latin typeface="Arial"/>
              <a:ea typeface="+mn-ea"/>
              <a:cs typeface="+mn-cs"/>
            </a:endParaRPr>
          </a:p>
        </p:txBody>
      </p:sp>
      <p:pic>
        <p:nvPicPr>
          <p:cNvPr id="13" name="Picture 6">
            <a:extLst>
              <a:ext uri="{FF2B5EF4-FFF2-40B4-BE49-F238E27FC236}">
                <a16:creationId xmlns:a16="http://schemas.microsoft.com/office/drawing/2014/main" id="{D7D43A54-A5FD-4460-BFB4-B5FE6CEF0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497" y="1747452"/>
            <a:ext cx="245884" cy="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a:extLst>
              <a:ext uri="{FF2B5EF4-FFF2-40B4-BE49-F238E27FC236}">
                <a16:creationId xmlns:a16="http://schemas.microsoft.com/office/drawing/2014/main" id="{4D87D42D-B6F2-4675-9473-FE4426777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399" y="1041596"/>
            <a:ext cx="721964" cy="67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0C8FD11B-12CC-47B6-AAFD-1BA05E2747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497" y="2539262"/>
            <a:ext cx="1484266" cy="75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8FC07F61-76C6-4B4E-8831-20D263A91713}"/>
              </a:ext>
            </a:extLst>
          </p:cNvPr>
          <p:cNvSpPr/>
          <p:nvPr/>
        </p:nvSpPr>
        <p:spPr>
          <a:xfrm>
            <a:off x="457200"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chemeClr val="tx2">
                    <a:lumMod val="90000"/>
                  </a:schemeClr>
                </a:solidFill>
                <a:effectLst/>
                <a:uLnTx/>
                <a:uFillTx/>
                <a:latin typeface="Calibri" pitchFamily="34" charset="0"/>
                <a:ea typeface="MS PGothic" pitchFamily="34" charset="-128"/>
                <a:cs typeface="+mn-cs"/>
              </a:rPr>
              <a:t>WHO?</a:t>
            </a:r>
          </a:p>
        </p:txBody>
      </p:sp>
      <p:sp>
        <p:nvSpPr>
          <p:cNvPr id="17" name="Rectangle 16">
            <a:extLst>
              <a:ext uri="{FF2B5EF4-FFF2-40B4-BE49-F238E27FC236}">
                <a16:creationId xmlns:a16="http://schemas.microsoft.com/office/drawing/2014/main" id="{7999BE1B-5FA6-41E1-8E29-4140EEC25EC9}"/>
              </a:ext>
            </a:extLst>
          </p:cNvPr>
          <p:cNvSpPr/>
          <p:nvPr/>
        </p:nvSpPr>
        <p:spPr>
          <a:xfrm>
            <a:off x="2951919" y="4760171"/>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chemeClr val="tx2">
                    <a:lumMod val="90000"/>
                  </a:schemeClr>
                </a:solidFill>
                <a:effectLst/>
                <a:uLnTx/>
                <a:uFillTx/>
                <a:latin typeface="Calibri" pitchFamily="34" charset="0"/>
                <a:ea typeface="MS PGothic" pitchFamily="34" charset="-128"/>
                <a:cs typeface="+mn-cs"/>
              </a:rPr>
              <a:t>HOW? WHAT MEANS?</a:t>
            </a:r>
          </a:p>
        </p:txBody>
      </p:sp>
      <p:sp>
        <p:nvSpPr>
          <p:cNvPr id="18" name="Rectangle 17">
            <a:extLst>
              <a:ext uri="{FF2B5EF4-FFF2-40B4-BE49-F238E27FC236}">
                <a16:creationId xmlns:a16="http://schemas.microsoft.com/office/drawing/2014/main" id="{31C20564-2433-44B6-8E53-B70E7E66BA65}"/>
              </a:ext>
            </a:extLst>
          </p:cNvPr>
          <p:cNvSpPr/>
          <p:nvPr/>
        </p:nvSpPr>
        <p:spPr>
          <a:xfrm>
            <a:off x="6572138"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chemeClr val="tx2">
                    <a:lumMod val="90000"/>
                  </a:schemeClr>
                </a:solidFill>
                <a:effectLst/>
                <a:uLnTx/>
                <a:uFillTx/>
                <a:latin typeface="Calibri" pitchFamily="34" charset="0"/>
                <a:ea typeface="MS PGothic" pitchFamily="34" charset="-128"/>
                <a:cs typeface="+mn-cs"/>
              </a:rPr>
              <a:t>step DELIVERY</a:t>
            </a:r>
          </a:p>
        </p:txBody>
      </p:sp>
      <p:pic>
        <p:nvPicPr>
          <p:cNvPr id="19" name="Picture 2">
            <a:extLst>
              <a:ext uri="{FF2B5EF4-FFF2-40B4-BE49-F238E27FC236}">
                <a16:creationId xmlns:a16="http://schemas.microsoft.com/office/drawing/2014/main" id="{FB75FC3D-6935-4B1F-9EBE-9B012B88E4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286" y="58704"/>
            <a:ext cx="219018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a:extLst>
              <a:ext uri="{FF2B5EF4-FFF2-40B4-BE49-F238E27FC236}">
                <a16:creationId xmlns:a16="http://schemas.microsoft.com/office/drawing/2014/main" id="{66569292-83C3-4E34-B18D-7EEC9968C1DA}"/>
              </a:ext>
            </a:extLst>
          </p:cNvPr>
          <p:cNvSpPr/>
          <p:nvPr/>
        </p:nvSpPr>
        <p:spPr>
          <a:xfrm>
            <a:off x="7213873" y="323672"/>
            <a:ext cx="146304" cy="146304"/>
          </a:xfrm>
          <a:prstGeom prst="ellipse">
            <a:avLst/>
          </a:prstGeom>
          <a:solidFill>
            <a:srgbClr val="FFC000"/>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6991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4C4ED-2D73-4E7F-B852-7F94092C7160}"/>
              </a:ext>
            </a:extLst>
          </p:cNvPr>
          <p:cNvSpPr>
            <a:spLocks noGrp="1"/>
          </p:cNvSpPr>
          <p:nvPr>
            <p:ph type="sldNum" sz="quarter" idx="12"/>
          </p:nvPr>
        </p:nvSpPr>
        <p:spPr/>
        <p:txBody>
          <a:bodyPr/>
          <a:lstStyle/>
          <a:p>
            <a:fld id="{CEAECFF1-9107-294C-8B44-7339FEA5C5B5}" type="slidenum">
              <a:rPr lang="nl-NL" smtClean="0"/>
              <a:pPr/>
              <a:t>12</a:t>
            </a:fld>
            <a:endParaRPr lang="nl-NL" dirty="0"/>
          </a:p>
        </p:txBody>
      </p:sp>
      <p:pic>
        <p:nvPicPr>
          <p:cNvPr id="6" name="Picture 2" descr="C:\Users\gnaumosk\Documents\RBT\RBT201602\htsm-20160204.png">
            <a:extLst>
              <a:ext uri="{FF2B5EF4-FFF2-40B4-BE49-F238E27FC236}">
                <a16:creationId xmlns:a16="http://schemas.microsoft.com/office/drawing/2014/main" id="{848A60E7-2517-4FBB-926E-CCC294A54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25"/>
          <a:stretch/>
        </p:blipFill>
        <p:spPr bwMode="auto">
          <a:xfrm>
            <a:off x="5486219" y="324675"/>
            <a:ext cx="3483969" cy="20629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2D9F1AD-3EC5-42C8-BA28-3BB5B8798BA8}"/>
              </a:ext>
            </a:extLst>
          </p:cNvPr>
          <p:cNvSpPr>
            <a:spLocks noGrp="1"/>
          </p:cNvSpPr>
          <p:nvPr>
            <p:ph type="title"/>
          </p:nvPr>
        </p:nvSpPr>
        <p:spPr/>
        <p:txBody>
          <a:bodyPr/>
          <a:lstStyle/>
          <a:p>
            <a:r>
              <a:rPr lang="en-US" dirty="0"/>
              <a:t>Quality characteristics ISO:25010</a:t>
            </a:r>
          </a:p>
        </p:txBody>
      </p:sp>
      <p:pic>
        <p:nvPicPr>
          <p:cNvPr id="7" name="Afbeelding 11">
            <a:extLst>
              <a:ext uri="{FF2B5EF4-FFF2-40B4-BE49-F238E27FC236}">
                <a16:creationId xmlns:a16="http://schemas.microsoft.com/office/drawing/2014/main" id="{19A65445-4018-4A96-9CDF-73644F036724}"/>
              </a:ext>
            </a:extLst>
          </p:cNvPr>
          <p:cNvPicPr>
            <a:picLocks noChangeAspect="1"/>
          </p:cNvPicPr>
          <p:nvPr/>
        </p:nvPicPr>
        <p:blipFill>
          <a:blip r:embed="rId4"/>
          <a:stretch>
            <a:fillRect/>
          </a:stretch>
        </p:blipFill>
        <p:spPr>
          <a:xfrm>
            <a:off x="403559" y="2387614"/>
            <a:ext cx="8333539" cy="2355964"/>
          </a:xfrm>
          <a:prstGeom prst="rect">
            <a:avLst/>
          </a:prstGeom>
        </p:spPr>
      </p:pic>
    </p:spTree>
    <p:extLst>
      <p:ext uri="{BB962C8B-B14F-4D97-AF65-F5344CB8AC3E}">
        <p14:creationId xmlns:p14="http://schemas.microsoft.com/office/powerpoint/2010/main" val="17681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5FB18-83FF-4A68-9CA1-E8CAB5D29DA5}"/>
              </a:ext>
            </a:extLst>
          </p:cNvPr>
          <p:cNvSpPr>
            <a:spLocks noGrp="1"/>
          </p:cNvSpPr>
          <p:nvPr>
            <p:ph type="title"/>
          </p:nvPr>
        </p:nvSpPr>
        <p:spPr>
          <a:xfrm>
            <a:off x="406902" y="625404"/>
            <a:ext cx="7962398" cy="221599"/>
          </a:xfrm>
        </p:spPr>
        <p:txBody>
          <a:bodyPr wrap="square" lIns="0" tIns="0" rIns="0" bIns="0" anchor="ctr" anchorCtr="0">
            <a:spAutoFit/>
          </a:bodyPr>
          <a:lstStyle/>
          <a:p>
            <a:r>
              <a:rPr lang="en-US" sz="1600" dirty="0">
                <a:latin typeface="Arial Narrow" panose="020B0606020202030204" pitchFamily="34" charset="0"/>
                <a:cs typeface="Arial" panose="020B0604020202020204" pitchFamily="34" charset="0"/>
              </a:rPr>
              <a:t>PERFORM APPROPRIATE TESTING</a:t>
            </a:r>
            <a:endParaRPr lang="en-US" sz="4400" dirty="0"/>
          </a:p>
        </p:txBody>
      </p:sp>
      <p:sp>
        <p:nvSpPr>
          <p:cNvPr id="12" name="Text Placeholder 5">
            <a:extLst>
              <a:ext uri="{FF2B5EF4-FFF2-40B4-BE49-F238E27FC236}">
                <a16:creationId xmlns:a16="http://schemas.microsoft.com/office/drawing/2014/main" id="{E5316E96-74CC-45E0-841B-2A18A93FB073}"/>
              </a:ext>
            </a:extLst>
          </p:cNvPr>
          <p:cNvSpPr txBox="1">
            <a:spLocks/>
          </p:cNvSpPr>
          <p:nvPr/>
        </p:nvSpPr>
        <p:spPr>
          <a:xfrm>
            <a:off x="457199" y="1097280"/>
            <a:ext cx="4786313" cy="2429269"/>
          </a:xfrm>
          <a:prstGeom prst="rect">
            <a:avLst/>
          </a:prstGeom>
        </p:spPr>
        <p:txBody>
          <a:bodyPr vert="horz" wrap="square" lIns="0" tIns="0" rIns="0" bIns="0" rtlCol="0">
            <a:normAutofit/>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lvl="0" indent="-285750">
              <a:buFont typeface="Arial" pitchFamily="34" charset="0"/>
              <a:buChar char="•"/>
              <a:defRPr/>
            </a:pPr>
            <a:r>
              <a:rPr lang="en-US" dirty="0">
                <a:solidFill>
                  <a:srgbClr val="1C7DDB"/>
                </a:solidFill>
              </a:rPr>
              <a:t>Plan test activities, design test-cases</a:t>
            </a:r>
          </a:p>
          <a:p>
            <a:pPr lvl="2">
              <a:defRPr/>
            </a:pPr>
            <a:r>
              <a:rPr lang="en-US" dirty="0">
                <a:solidFill>
                  <a:schemeClr val="accent2">
                    <a:lumMod val="50000"/>
                  </a:schemeClr>
                </a:solidFill>
              </a:rPr>
              <a:t>High risk areas might be covered first</a:t>
            </a:r>
          </a:p>
          <a:p>
            <a:pPr marL="285750" lvl="0" indent="-285750">
              <a:buFont typeface="Arial" pitchFamily="34" charset="0"/>
              <a:buChar char="•"/>
              <a:defRPr/>
            </a:pPr>
            <a:r>
              <a:rPr lang="en-US" dirty="0">
                <a:solidFill>
                  <a:srgbClr val="1C7DDB"/>
                </a:solidFill>
              </a:rPr>
              <a:t>Target what to test, where, and how</a:t>
            </a:r>
          </a:p>
          <a:p>
            <a:pPr lvl="2"/>
            <a:r>
              <a:rPr lang="en-US" dirty="0">
                <a:solidFill>
                  <a:schemeClr val="accent2">
                    <a:lumMod val="50000"/>
                  </a:schemeClr>
                </a:solidFill>
              </a:rPr>
              <a:t>Requirement verification methods or tests</a:t>
            </a:r>
          </a:p>
          <a:p>
            <a:pPr lvl="2"/>
            <a:r>
              <a:rPr lang="en-US" dirty="0">
                <a:solidFill>
                  <a:schemeClr val="accent2">
                    <a:lumMod val="50000"/>
                  </a:schemeClr>
                </a:solidFill>
              </a:rPr>
              <a:t>Risk mitigation methods or tests</a:t>
            </a:r>
          </a:p>
          <a:p>
            <a:pPr lvl="2"/>
            <a:r>
              <a:rPr lang="en-US" dirty="0">
                <a:solidFill>
                  <a:schemeClr val="accent2">
                    <a:lumMod val="50000"/>
                  </a:schemeClr>
                </a:solidFill>
              </a:rPr>
              <a:t>Complex requirements/features</a:t>
            </a:r>
          </a:p>
          <a:p>
            <a:pPr lvl="2"/>
            <a:r>
              <a:rPr lang="en-US" dirty="0">
                <a:solidFill>
                  <a:schemeClr val="accent2">
                    <a:lumMod val="50000"/>
                  </a:schemeClr>
                </a:solidFill>
              </a:rPr>
              <a:t>Performance</a:t>
            </a:r>
            <a:endParaRPr kumimoji="0" lang="en-US" sz="1800" b="0" i="0" u="none" strike="noStrike" kern="1200" cap="none" spc="0" normalizeH="0" baseline="0" noProof="0" dirty="0">
              <a:ln>
                <a:noFill/>
              </a:ln>
              <a:solidFill>
                <a:srgbClr val="1C7DDB"/>
              </a:solidFill>
              <a:effectLst/>
              <a:uLnTx/>
              <a:uFillTx/>
              <a:latin typeface="Arial"/>
              <a:ea typeface="+mn-ea"/>
              <a:cs typeface="+mn-cs"/>
            </a:endParaRPr>
          </a:p>
          <a:p>
            <a:pPr marL="568325" marR="0" lvl="2" indent="0" algn="l" defTabSz="914400" rtl="0" eaLnBrk="1" fontAlgn="auto" latinLnBrk="0" hangingPunct="1">
              <a:lnSpc>
                <a:spcPct val="100000"/>
              </a:lnSpc>
              <a:spcBef>
                <a:spcPts val="0"/>
              </a:spcBef>
              <a:spcAft>
                <a:spcPts val="600"/>
              </a:spcAft>
              <a:buClrTx/>
              <a:buSzTx/>
              <a:buFont typeface="Arial" pitchFamily="34" charset="0"/>
              <a:buNone/>
              <a:tabLst/>
              <a:defRPr/>
            </a:pPr>
            <a:endParaRPr kumimoji="0" lang="en-US" sz="1800" b="0" i="0" u="none" strike="noStrike" kern="1200" cap="none" spc="0" normalizeH="0" baseline="0" noProof="0" dirty="0">
              <a:ln>
                <a:noFill/>
              </a:ln>
              <a:solidFill>
                <a:srgbClr val="1C7DDB"/>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8FC07F61-76C6-4B4E-8831-20D263A91713}"/>
              </a:ext>
            </a:extLst>
          </p:cNvPr>
          <p:cNvSpPr/>
          <p:nvPr/>
        </p:nvSpPr>
        <p:spPr>
          <a:xfrm>
            <a:off x="457200"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WHO?</a:t>
            </a:r>
          </a:p>
        </p:txBody>
      </p:sp>
      <p:sp>
        <p:nvSpPr>
          <p:cNvPr id="17" name="Rectangle 16">
            <a:extLst>
              <a:ext uri="{FF2B5EF4-FFF2-40B4-BE49-F238E27FC236}">
                <a16:creationId xmlns:a16="http://schemas.microsoft.com/office/drawing/2014/main" id="{7999BE1B-5FA6-41E1-8E29-4140EEC25EC9}"/>
              </a:ext>
            </a:extLst>
          </p:cNvPr>
          <p:cNvSpPr/>
          <p:nvPr/>
        </p:nvSpPr>
        <p:spPr>
          <a:xfrm>
            <a:off x="2951919" y="4760171"/>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HOW? WHAT MEANS?</a:t>
            </a:r>
          </a:p>
        </p:txBody>
      </p:sp>
      <p:sp>
        <p:nvSpPr>
          <p:cNvPr id="18" name="Rectangle 17">
            <a:extLst>
              <a:ext uri="{FF2B5EF4-FFF2-40B4-BE49-F238E27FC236}">
                <a16:creationId xmlns:a16="http://schemas.microsoft.com/office/drawing/2014/main" id="{31C20564-2433-44B6-8E53-B70E7E66BA65}"/>
              </a:ext>
            </a:extLst>
          </p:cNvPr>
          <p:cNvSpPr/>
          <p:nvPr/>
        </p:nvSpPr>
        <p:spPr>
          <a:xfrm>
            <a:off x="6572138"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step DELIVERY</a:t>
            </a:r>
          </a:p>
        </p:txBody>
      </p:sp>
      <p:pic>
        <p:nvPicPr>
          <p:cNvPr id="19" name="Picture 2">
            <a:extLst>
              <a:ext uri="{FF2B5EF4-FFF2-40B4-BE49-F238E27FC236}">
                <a16:creationId xmlns:a16="http://schemas.microsoft.com/office/drawing/2014/main" id="{FB75FC3D-6935-4B1F-9EBE-9B012B88E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286" y="58704"/>
            <a:ext cx="219018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a:extLst>
              <a:ext uri="{FF2B5EF4-FFF2-40B4-BE49-F238E27FC236}">
                <a16:creationId xmlns:a16="http://schemas.microsoft.com/office/drawing/2014/main" id="{66569292-83C3-4E34-B18D-7EEC9968C1DA}"/>
              </a:ext>
            </a:extLst>
          </p:cNvPr>
          <p:cNvSpPr/>
          <p:nvPr/>
        </p:nvSpPr>
        <p:spPr>
          <a:xfrm>
            <a:off x="7213873" y="650334"/>
            <a:ext cx="146304" cy="146304"/>
          </a:xfrm>
          <a:prstGeom prst="ellipse">
            <a:avLst/>
          </a:prstGeom>
          <a:solidFill>
            <a:srgbClr val="FFC000"/>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
            <a:extLst>
              <a:ext uri="{FF2B5EF4-FFF2-40B4-BE49-F238E27FC236}">
                <a16:creationId xmlns:a16="http://schemas.microsoft.com/office/drawing/2014/main" id="{3463D3C5-9968-4CFF-A4E5-0C3DC7CEF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919" y="3530005"/>
            <a:ext cx="2389367" cy="74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64926CC-FA0E-4607-B188-0C51134EC086}"/>
              </a:ext>
            </a:extLst>
          </p:cNvPr>
          <p:cNvPicPr>
            <a:picLocks noChangeAspect="1"/>
          </p:cNvPicPr>
          <p:nvPr/>
        </p:nvPicPr>
        <p:blipFill>
          <a:blip r:embed="rId5"/>
          <a:stretch>
            <a:fillRect/>
          </a:stretch>
        </p:blipFill>
        <p:spPr>
          <a:xfrm>
            <a:off x="6424488" y="2913521"/>
            <a:ext cx="2684666" cy="1487305"/>
          </a:xfrm>
          <a:prstGeom prst="rect">
            <a:avLst/>
          </a:prstGeom>
        </p:spPr>
      </p:pic>
    </p:spTree>
    <p:extLst>
      <p:ext uri="{BB962C8B-B14F-4D97-AF65-F5344CB8AC3E}">
        <p14:creationId xmlns:p14="http://schemas.microsoft.com/office/powerpoint/2010/main" val="135494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5FB18-83FF-4A68-9CA1-E8CAB5D29DA5}"/>
              </a:ext>
            </a:extLst>
          </p:cNvPr>
          <p:cNvSpPr>
            <a:spLocks noGrp="1"/>
          </p:cNvSpPr>
          <p:nvPr>
            <p:ph type="title"/>
          </p:nvPr>
        </p:nvSpPr>
        <p:spPr>
          <a:xfrm>
            <a:off x="406902" y="625404"/>
            <a:ext cx="7962398" cy="221599"/>
          </a:xfrm>
        </p:spPr>
        <p:txBody>
          <a:bodyPr wrap="square" lIns="0" tIns="0" rIns="0" bIns="0" anchor="ctr" anchorCtr="0">
            <a:spAutoFit/>
          </a:bodyPr>
          <a:lstStyle/>
          <a:p>
            <a:r>
              <a:rPr lang="en-US" sz="1600" dirty="0">
                <a:latin typeface="Arial Narrow" panose="020B0606020202030204" pitchFamily="34" charset="0"/>
              </a:rPr>
              <a:t>EXPERIENCE PROBLEMS AND POTENTIALITIES</a:t>
            </a:r>
            <a:endParaRPr lang="en-US" sz="6600" dirty="0"/>
          </a:p>
        </p:txBody>
      </p:sp>
      <p:sp>
        <p:nvSpPr>
          <p:cNvPr id="12" name="Text Placeholder 5">
            <a:extLst>
              <a:ext uri="{FF2B5EF4-FFF2-40B4-BE49-F238E27FC236}">
                <a16:creationId xmlns:a16="http://schemas.microsoft.com/office/drawing/2014/main" id="{E5316E96-74CC-45E0-841B-2A18A93FB073}"/>
              </a:ext>
            </a:extLst>
          </p:cNvPr>
          <p:cNvSpPr txBox="1">
            <a:spLocks/>
          </p:cNvSpPr>
          <p:nvPr/>
        </p:nvSpPr>
        <p:spPr>
          <a:xfrm>
            <a:off x="457199" y="1097280"/>
            <a:ext cx="5579270" cy="2429269"/>
          </a:xfrm>
          <a:prstGeom prst="rect">
            <a:avLst/>
          </a:prstGeom>
        </p:spPr>
        <p:txBody>
          <a:bodyPr vert="horz" wrap="square" lIns="0" tIns="0" rIns="0" bIns="0" rtlCol="0">
            <a:normAutofit/>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lvl="0" indent="-285750">
              <a:buFont typeface="Arial" pitchFamily="34" charset="0"/>
              <a:buChar char="•"/>
              <a:defRPr/>
            </a:pPr>
            <a:r>
              <a:rPr lang="en-US" dirty="0">
                <a:solidFill>
                  <a:srgbClr val="1C7DDB"/>
                </a:solidFill>
              </a:rPr>
              <a:t>Execute tests</a:t>
            </a:r>
          </a:p>
          <a:p>
            <a:pPr lvl="2">
              <a:defRPr/>
            </a:pPr>
            <a:r>
              <a:rPr lang="en-US" sz="1600" dirty="0">
                <a:solidFill>
                  <a:schemeClr val="accent2">
                    <a:lumMod val="50000"/>
                  </a:schemeClr>
                </a:solidFill>
              </a:rPr>
              <a:t>Deploy tests at the appropriate level</a:t>
            </a:r>
          </a:p>
          <a:p>
            <a:pPr lvl="2">
              <a:defRPr/>
            </a:pPr>
            <a:r>
              <a:rPr lang="en-US" sz="1600" dirty="0">
                <a:solidFill>
                  <a:schemeClr val="accent2">
                    <a:lumMod val="50000"/>
                  </a:schemeClr>
                </a:solidFill>
              </a:rPr>
              <a:t>Analyze test results, include diagnostics, tracing, logs</a:t>
            </a:r>
          </a:p>
          <a:p>
            <a:pPr lvl="2">
              <a:defRPr/>
            </a:pPr>
            <a:r>
              <a:rPr lang="en-US" sz="1600" dirty="0">
                <a:solidFill>
                  <a:schemeClr val="accent2">
                    <a:lumMod val="50000"/>
                  </a:schemeClr>
                </a:solidFill>
              </a:rPr>
              <a:t>Update status of the matrix based on the plan and results, QAF</a:t>
            </a:r>
          </a:p>
          <a:p>
            <a:pPr lvl="1" indent="0">
              <a:buNone/>
              <a:defRPr/>
            </a:pPr>
            <a:endParaRPr lang="en-US" dirty="0">
              <a:solidFill>
                <a:srgbClr val="1C7DDB"/>
              </a:solidFill>
            </a:endParaRPr>
          </a:p>
        </p:txBody>
      </p:sp>
      <p:sp>
        <p:nvSpPr>
          <p:cNvPr id="16" name="Rectangle 15">
            <a:extLst>
              <a:ext uri="{FF2B5EF4-FFF2-40B4-BE49-F238E27FC236}">
                <a16:creationId xmlns:a16="http://schemas.microsoft.com/office/drawing/2014/main" id="{8FC07F61-76C6-4B4E-8831-20D263A91713}"/>
              </a:ext>
            </a:extLst>
          </p:cNvPr>
          <p:cNvSpPr/>
          <p:nvPr/>
        </p:nvSpPr>
        <p:spPr>
          <a:xfrm>
            <a:off x="457200"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WHO?</a:t>
            </a:r>
          </a:p>
        </p:txBody>
      </p:sp>
      <p:sp>
        <p:nvSpPr>
          <p:cNvPr id="17" name="Rectangle 16">
            <a:extLst>
              <a:ext uri="{FF2B5EF4-FFF2-40B4-BE49-F238E27FC236}">
                <a16:creationId xmlns:a16="http://schemas.microsoft.com/office/drawing/2014/main" id="{7999BE1B-5FA6-41E1-8E29-4140EEC25EC9}"/>
              </a:ext>
            </a:extLst>
          </p:cNvPr>
          <p:cNvSpPr/>
          <p:nvPr/>
        </p:nvSpPr>
        <p:spPr>
          <a:xfrm>
            <a:off x="2951919" y="4760171"/>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HOW? WHAT MEANS?</a:t>
            </a:r>
          </a:p>
        </p:txBody>
      </p:sp>
      <p:sp>
        <p:nvSpPr>
          <p:cNvPr id="18" name="Rectangle 17">
            <a:extLst>
              <a:ext uri="{FF2B5EF4-FFF2-40B4-BE49-F238E27FC236}">
                <a16:creationId xmlns:a16="http://schemas.microsoft.com/office/drawing/2014/main" id="{31C20564-2433-44B6-8E53-B70E7E66BA65}"/>
              </a:ext>
            </a:extLst>
          </p:cNvPr>
          <p:cNvSpPr/>
          <p:nvPr/>
        </p:nvSpPr>
        <p:spPr>
          <a:xfrm>
            <a:off x="6572138"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step DELIVERY</a:t>
            </a:r>
          </a:p>
        </p:txBody>
      </p:sp>
      <p:pic>
        <p:nvPicPr>
          <p:cNvPr id="19" name="Picture 2">
            <a:extLst>
              <a:ext uri="{FF2B5EF4-FFF2-40B4-BE49-F238E27FC236}">
                <a16:creationId xmlns:a16="http://schemas.microsoft.com/office/drawing/2014/main" id="{FB75FC3D-6935-4B1F-9EBE-9B012B88E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286" y="58704"/>
            <a:ext cx="219018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a:extLst>
              <a:ext uri="{FF2B5EF4-FFF2-40B4-BE49-F238E27FC236}">
                <a16:creationId xmlns:a16="http://schemas.microsoft.com/office/drawing/2014/main" id="{66569292-83C3-4E34-B18D-7EEC9968C1DA}"/>
              </a:ext>
            </a:extLst>
          </p:cNvPr>
          <p:cNvSpPr/>
          <p:nvPr/>
        </p:nvSpPr>
        <p:spPr>
          <a:xfrm>
            <a:off x="7722245" y="639692"/>
            <a:ext cx="146304" cy="146304"/>
          </a:xfrm>
          <a:prstGeom prst="ellipse">
            <a:avLst/>
          </a:prstGeom>
          <a:solidFill>
            <a:srgbClr val="FFC000"/>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3" name="Picture 2">
            <a:extLst>
              <a:ext uri="{FF2B5EF4-FFF2-40B4-BE49-F238E27FC236}">
                <a16:creationId xmlns:a16="http://schemas.microsoft.com/office/drawing/2014/main" id="{9511A03B-0897-474F-8B91-947A58552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954" y="3151218"/>
            <a:ext cx="2390551" cy="112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FF2B5EF4-FFF2-40B4-BE49-F238E27FC236}">
                <a16:creationId xmlns:a16="http://schemas.microsoft.com/office/drawing/2014/main" id="{A32BB658-BD81-42F7-B0A5-D26C4FD1F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919" y="3530005"/>
            <a:ext cx="2389367" cy="74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43046430-1361-4410-A0C8-E60CCA2F069B}"/>
              </a:ext>
            </a:extLst>
          </p:cNvPr>
          <p:cNvSpPr txBox="1"/>
          <p:nvPr/>
        </p:nvSpPr>
        <p:spPr>
          <a:xfrm>
            <a:off x="3210448" y="3144026"/>
            <a:ext cx="1872307" cy="276999"/>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800" b="0" i="0" u="none" strike="noStrike" kern="1200" cap="none" spc="0" normalizeH="0" baseline="0" noProof="0" dirty="0">
                <a:ln>
                  <a:noFill/>
                </a:ln>
                <a:solidFill>
                  <a:srgbClr val="1C7DDB"/>
                </a:solidFill>
                <a:effectLst/>
                <a:uLnTx/>
                <a:uFillTx/>
                <a:latin typeface="Arial"/>
                <a:ea typeface="MS PGothic" pitchFamily="34" charset="-128"/>
                <a:cs typeface="+mn-cs"/>
              </a:rPr>
              <a:t>TESTING FOCUS</a:t>
            </a:r>
          </a:p>
        </p:txBody>
      </p:sp>
    </p:spTree>
    <p:extLst>
      <p:ext uri="{BB962C8B-B14F-4D97-AF65-F5344CB8AC3E}">
        <p14:creationId xmlns:p14="http://schemas.microsoft.com/office/powerpoint/2010/main" val="178150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5FB18-83FF-4A68-9CA1-E8CAB5D29DA5}"/>
              </a:ext>
            </a:extLst>
          </p:cNvPr>
          <p:cNvSpPr>
            <a:spLocks noGrp="1"/>
          </p:cNvSpPr>
          <p:nvPr>
            <p:ph type="title"/>
          </p:nvPr>
        </p:nvSpPr>
        <p:spPr>
          <a:xfrm>
            <a:off x="406902" y="625404"/>
            <a:ext cx="7962398" cy="221599"/>
          </a:xfrm>
        </p:spPr>
        <p:txBody>
          <a:bodyPr wrap="square" lIns="0" tIns="0" rIns="0" bIns="0" anchor="ctr" anchorCtr="0">
            <a:spAutoFit/>
          </a:bodyPr>
          <a:lstStyle/>
          <a:p>
            <a:r>
              <a:rPr lang="en-US" sz="1600" dirty="0">
                <a:latin typeface="Arial Narrow" panose="020B0606020202030204" pitchFamily="34" charset="0"/>
              </a:rPr>
              <a:t>EVALUATE RISKS AND REQUIREMENTS</a:t>
            </a:r>
            <a:endParaRPr lang="en-US" sz="6600" dirty="0"/>
          </a:p>
        </p:txBody>
      </p:sp>
      <p:sp>
        <p:nvSpPr>
          <p:cNvPr id="12" name="Text Placeholder 5">
            <a:extLst>
              <a:ext uri="{FF2B5EF4-FFF2-40B4-BE49-F238E27FC236}">
                <a16:creationId xmlns:a16="http://schemas.microsoft.com/office/drawing/2014/main" id="{E5316E96-74CC-45E0-841B-2A18A93FB073}"/>
              </a:ext>
            </a:extLst>
          </p:cNvPr>
          <p:cNvSpPr txBox="1">
            <a:spLocks/>
          </p:cNvSpPr>
          <p:nvPr/>
        </p:nvSpPr>
        <p:spPr>
          <a:xfrm>
            <a:off x="457199" y="1097280"/>
            <a:ext cx="5636420" cy="2429269"/>
          </a:xfrm>
          <a:prstGeom prst="rect">
            <a:avLst/>
          </a:prstGeom>
        </p:spPr>
        <p:txBody>
          <a:bodyPr vert="horz" wrap="square" lIns="0" tIns="0" rIns="0" bIns="0" rtlCol="0">
            <a:normAutofit/>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lvl="0" indent="-285750">
              <a:buFont typeface="Arial" pitchFamily="34" charset="0"/>
              <a:buChar char="•"/>
              <a:defRPr/>
            </a:pPr>
            <a:r>
              <a:rPr lang="en-US" dirty="0">
                <a:solidFill>
                  <a:srgbClr val="1C7DDB"/>
                </a:solidFill>
              </a:rPr>
              <a:t>Analyze actual risks and their mitigation status</a:t>
            </a:r>
          </a:p>
          <a:p>
            <a:pPr marL="688975" lvl="1" indent="-285750">
              <a:defRPr/>
            </a:pPr>
            <a:r>
              <a:rPr lang="en-US" sz="1400" dirty="0">
                <a:solidFill>
                  <a:schemeClr val="accent2">
                    <a:lumMod val="50000"/>
                  </a:schemeClr>
                </a:solidFill>
              </a:rPr>
              <a:t>Check whether new risks have emerged/have been uncovered</a:t>
            </a:r>
          </a:p>
          <a:p>
            <a:pPr marL="285750" lvl="0" indent="-285750">
              <a:buFont typeface="Arial" pitchFamily="34" charset="0"/>
              <a:buChar char="•"/>
              <a:defRPr/>
            </a:pPr>
            <a:r>
              <a:rPr lang="en-US" dirty="0">
                <a:solidFill>
                  <a:srgbClr val="1C7DDB"/>
                </a:solidFill>
              </a:rPr>
              <a:t>Analyze requirements and their verification status</a:t>
            </a:r>
          </a:p>
          <a:p>
            <a:pPr marL="285750" lvl="0" indent="-285750">
              <a:buFont typeface="Arial" pitchFamily="34" charset="0"/>
              <a:buChar char="•"/>
              <a:defRPr/>
            </a:pPr>
            <a:r>
              <a:rPr lang="en-US" dirty="0">
                <a:solidFill>
                  <a:srgbClr val="1C7DDB"/>
                </a:solidFill>
              </a:rPr>
              <a:t>Prepare input for (potential) release decision</a:t>
            </a:r>
          </a:p>
          <a:p>
            <a:pPr lvl="2">
              <a:defRPr/>
            </a:pPr>
            <a:r>
              <a:rPr lang="en-US" dirty="0">
                <a:solidFill>
                  <a:schemeClr val="accent2">
                    <a:lumMod val="50000"/>
                  </a:schemeClr>
                </a:solidFill>
              </a:rPr>
              <a:t>Report on residual risks and potential benefits</a:t>
            </a:r>
          </a:p>
          <a:p>
            <a:pPr lvl="2">
              <a:defRPr/>
            </a:pPr>
            <a:r>
              <a:rPr lang="en-US" dirty="0">
                <a:solidFill>
                  <a:schemeClr val="accent2">
                    <a:lumMod val="50000"/>
                  </a:schemeClr>
                </a:solidFill>
              </a:rPr>
              <a:t>Provide insight into the quality of the current product</a:t>
            </a:r>
          </a:p>
        </p:txBody>
      </p:sp>
      <p:sp>
        <p:nvSpPr>
          <p:cNvPr id="16" name="Rectangle 15">
            <a:extLst>
              <a:ext uri="{FF2B5EF4-FFF2-40B4-BE49-F238E27FC236}">
                <a16:creationId xmlns:a16="http://schemas.microsoft.com/office/drawing/2014/main" id="{8FC07F61-76C6-4B4E-8831-20D263A91713}"/>
              </a:ext>
            </a:extLst>
          </p:cNvPr>
          <p:cNvSpPr/>
          <p:nvPr/>
        </p:nvSpPr>
        <p:spPr>
          <a:xfrm>
            <a:off x="457200"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WHO?</a:t>
            </a:r>
          </a:p>
        </p:txBody>
      </p:sp>
      <p:sp>
        <p:nvSpPr>
          <p:cNvPr id="17" name="Rectangle 16">
            <a:extLst>
              <a:ext uri="{FF2B5EF4-FFF2-40B4-BE49-F238E27FC236}">
                <a16:creationId xmlns:a16="http://schemas.microsoft.com/office/drawing/2014/main" id="{7999BE1B-5FA6-41E1-8E29-4140EEC25EC9}"/>
              </a:ext>
            </a:extLst>
          </p:cNvPr>
          <p:cNvSpPr/>
          <p:nvPr/>
        </p:nvSpPr>
        <p:spPr>
          <a:xfrm>
            <a:off x="2951919" y="4760171"/>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HOW? WHAT MEANS?</a:t>
            </a:r>
          </a:p>
        </p:txBody>
      </p:sp>
      <p:sp>
        <p:nvSpPr>
          <p:cNvPr id="18" name="Rectangle 17">
            <a:extLst>
              <a:ext uri="{FF2B5EF4-FFF2-40B4-BE49-F238E27FC236}">
                <a16:creationId xmlns:a16="http://schemas.microsoft.com/office/drawing/2014/main" id="{31C20564-2433-44B6-8E53-B70E7E66BA65}"/>
              </a:ext>
            </a:extLst>
          </p:cNvPr>
          <p:cNvSpPr/>
          <p:nvPr/>
        </p:nvSpPr>
        <p:spPr>
          <a:xfrm>
            <a:off x="6572138" y="4760172"/>
            <a:ext cx="2389367" cy="246221"/>
          </a:xfrm>
          <a:prstGeom prst="rect">
            <a:avLst/>
          </a:prstGeom>
          <a:solidFill>
            <a:schemeClr val="bg1">
              <a:lumMod val="95000"/>
            </a:schemeClr>
          </a:solid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ts val="900"/>
              </a:spcAft>
              <a:buClrTx/>
              <a:buSzTx/>
              <a:buFontTx/>
              <a:buNone/>
              <a:tabLst/>
              <a:defRPr/>
            </a:pPr>
            <a:r>
              <a:rPr kumimoji="0" lang="en-US" sz="1600" b="0" i="0" u="none" strike="noStrike" kern="1200" cap="none" spc="0" normalizeH="0" baseline="0" noProof="0" dirty="0">
                <a:ln>
                  <a:noFill/>
                </a:ln>
                <a:solidFill>
                  <a:srgbClr val="D8F3EE">
                    <a:lumMod val="90000"/>
                  </a:srgbClr>
                </a:solidFill>
                <a:effectLst/>
                <a:uLnTx/>
                <a:uFillTx/>
                <a:latin typeface="Calibri" pitchFamily="34" charset="0"/>
                <a:ea typeface="MS PGothic" pitchFamily="34" charset="-128"/>
                <a:cs typeface="+mn-cs"/>
              </a:rPr>
              <a:t>step DELIVERY</a:t>
            </a:r>
          </a:p>
        </p:txBody>
      </p:sp>
      <p:pic>
        <p:nvPicPr>
          <p:cNvPr id="19" name="Picture 2">
            <a:extLst>
              <a:ext uri="{FF2B5EF4-FFF2-40B4-BE49-F238E27FC236}">
                <a16:creationId xmlns:a16="http://schemas.microsoft.com/office/drawing/2014/main" id="{FB75FC3D-6935-4B1F-9EBE-9B012B88E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286" y="58704"/>
            <a:ext cx="219018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a:extLst>
              <a:ext uri="{FF2B5EF4-FFF2-40B4-BE49-F238E27FC236}">
                <a16:creationId xmlns:a16="http://schemas.microsoft.com/office/drawing/2014/main" id="{66569292-83C3-4E34-B18D-7EEC9968C1DA}"/>
              </a:ext>
            </a:extLst>
          </p:cNvPr>
          <p:cNvSpPr/>
          <p:nvPr/>
        </p:nvSpPr>
        <p:spPr>
          <a:xfrm>
            <a:off x="8230140" y="643190"/>
            <a:ext cx="146304" cy="146304"/>
          </a:xfrm>
          <a:prstGeom prst="ellipse">
            <a:avLst/>
          </a:prstGeom>
          <a:solidFill>
            <a:srgbClr val="FFC000"/>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2">
            <a:extLst>
              <a:ext uri="{FF2B5EF4-FFF2-40B4-BE49-F238E27FC236}">
                <a16:creationId xmlns:a16="http://schemas.microsoft.com/office/drawing/2014/main" id="{EE2BAB9B-43C1-49BD-9241-49EDE3BAC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568" y="1340796"/>
            <a:ext cx="1712776" cy="84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5">
            <a:extLst>
              <a:ext uri="{FF2B5EF4-FFF2-40B4-BE49-F238E27FC236}">
                <a16:creationId xmlns:a16="http://schemas.microsoft.com/office/drawing/2014/main" id="{AC465D4B-5832-494F-88FC-0854013B041D}"/>
              </a:ext>
            </a:extLst>
          </p:cNvPr>
          <p:cNvSpPr txBox="1">
            <a:spLocks/>
          </p:cNvSpPr>
          <p:nvPr/>
        </p:nvSpPr>
        <p:spPr>
          <a:xfrm>
            <a:off x="457199" y="3692548"/>
            <a:ext cx="2389366" cy="394394"/>
          </a:xfrm>
          <a:prstGeom prst="rect">
            <a:avLst/>
          </a:prstGeom>
          <a:solidFill>
            <a:schemeClr val="tx2">
              <a:lumMod val="90000"/>
            </a:schemeClr>
          </a:solidFill>
          <a:ln w="50800">
            <a:noFill/>
            <a:miter lim="800000"/>
            <a:headEnd/>
            <a:tailEnd/>
          </a:ln>
          <a:effectLst/>
        </p:spPr>
        <p:txBody>
          <a:bodyPr wrap="square" lIns="91436" tIns="45719" rIns="91436" bIns="45719" anchor="ctr">
            <a:noAutofit/>
          </a:bodyPr>
          <a:lstStyle>
            <a:defPPr>
              <a:defRPr lang="en-US"/>
            </a:defPPr>
            <a:lvl1pPr marL="381000" indent="-381000" algn="ctr">
              <a:spcBef>
                <a:spcPct val="20000"/>
              </a:spcBef>
              <a:buClr>
                <a:srgbClr val="0094D2"/>
              </a:buClr>
              <a:buFont typeface="Wingdings" pitchFamily="2" charset="2"/>
              <a:buNone/>
              <a:defRPr sz="1600" b="1">
                <a:solidFill>
                  <a:srgbClr val="002060"/>
                </a:solidFill>
              </a:defRPr>
            </a:lvl1pPr>
          </a:lstStyle>
          <a:p>
            <a:pPr marL="381000" marR="0" lvl="0" indent="-381000" algn="ctr" defTabSz="457200" rtl="0" eaLnBrk="1" fontAlgn="base" latinLnBrk="0" hangingPunct="1">
              <a:lnSpc>
                <a:spcPct val="100000"/>
              </a:lnSpc>
              <a:spcBef>
                <a:spcPct val="20000"/>
              </a:spcBef>
              <a:spcAft>
                <a:spcPct val="0"/>
              </a:spcAft>
              <a:buClr>
                <a:srgbClr val="0094D2"/>
              </a:buClr>
              <a:buSzTx/>
              <a:buFont typeface="Wingdings" pitchFamily="2" charset="2"/>
              <a:buNone/>
              <a:tabLst/>
              <a:defRPr/>
            </a:pPr>
            <a:r>
              <a:rPr kumimoji="0" lang="en-US" sz="1400" b="1" i="0" u="none" strike="noStrike" kern="1200" cap="none" spc="0" normalizeH="0" baseline="0" noProof="0" dirty="0">
                <a:ln>
                  <a:noFill/>
                </a:ln>
                <a:solidFill>
                  <a:srgbClr val="002060"/>
                </a:solidFill>
                <a:effectLst/>
                <a:uLnTx/>
                <a:uFillTx/>
                <a:latin typeface="Calibri" pitchFamily="34" charset="0"/>
                <a:ea typeface="MS PGothic" pitchFamily="34" charset="-128"/>
                <a:cs typeface="+mn-cs"/>
              </a:rPr>
              <a:t>Quality Assessment Factor</a:t>
            </a:r>
            <a:endParaRPr kumimoji="0" lang="en-US" sz="1200" b="0" i="0" u="none" strike="noStrike" kern="1200" cap="none" spc="0" normalizeH="0" baseline="0" noProof="0" dirty="0">
              <a:ln>
                <a:noFill/>
              </a:ln>
              <a:solidFill>
                <a:srgbClr val="002060"/>
              </a:solidFill>
              <a:effectLst/>
              <a:uLnTx/>
              <a:uFillTx/>
              <a:latin typeface="Calibri" pitchFamily="34" charset="0"/>
              <a:ea typeface="MS PGothic" pitchFamily="34" charset="-128"/>
              <a:cs typeface="+mn-cs"/>
            </a:endParaRPr>
          </a:p>
        </p:txBody>
      </p:sp>
      <p:pic>
        <p:nvPicPr>
          <p:cNvPr id="14" name="Picture 2">
            <a:extLst>
              <a:ext uri="{FF2B5EF4-FFF2-40B4-BE49-F238E27FC236}">
                <a16:creationId xmlns:a16="http://schemas.microsoft.com/office/drawing/2014/main" id="{F100715F-74C8-4129-AF6F-3F8D191CD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5145" y="3392168"/>
            <a:ext cx="1827435" cy="118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34E64B6D-FFAF-4B1C-A1B5-4EB929F6C7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138" y="3204131"/>
            <a:ext cx="2389367" cy="137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39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0760D-7CFF-4B72-9845-280D629AFA08}"/>
              </a:ext>
            </a:extLst>
          </p:cNvPr>
          <p:cNvSpPr>
            <a:spLocks noGrp="1"/>
          </p:cNvSpPr>
          <p:nvPr>
            <p:ph type="title"/>
          </p:nvPr>
        </p:nvSpPr>
        <p:spPr/>
        <p:txBody>
          <a:bodyPr/>
          <a:lstStyle/>
          <a:p>
            <a:r>
              <a:rPr lang="en-US" dirty="0"/>
              <a:t>Determine QAF and Rationale</a:t>
            </a:r>
          </a:p>
        </p:txBody>
      </p:sp>
      <p:sp>
        <p:nvSpPr>
          <p:cNvPr id="4" name="Slide Number Placeholder 3">
            <a:extLst>
              <a:ext uri="{FF2B5EF4-FFF2-40B4-BE49-F238E27FC236}">
                <a16:creationId xmlns:a16="http://schemas.microsoft.com/office/drawing/2014/main" id="{FF3BE948-6768-47E0-894A-F9ECBD8CE10C}"/>
              </a:ext>
            </a:extLst>
          </p:cNvPr>
          <p:cNvSpPr>
            <a:spLocks noGrp="1"/>
          </p:cNvSpPr>
          <p:nvPr>
            <p:ph type="sldNum" sz="quarter" idx="12"/>
          </p:nvPr>
        </p:nvSpPr>
        <p:spPr/>
        <p:txBody>
          <a:bodyPr/>
          <a:lstStyle/>
          <a:p>
            <a:fld id="{CEAECFF1-9107-294C-8B44-7339FEA5C5B5}" type="slidenum">
              <a:rPr lang="nl-NL" smtClean="0"/>
              <a:pPr/>
              <a:t>16</a:t>
            </a:fld>
            <a:endParaRPr lang="nl-NL" dirty="0"/>
          </a:p>
        </p:txBody>
      </p:sp>
      <p:graphicFrame>
        <p:nvGraphicFramePr>
          <p:cNvPr id="5" name="Table 4">
            <a:extLst>
              <a:ext uri="{FF2B5EF4-FFF2-40B4-BE49-F238E27FC236}">
                <a16:creationId xmlns:a16="http://schemas.microsoft.com/office/drawing/2014/main" id="{BFDFD623-1B0F-482B-818D-386DF1ABC7F0}"/>
              </a:ext>
            </a:extLst>
          </p:cNvPr>
          <p:cNvGraphicFramePr>
            <a:graphicFrameLocks noGrp="1"/>
          </p:cNvGraphicFramePr>
          <p:nvPr>
            <p:extLst>
              <p:ext uri="{D42A27DB-BD31-4B8C-83A1-F6EECF244321}">
                <p14:modId xmlns:p14="http://schemas.microsoft.com/office/powerpoint/2010/main" val="2201817750"/>
              </p:ext>
            </p:extLst>
          </p:nvPr>
        </p:nvGraphicFramePr>
        <p:xfrm>
          <a:off x="189782" y="1223839"/>
          <a:ext cx="6754481" cy="510084"/>
        </p:xfrm>
        <a:graphic>
          <a:graphicData uri="http://schemas.openxmlformats.org/drawingml/2006/table">
            <a:tbl>
              <a:tblPr>
                <a:tableStyleId>{5C22544A-7EE6-4342-B048-85BDC9FD1C3A}</a:tableStyleId>
              </a:tblPr>
              <a:tblGrid>
                <a:gridCol w="505100">
                  <a:extLst>
                    <a:ext uri="{9D8B030D-6E8A-4147-A177-3AD203B41FA5}">
                      <a16:colId xmlns:a16="http://schemas.microsoft.com/office/drawing/2014/main" val="20000"/>
                    </a:ext>
                  </a:extLst>
                </a:gridCol>
                <a:gridCol w="682600">
                  <a:extLst>
                    <a:ext uri="{9D8B030D-6E8A-4147-A177-3AD203B41FA5}">
                      <a16:colId xmlns:a16="http://schemas.microsoft.com/office/drawing/2014/main" val="20001"/>
                    </a:ext>
                  </a:extLst>
                </a:gridCol>
                <a:gridCol w="4224952">
                  <a:extLst>
                    <a:ext uri="{9D8B030D-6E8A-4147-A177-3AD203B41FA5}">
                      <a16:colId xmlns:a16="http://schemas.microsoft.com/office/drawing/2014/main" val="20002"/>
                    </a:ext>
                  </a:extLst>
                </a:gridCol>
                <a:gridCol w="1341829">
                  <a:extLst>
                    <a:ext uri="{9D8B030D-6E8A-4147-A177-3AD203B41FA5}">
                      <a16:colId xmlns:a16="http://schemas.microsoft.com/office/drawing/2014/main" val="20003"/>
                    </a:ext>
                  </a:extLst>
                </a:gridCol>
              </a:tblGrid>
              <a:tr h="510084">
                <a:tc>
                  <a:txBody>
                    <a:bodyPr/>
                    <a:lstStyle/>
                    <a:p>
                      <a:pPr algn="ctr" fontAlgn="ctr"/>
                      <a:r>
                        <a:rPr lang="en-US" sz="1000" b="1" u="none" strike="noStrike" dirty="0">
                          <a:effectLst/>
                        </a:rPr>
                        <a:t>Risk ID</a:t>
                      </a:r>
                      <a:endParaRPr lang="en-US" sz="1000" b="1" i="0" u="none" strike="noStrike" dirty="0">
                        <a:solidFill>
                          <a:srgbClr val="000000"/>
                        </a:solidFill>
                        <a:effectLst/>
                        <a:latin typeface="Calibri"/>
                      </a:endParaRPr>
                    </a:p>
                  </a:txBody>
                  <a:tcPr marL="7787" marR="7787" marT="7787" marB="0" anchor="ctr"/>
                </a:tc>
                <a:tc>
                  <a:txBody>
                    <a:bodyPr/>
                    <a:lstStyle/>
                    <a:p>
                      <a:pPr algn="ctr" fontAlgn="ctr"/>
                      <a:r>
                        <a:rPr lang="en-US" sz="1200" b="1" u="none" strike="noStrike" dirty="0">
                          <a:solidFill>
                            <a:schemeClr val="bg1">
                              <a:lumMod val="75000"/>
                            </a:schemeClr>
                          </a:solidFill>
                          <a:effectLst/>
                        </a:rPr>
                        <a:t>QAF</a:t>
                      </a:r>
                      <a:endParaRPr lang="en-US" sz="1200" b="1" i="0" u="none" strike="noStrike" dirty="0">
                        <a:solidFill>
                          <a:schemeClr val="bg1">
                            <a:lumMod val="75000"/>
                          </a:schemeClr>
                        </a:solidFill>
                        <a:effectLst/>
                        <a:latin typeface="Calibri"/>
                      </a:endParaRPr>
                    </a:p>
                  </a:txBody>
                  <a:tcPr marL="7787" marR="7787" marT="7787" marB="0" anchor="ctr"/>
                </a:tc>
                <a:tc>
                  <a:txBody>
                    <a:bodyPr/>
                    <a:lstStyle/>
                    <a:p>
                      <a:pPr algn="ctr" fontAlgn="ctr"/>
                      <a:r>
                        <a:rPr lang="en-US" sz="1200" b="1" u="none" strike="noStrike" dirty="0">
                          <a:solidFill>
                            <a:schemeClr val="bg1">
                              <a:lumMod val="75000"/>
                            </a:schemeClr>
                          </a:solidFill>
                          <a:effectLst/>
                        </a:rPr>
                        <a:t>Rationale</a:t>
                      </a:r>
                      <a:endParaRPr lang="en-US" sz="1200" b="1" i="0" u="none" strike="noStrike" dirty="0">
                        <a:solidFill>
                          <a:schemeClr val="bg1">
                            <a:lumMod val="75000"/>
                          </a:schemeClr>
                        </a:solidFill>
                        <a:effectLst/>
                        <a:latin typeface="Calibri"/>
                      </a:endParaRPr>
                    </a:p>
                  </a:txBody>
                  <a:tcPr marL="7787" marR="7787" marT="7787" marB="0" anchor="ctr"/>
                </a:tc>
                <a:tc>
                  <a:txBody>
                    <a:bodyPr/>
                    <a:lstStyle/>
                    <a:p>
                      <a:pPr algn="ctr" fontAlgn="ctr"/>
                      <a:r>
                        <a:rPr lang="en-US" sz="1000" b="1" u="none" strike="noStrike" dirty="0">
                          <a:effectLst/>
                        </a:rPr>
                        <a:t>Test Cases/</a:t>
                      </a:r>
                      <a:br>
                        <a:rPr lang="en-US" sz="1000" b="1" u="none" strike="noStrike" dirty="0">
                          <a:effectLst/>
                        </a:rPr>
                      </a:br>
                      <a:r>
                        <a:rPr lang="en-US" sz="1000" b="1" u="none" strike="noStrike" dirty="0">
                          <a:effectLst/>
                        </a:rPr>
                        <a:t>Mitigation Method</a:t>
                      </a:r>
                      <a:endParaRPr lang="en-US" sz="1000" b="1" i="0" u="none" strike="noStrike" dirty="0">
                        <a:solidFill>
                          <a:srgbClr val="000000"/>
                        </a:solidFill>
                        <a:effectLst/>
                        <a:latin typeface="Calibri"/>
                      </a:endParaRPr>
                    </a:p>
                  </a:txBody>
                  <a:tcPr marL="7787" marR="7787" marT="7787" marB="0" anchor="ct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7B3392D0-8237-4F61-9D7C-E83175F7C832}"/>
              </a:ext>
            </a:extLst>
          </p:cNvPr>
          <p:cNvSpPr txBox="1"/>
          <p:nvPr/>
        </p:nvSpPr>
        <p:spPr>
          <a:xfrm>
            <a:off x="107693" y="830460"/>
            <a:ext cx="219111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itchFamily="34" charset="0"/>
                <a:ea typeface="MS PGothic" pitchFamily="34" charset="-128"/>
                <a:cs typeface="+mn-cs"/>
              </a:rPr>
              <a:t>RISKS</a:t>
            </a:r>
          </a:p>
        </p:txBody>
      </p:sp>
      <p:graphicFrame>
        <p:nvGraphicFramePr>
          <p:cNvPr id="7" name="Table 6">
            <a:extLst>
              <a:ext uri="{FF2B5EF4-FFF2-40B4-BE49-F238E27FC236}">
                <a16:creationId xmlns:a16="http://schemas.microsoft.com/office/drawing/2014/main" id="{0048EA26-2409-41D4-877C-5C4562939B3D}"/>
              </a:ext>
            </a:extLst>
          </p:cNvPr>
          <p:cNvGraphicFramePr>
            <a:graphicFrameLocks noGrp="1"/>
          </p:cNvGraphicFramePr>
          <p:nvPr>
            <p:extLst>
              <p:ext uri="{D42A27DB-BD31-4B8C-83A1-F6EECF244321}">
                <p14:modId xmlns:p14="http://schemas.microsoft.com/office/powerpoint/2010/main" val="207310630"/>
              </p:ext>
            </p:extLst>
          </p:nvPr>
        </p:nvGraphicFramePr>
        <p:xfrm>
          <a:off x="180165" y="2137607"/>
          <a:ext cx="6746846" cy="498479"/>
        </p:xfrm>
        <a:graphic>
          <a:graphicData uri="http://schemas.openxmlformats.org/drawingml/2006/table">
            <a:tbl>
              <a:tblPr>
                <a:tableStyleId>{5C22544A-7EE6-4342-B048-85BDC9FD1C3A}</a:tableStyleId>
              </a:tblPr>
              <a:tblGrid>
                <a:gridCol w="509948">
                  <a:extLst>
                    <a:ext uri="{9D8B030D-6E8A-4147-A177-3AD203B41FA5}">
                      <a16:colId xmlns:a16="http://schemas.microsoft.com/office/drawing/2014/main" val="20000"/>
                    </a:ext>
                  </a:extLst>
                </a:gridCol>
                <a:gridCol w="681487">
                  <a:extLst>
                    <a:ext uri="{9D8B030D-6E8A-4147-A177-3AD203B41FA5}">
                      <a16:colId xmlns:a16="http://schemas.microsoft.com/office/drawing/2014/main" val="20001"/>
                    </a:ext>
                  </a:extLst>
                </a:gridCol>
                <a:gridCol w="4226943">
                  <a:extLst>
                    <a:ext uri="{9D8B030D-6E8A-4147-A177-3AD203B41FA5}">
                      <a16:colId xmlns:a16="http://schemas.microsoft.com/office/drawing/2014/main" val="20002"/>
                    </a:ext>
                  </a:extLst>
                </a:gridCol>
                <a:gridCol w="1328468">
                  <a:extLst>
                    <a:ext uri="{9D8B030D-6E8A-4147-A177-3AD203B41FA5}">
                      <a16:colId xmlns:a16="http://schemas.microsoft.com/office/drawing/2014/main" val="20003"/>
                    </a:ext>
                  </a:extLst>
                </a:gridCol>
              </a:tblGrid>
              <a:tr h="498479">
                <a:tc>
                  <a:txBody>
                    <a:bodyPr/>
                    <a:lstStyle/>
                    <a:p>
                      <a:pPr algn="ctr" fontAlgn="ctr"/>
                      <a:r>
                        <a:rPr lang="en-US" sz="1000" b="1" u="none" strike="noStrike" dirty="0">
                          <a:effectLst/>
                        </a:rPr>
                        <a:t>REQ ID</a:t>
                      </a:r>
                      <a:endParaRPr lang="en-US" sz="1000" b="1" i="0" u="none" strike="noStrike" dirty="0">
                        <a:solidFill>
                          <a:srgbClr val="000000"/>
                        </a:solidFill>
                        <a:effectLst/>
                        <a:latin typeface="Calibri"/>
                      </a:endParaRPr>
                    </a:p>
                  </a:txBody>
                  <a:tcPr marL="6606" marR="6606" marT="6606" marB="0" anchor="ctr"/>
                </a:tc>
                <a:tc>
                  <a:txBody>
                    <a:bodyPr/>
                    <a:lstStyle/>
                    <a:p>
                      <a:pPr algn="ctr" fontAlgn="ctr"/>
                      <a:r>
                        <a:rPr lang="en-US" sz="1200" b="1" u="none" strike="noStrike" dirty="0">
                          <a:solidFill>
                            <a:schemeClr val="bg1">
                              <a:lumMod val="75000"/>
                            </a:schemeClr>
                          </a:solidFill>
                          <a:effectLst/>
                        </a:rPr>
                        <a:t>QAF</a:t>
                      </a:r>
                      <a:endParaRPr lang="en-US" sz="1200" b="1" i="0" u="none" strike="noStrike" dirty="0">
                        <a:solidFill>
                          <a:schemeClr val="bg1">
                            <a:lumMod val="75000"/>
                          </a:schemeClr>
                        </a:solidFill>
                        <a:effectLst/>
                        <a:latin typeface="Calibri"/>
                      </a:endParaRPr>
                    </a:p>
                  </a:txBody>
                  <a:tcPr marL="6606" marR="6606" marT="6606" marB="0" anchor="ctr"/>
                </a:tc>
                <a:tc>
                  <a:txBody>
                    <a:bodyPr/>
                    <a:lstStyle/>
                    <a:p>
                      <a:pPr algn="ctr" fontAlgn="ctr"/>
                      <a:r>
                        <a:rPr lang="en-US" sz="1200" b="1" u="none" strike="noStrike" dirty="0">
                          <a:solidFill>
                            <a:schemeClr val="bg1">
                              <a:lumMod val="75000"/>
                            </a:schemeClr>
                          </a:solidFill>
                          <a:effectLst/>
                        </a:rPr>
                        <a:t>Rationale</a:t>
                      </a:r>
                      <a:endParaRPr lang="en-US" sz="1200" b="1" i="0" u="none" strike="noStrike" dirty="0">
                        <a:solidFill>
                          <a:schemeClr val="bg1">
                            <a:lumMod val="75000"/>
                          </a:schemeClr>
                        </a:solidFill>
                        <a:effectLst/>
                        <a:latin typeface="Calibri"/>
                      </a:endParaRPr>
                    </a:p>
                  </a:txBody>
                  <a:tcPr marL="6606" marR="6606" marT="6606" marB="0" anchor="ctr"/>
                </a:tc>
                <a:tc>
                  <a:txBody>
                    <a:bodyPr/>
                    <a:lstStyle/>
                    <a:p>
                      <a:pPr algn="ctr" fontAlgn="ctr"/>
                      <a:r>
                        <a:rPr lang="en-US" sz="1000" b="1" u="none" strike="noStrike" dirty="0">
                          <a:effectLst/>
                        </a:rPr>
                        <a:t>Test Cases/</a:t>
                      </a:r>
                      <a:br>
                        <a:rPr lang="en-US" sz="1000" b="1" u="none" strike="noStrike" dirty="0">
                          <a:effectLst/>
                        </a:rPr>
                      </a:br>
                      <a:r>
                        <a:rPr lang="en-US" sz="1000" b="1" u="none" strike="noStrike" dirty="0">
                          <a:effectLst/>
                        </a:rPr>
                        <a:t>Verification Method</a:t>
                      </a:r>
                      <a:endParaRPr lang="en-US" sz="1000" b="1" i="0" u="none" strike="noStrike" dirty="0">
                        <a:solidFill>
                          <a:srgbClr val="000000"/>
                        </a:solidFill>
                        <a:effectLst/>
                        <a:latin typeface="Calibri"/>
                      </a:endParaRPr>
                    </a:p>
                  </a:txBody>
                  <a:tcPr marL="6606" marR="6606" marT="6606" marB="0" anchor="ctr"/>
                </a:tc>
                <a:extLst>
                  <a:ext uri="{0D108BD9-81ED-4DB2-BD59-A6C34878D82A}">
                    <a16:rowId xmlns:a16="http://schemas.microsoft.com/office/drawing/2014/main" val="10000"/>
                  </a:ext>
                </a:extLst>
              </a:tr>
            </a:tbl>
          </a:graphicData>
        </a:graphic>
      </p:graphicFrame>
      <p:sp>
        <p:nvSpPr>
          <p:cNvPr id="8" name="TextBox 7">
            <a:extLst>
              <a:ext uri="{FF2B5EF4-FFF2-40B4-BE49-F238E27FC236}">
                <a16:creationId xmlns:a16="http://schemas.microsoft.com/office/drawing/2014/main" id="{FAAFECC7-B56B-4473-A497-8B7272A5B5D6}"/>
              </a:ext>
            </a:extLst>
          </p:cNvPr>
          <p:cNvSpPr txBox="1"/>
          <p:nvPr/>
        </p:nvSpPr>
        <p:spPr>
          <a:xfrm>
            <a:off x="107693" y="1748776"/>
            <a:ext cx="219111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itchFamily="34" charset="0"/>
                <a:ea typeface="MS PGothic" pitchFamily="34" charset="-128"/>
                <a:cs typeface="+mn-cs"/>
              </a:rPr>
              <a:t>REQ</a:t>
            </a:r>
          </a:p>
        </p:txBody>
      </p:sp>
      <p:sp>
        <p:nvSpPr>
          <p:cNvPr id="9" name="Oval 8">
            <a:extLst>
              <a:ext uri="{FF2B5EF4-FFF2-40B4-BE49-F238E27FC236}">
                <a16:creationId xmlns:a16="http://schemas.microsoft.com/office/drawing/2014/main" id="{B2CE0AA4-4427-4D63-9CAF-691258A49130}"/>
              </a:ext>
            </a:extLst>
          </p:cNvPr>
          <p:cNvSpPr/>
          <p:nvPr/>
        </p:nvSpPr>
        <p:spPr>
          <a:xfrm>
            <a:off x="55926" y="4603578"/>
            <a:ext cx="1339000" cy="323088"/>
          </a:xfrm>
          <a:prstGeom prst="ellipse">
            <a:avLst/>
          </a:prstGeom>
          <a:solidFill>
            <a:srgbClr val="86CEF4"/>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Highest</a:t>
            </a:r>
          </a:p>
        </p:txBody>
      </p:sp>
      <p:sp>
        <p:nvSpPr>
          <p:cNvPr id="10" name="Oval 9">
            <a:extLst>
              <a:ext uri="{FF2B5EF4-FFF2-40B4-BE49-F238E27FC236}">
                <a16:creationId xmlns:a16="http://schemas.microsoft.com/office/drawing/2014/main" id="{6ABB4171-87CA-43E4-B2C4-856AE9B8853F}"/>
              </a:ext>
            </a:extLst>
          </p:cNvPr>
          <p:cNvSpPr/>
          <p:nvPr/>
        </p:nvSpPr>
        <p:spPr>
          <a:xfrm>
            <a:off x="31542" y="4216349"/>
            <a:ext cx="1363384" cy="323088"/>
          </a:xfrm>
          <a:prstGeom prst="ellipse">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High</a:t>
            </a:r>
          </a:p>
        </p:txBody>
      </p:sp>
      <p:sp>
        <p:nvSpPr>
          <p:cNvPr id="11" name="Oval 10">
            <a:extLst>
              <a:ext uri="{FF2B5EF4-FFF2-40B4-BE49-F238E27FC236}">
                <a16:creationId xmlns:a16="http://schemas.microsoft.com/office/drawing/2014/main" id="{798DD937-9BC3-4A85-9BB6-466C2FA0827B}"/>
              </a:ext>
            </a:extLst>
          </p:cNvPr>
          <p:cNvSpPr/>
          <p:nvPr/>
        </p:nvSpPr>
        <p:spPr>
          <a:xfrm>
            <a:off x="68119" y="3418992"/>
            <a:ext cx="1326807" cy="323088"/>
          </a:xfrm>
          <a:prstGeom prst="ellipse">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Low</a:t>
            </a:r>
          </a:p>
        </p:txBody>
      </p:sp>
      <p:sp>
        <p:nvSpPr>
          <p:cNvPr id="12" name="Oval 11">
            <a:extLst>
              <a:ext uri="{FF2B5EF4-FFF2-40B4-BE49-F238E27FC236}">
                <a16:creationId xmlns:a16="http://schemas.microsoft.com/office/drawing/2014/main" id="{96BDF36A-B267-4736-B23E-D77641A60046}"/>
              </a:ext>
            </a:extLst>
          </p:cNvPr>
          <p:cNvSpPr/>
          <p:nvPr/>
        </p:nvSpPr>
        <p:spPr>
          <a:xfrm>
            <a:off x="68117" y="3823444"/>
            <a:ext cx="1326809" cy="323088"/>
          </a:xfrm>
          <a:prstGeom prst="ellipse">
            <a:avLst/>
          </a:prstGeom>
          <a:solidFill>
            <a:srgbClr val="FFCC66"/>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Moderate</a:t>
            </a:r>
          </a:p>
        </p:txBody>
      </p:sp>
      <p:pic>
        <p:nvPicPr>
          <p:cNvPr id="13" name="Picture 2">
            <a:extLst>
              <a:ext uri="{FF2B5EF4-FFF2-40B4-BE49-F238E27FC236}">
                <a16:creationId xmlns:a16="http://schemas.microsoft.com/office/drawing/2014/main" id="{DB59EA9B-8036-4730-AA2C-A99B46CFE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632" y="3568973"/>
            <a:ext cx="2231367" cy="157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a:extLst>
              <a:ext uri="{FF2B5EF4-FFF2-40B4-BE49-F238E27FC236}">
                <a16:creationId xmlns:a16="http://schemas.microsoft.com/office/drawing/2014/main" id="{33BD6B7B-884D-46BC-93E7-B0782241A49C}"/>
              </a:ext>
            </a:extLst>
          </p:cNvPr>
          <p:cNvGraphicFramePr>
            <a:graphicFrameLocks noGrp="1"/>
          </p:cNvGraphicFramePr>
          <p:nvPr>
            <p:extLst>
              <p:ext uri="{D42A27DB-BD31-4B8C-83A1-F6EECF244321}">
                <p14:modId xmlns:p14="http://schemas.microsoft.com/office/powerpoint/2010/main" val="2875648767"/>
              </p:ext>
            </p:extLst>
          </p:nvPr>
        </p:nvGraphicFramePr>
        <p:xfrm>
          <a:off x="1415332" y="2743200"/>
          <a:ext cx="5497301" cy="2260121"/>
        </p:xfrm>
        <a:graphic>
          <a:graphicData uri="http://schemas.openxmlformats.org/drawingml/2006/table">
            <a:tbl>
              <a:tblPr firstRow="1" firstCol="1" bandRow="1">
                <a:tableStyleId>{5C22544A-7EE6-4342-B048-85BDC9FD1C3A}</a:tableStyleId>
              </a:tblPr>
              <a:tblGrid>
                <a:gridCol w="509814">
                  <a:extLst>
                    <a:ext uri="{9D8B030D-6E8A-4147-A177-3AD203B41FA5}">
                      <a16:colId xmlns:a16="http://schemas.microsoft.com/office/drawing/2014/main" val="20000"/>
                    </a:ext>
                  </a:extLst>
                </a:gridCol>
                <a:gridCol w="4987487">
                  <a:extLst>
                    <a:ext uri="{9D8B030D-6E8A-4147-A177-3AD203B41FA5}">
                      <a16:colId xmlns:a16="http://schemas.microsoft.com/office/drawing/2014/main" val="20001"/>
                    </a:ext>
                  </a:extLst>
                </a:gridCol>
              </a:tblGrid>
              <a:tr h="205466">
                <a:tc>
                  <a:txBody>
                    <a:bodyPr/>
                    <a:lstStyle/>
                    <a:p>
                      <a:pPr marL="0" marR="0" algn="ctr">
                        <a:lnSpc>
                          <a:spcPts val="1300"/>
                        </a:lnSpc>
                        <a:spcBef>
                          <a:spcPts val="0"/>
                        </a:spcBef>
                        <a:spcAft>
                          <a:spcPts val="0"/>
                        </a:spcAft>
                      </a:pPr>
                      <a:r>
                        <a:rPr lang="en-US" sz="1000" dirty="0">
                          <a:effectLst/>
                        </a:rPr>
                        <a:t>Level</a:t>
                      </a:r>
                      <a:endParaRPr lang="en-US" sz="1100" dirty="0">
                        <a:effectLst/>
                        <a:latin typeface="Arial"/>
                        <a:ea typeface="Times New Roman"/>
                        <a:cs typeface="Times New Roman"/>
                      </a:endParaRPr>
                    </a:p>
                  </a:txBody>
                  <a:tcPr marL="68580" marR="68580" marT="0" marB="0">
                    <a:solidFill>
                      <a:schemeClr val="tx2">
                        <a:lumMod val="75000"/>
                      </a:schemeClr>
                    </a:solidFill>
                  </a:tcPr>
                </a:tc>
                <a:tc>
                  <a:txBody>
                    <a:bodyPr/>
                    <a:lstStyle/>
                    <a:p>
                      <a:pPr marL="0" marR="0" algn="ctr">
                        <a:lnSpc>
                          <a:spcPts val="1300"/>
                        </a:lnSpc>
                        <a:spcBef>
                          <a:spcPts val="0"/>
                        </a:spcBef>
                        <a:spcAft>
                          <a:spcPts val="0"/>
                        </a:spcAft>
                      </a:pPr>
                      <a:r>
                        <a:rPr lang="en-US" sz="1000" dirty="0">
                          <a:effectLst/>
                        </a:rPr>
                        <a:t>Description</a:t>
                      </a:r>
                      <a:endParaRPr lang="en-US" sz="1100" dirty="0">
                        <a:effectLst/>
                        <a:latin typeface="Arial"/>
                        <a:ea typeface="Times New Roman"/>
                        <a:cs typeface="Times New Roman"/>
                      </a:endParaRPr>
                    </a:p>
                  </a:txBody>
                  <a:tcPr marL="68580" marR="68580" marT="0" marB="0">
                    <a:solidFill>
                      <a:schemeClr val="tx2">
                        <a:lumMod val="75000"/>
                      </a:schemeClr>
                    </a:solidFill>
                  </a:tcPr>
                </a:tc>
                <a:extLst>
                  <a:ext uri="{0D108BD9-81ED-4DB2-BD59-A6C34878D82A}">
                    <a16:rowId xmlns:a16="http://schemas.microsoft.com/office/drawing/2014/main" val="10000"/>
                  </a:ext>
                </a:extLst>
              </a:tr>
              <a:tr h="410931">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1</a:t>
                      </a:r>
                      <a:endParaRPr lang="en-US" sz="1800" dirty="0">
                        <a:effectLst/>
                        <a:latin typeface="Arial"/>
                        <a:ea typeface="Times New Roman"/>
                        <a:cs typeface="Times New Roman"/>
                      </a:endParaRPr>
                    </a:p>
                  </a:txBody>
                  <a:tcPr marL="68580" marR="68580" marT="0" marB="0">
                    <a:solidFill>
                      <a:schemeClr val="tx2">
                        <a:lumMod val="75000"/>
                      </a:schemeClr>
                    </a:solidFill>
                  </a:tcPr>
                </a:tc>
                <a:tc>
                  <a:txBody>
                    <a:bodyPr/>
                    <a:lstStyle/>
                    <a:p>
                      <a:pPr marL="0" marR="0">
                        <a:lnSpc>
                          <a:spcPts val="1500"/>
                        </a:lnSpc>
                        <a:spcBef>
                          <a:spcPts val="0"/>
                        </a:spcBef>
                        <a:spcAft>
                          <a:spcPts val="0"/>
                        </a:spcAft>
                      </a:pPr>
                      <a:r>
                        <a:rPr lang="en-US" sz="1200" dirty="0">
                          <a:solidFill>
                            <a:srgbClr val="081765"/>
                          </a:solidFill>
                          <a:effectLst/>
                        </a:rPr>
                        <a:t>Requirements defined, no verification activities initiated</a:t>
                      </a:r>
                    </a:p>
                    <a:p>
                      <a:pPr marL="0" marR="0">
                        <a:lnSpc>
                          <a:spcPts val="1500"/>
                        </a:lnSpc>
                        <a:spcBef>
                          <a:spcPts val="0"/>
                        </a:spcBef>
                        <a:spcAft>
                          <a:spcPts val="0"/>
                        </a:spcAft>
                      </a:pPr>
                      <a:r>
                        <a:rPr lang="en-US" sz="1200" dirty="0">
                          <a:solidFill>
                            <a:srgbClr val="081765"/>
                          </a:solidFill>
                          <a:effectLst/>
                        </a:rPr>
                        <a:t>Risks analyzed, no mitigation activities initiated</a:t>
                      </a:r>
                      <a:endParaRPr lang="en-US" sz="1200" dirty="0">
                        <a:solidFill>
                          <a:srgbClr val="081765"/>
                        </a:solidFill>
                        <a:effectLst/>
                        <a:latin typeface="Arial"/>
                        <a:ea typeface="Times New Roman"/>
                        <a:cs typeface="Times New Roman"/>
                      </a:endParaRPr>
                    </a:p>
                  </a:txBody>
                  <a:tcPr marL="68580" marR="68580" marT="0" marB="0">
                    <a:solidFill>
                      <a:schemeClr val="tx2">
                        <a:lumMod val="75000"/>
                      </a:schemeClr>
                    </a:solidFill>
                  </a:tcPr>
                </a:tc>
                <a:extLst>
                  <a:ext uri="{0D108BD9-81ED-4DB2-BD59-A6C34878D82A}">
                    <a16:rowId xmlns:a16="http://schemas.microsoft.com/office/drawing/2014/main" val="10001"/>
                  </a:ext>
                </a:extLst>
              </a:tr>
              <a:tr h="410931">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2</a:t>
                      </a:r>
                      <a:endParaRPr lang="en-US" sz="1800" dirty="0">
                        <a:effectLst/>
                        <a:latin typeface="Arial"/>
                        <a:ea typeface="Times New Roman"/>
                        <a:cs typeface="Times New Roman"/>
                      </a:endParaRPr>
                    </a:p>
                  </a:txBody>
                  <a:tcPr marL="68580" marR="68580" marT="0" marB="0">
                    <a:solidFill>
                      <a:schemeClr val="tx2">
                        <a:lumMod val="75000"/>
                      </a:schemeClr>
                    </a:solidFill>
                  </a:tcPr>
                </a:tc>
                <a:tc>
                  <a:txBody>
                    <a:bodyPr/>
                    <a:lstStyle/>
                    <a:p>
                      <a:pPr marL="0" marR="0">
                        <a:lnSpc>
                          <a:spcPts val="1500"/>
                        </a:lnSpc>
                        <a:spcBef>
                          <a:spcPts val="0"/>
                        </a:spcBef>
                        <a:spcAft>
                          <a:spcPts val="0"/>
                        </a:spcAft>
                      </a:pPr>
                      <a:r>
                        <a:rPr lang="en-US" sz="1200" dirty="0">
                          <a:solidFill>
                            <a:srgbClr val="081765"/>
                          </a:solidFill>
                          <a:effectLst/>
                        </a:rPr>
                        <a:t>Requirements verification activities initiated</a:t>
                      </a:r>
                    </a:p>
                    <a:p>
                      <a:pPr marL="0" marR="0">
                        <a:lnSpc>
                          <a:spcPts val="1500"/>
                        </a:lnSpc>
                        <a:spcBef>
                          <a:spcPts val="0"/>
                        </a:spcBef>
                        <a:spcAft>
                          <a:spcPts val="0"/>
                        </a:spcAft>
                      </a:pPr>
                      <a:r>
                        <a:rPr lang="en-US" sz="1200" dirty="0">
                          <a:solidFill>
                            <a:srgbClr val="081765"/>
                          </a:solidFill>
                          <a:effectLst/>
                        </a:rPr>
                        <a:t>Risks mitigation activities initiated</a:t>
                      </a:r>
                      <a:endParaRPr lang="en-US" sz="1200" dirty="0">
                        <a:solidFill>
                          <a:srgbClr val="081765"/>
                        </a:solidFill>
                        <a:effectLst/>
                        <a:latin typeface="Arial"/>
                        <a:ea typeface="Times New Roman"/>
                        <a:cs typeface="Times New Roman"/>
                      </a:endParaRPr>
                    </a:p>
                  </a:txBody>
                  <a:tcPr marL="68580" marR="68580" marT="0" marB="0">
                    <a:solidFill>
                      <a:schemeClr val="tx2">
                        <a:lumMod val="75000"/>
                      </a:schemeClr>
                    </a:solidFill>
                  </a:tcPr>
                </a:tc>
                <a:extLst>
                  <a:ext uri="{0D108BD9-81ED-4DB2-BD59-A6C34878D82A}">
                    <a16:rowId xmlns:a16="http://schemas.microsoft.com/office/drawing/2014/main" val="10002"/>
                  </a:ext>
                </a:extLst>
              </a:tr>
              <a:tr h="410931">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3</a:t>
                      </a:r>
                      <a:endParaRPr lang="en-US" sz="1800" dirty="0">
                        <a:effectLst/>
                        <a:latin typeface="Arial"/>
                        <a:ea typeface="Times New Roman"/>
                        <a:cs typeface="Times New Roman"/>
                      </a:endParaRPr>
                    </a:p>
                  </a:txBody>
                  <a:tcPr marL="68580" marR="68580" marT="0" marB="0">
                    <a:solidFill>
                      <a:schemeClr val="tx2">
                        <a:lumMod val="75000"/>
                      </a:schemeClr>
                    </a:solidFill>
                  </a:tcPr>
                </a:tc>
                <a:tc>
                  <a:txBody>
                    <a:bodyPr/>
                    <a:lstStyle/>
                    <a:p>
                      <a:pPr marL="0" marR="0">
                        <a:lnSpc>
                          <a:spcPts val="1500"/>
                        </a:lnSpc>
                        <a:spcBef>
                          <a:spcPts val="0"/>
                        </a:spcBef>
                        <a:spcAft>
                          <a:spcPts val="0"/>
                        </a:spcAft>
                      </a:pPr>
                      <a:r>
                        <a:rPr lang="en-US" sz="1200" dirty="0">
                          <a:solidFill>
                            <a:srgbClr val="081765"/>
                          </a:solidFill>
                          <a:effectLst/>
                        </a:rPr>
                        <a:t>Requirements tested, verification of</a:t>
                      </a:r>
                      <a:r>
                        <a:rPr lang="en-US" sz="1200" baseline="0" dirty="0">
                          <a:solidFill>
                            <a:srgbClr val="081765"/>
                          </a:solidFill>
                          <a:effectLst/>
                        </a:rPr>
                        <a:t> important requirements achieved</a:t>
                      </a:r>
                      <a:endParaRPr lang="en-US" sz="1200" dirty="0">
                        <a:solidFill>
                          <a:srgbClr val="081765"/>
                        </a:solidFill>
                        <a:effectLst/>
                      </a:endParaRPr>
                    </a:p>
                    <a:p>
                      <a:pPr marL="0" marR="0">
                        <a:lnSpc>
                          <a:spcPts val="1500"/>
                        </a:lnSpc>
                        <a:spcBef>
                          <a:spcPts val="0"/>
                        </a:spcBef>
                        <a:spcAft>
                          <a:spcPts val="0"/>
                        </a:spcAft>
                      </a:pPr>
                      <a:r>
                        <a:rPr lang="en-US" sz="1200" dirty="0">
                          <a:solidFill>
                            <a:srgbClr val="081765"/>
                          </a:solidFill>
                          <a:effectLst/>
                        </a:rPr>
                        <a:t>Risks mitigation activities on risks in focus</a:t>
                      </a:r>
                      <a:endParaRPr lang="en-US" sz="1200" dirty="0">
                        <a:solidFill>
                          <a:srgbClr val="081765"/>
                        </a:solidFill>
                        <a:effectLst/>
                        <a:latin typeface="Arial"/>
                        <a:ea typeface="Times New Roman"/>
                        <a:cs typeface="Times New Roman"/>
                      </a:endParaRPr>
                    </a:p>
                  </a:txBody>
                  <a:tcPr marL="68580" marR="68580" marT="0" marB="0">
                    <a:solidFill>
                      <a:schemeClr val="tx2">
                        <a:lumMod val="75000"/>
                      </a:schemeClr>
                    </a:solidFill>
                  </a:tcPr>
                </a:tc>
                <a:extLst>
                  <a:ext uri="{0D108BD9-81ED-4DB2-BD59-A6C34878D82A}">
                    <a16:rowId xmlns:a16="http://schemas.microsoft.com/office/drawing/2014/main" val="10003"/>
                  </a:ext>
                </a:extLst>
              </a:tr>
              <a:tr h="410931">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4</a:t>
                      </a:r>
                      <a:endParaRPr lang="en-US" sz="1800" dirty="0">
                        <a:effectLst/>
                        <a:latin typeface="Arial"/>
                        <a:ea typeface="Times New Roman"/>
                        <a:cs typeface="Times New Roman"/>
                      </a:endParaRPr>
                    </a:p>
                  </a:txBody>
                  <a:tcPr marL="68580" marR="68580" marT="0" marB="0">
                    <a:solidFill>
                      <a:schemeClr val="tx2">
                        <a:lumMod val="75000"/>
                      </a:schemeClr>
                    </a:solidFill>
                  </a:tcPr>
                </a:tc>
                <a:tc>
                  <a:txBody>
                    <a:bodyPr/>
                    <a:lstStyle/>
                    <a:p>
                      <a:pPr marL="0" marR="0">
                        <a:lnSpc>
                          <a:spcPts val="1500"/>
                        </a:lnSpc>
                        <a:spcBef>
                          <a:spcPts val="0"/>
                        </a:spcBef>
                        <a:spcAft>
                          <a:spcPts val="0"/>
                        </a:spcAft>
                      </a:pPr>
                      <a:r>
                        <a:rPr lang="en-US" sz="1200" dirty="0">
                          <a:solidFill>
                            <a:srgbClr val="081765"/>
                          </a:solidFill>
                          <a:effectLst/>
                        </a:rPr>
                        <a:t>Requirements thoroughly tested, gaps identified and accepted</a:t>
                      </a:r>
                    </a:p>
                    <a:p>
                      <a:pPr marL="0" marR="0">
                        <a:lnSpc>
                          <a:spcPts val="1500"/>
                        </a:lnSpc>
                        <a:spcBef>
                          <a:spcPts val="0"/>
                        </a:spcBef>
                        <a:spcAft>
                          <a:spcPts val="0"/>
                        </a:spcAft>
                      </a:pPr>
                      <a:r>
                        <a:rPr lang="en-US" sz="1200" dirty="0">
                          <a:solidFill>
                            <a:srgbClr val="081765"/>
                          </a:solidFill>
                          <a:effectLst/>
                        </a:rPr>
                        <a:t>Risks mitigated, likelihood reduced and contingency plan in place</a:t>
                      </a:r>
                      <a:endParaRPr lang="en-US" sz="1200" dirty="0">
                        <a:solidFill>
                          <a:srgbClr val="081765"/>
                        </a:solidFill>
                        <a:effectLst/>
                        <a:latin typeface="Arial"/>
                        <a:ea typeface="Times New Roman"/>
                        <a:cs typeface="Times New Roman"/>
                      </a:endParaRPr>
                    </a:p>
                  </a:txBody>
                  <a:tcPr marL="68580" marR="68580" marT="0" marB="0">
                    <a:solidFill>
                      <a:schemeClr val="tx2">
                        <a:lumMod val="75000"/>
                      </a:schemeClr>
                    </a:solidFill>
                  </a:tcPr>
                </a:tc>
                <a:extLst>
                  <a:ext uri="{0D108BD9-81ED-4DB2-BD59-A6C34878D82A}">
                    <a16:rowId xmlns:a16="http://schemas.microsoft.com/office/drawing/2014/main" val="10004"/>
                  </a:ext>
                </a:extLst>
              </a:tr>
              <a:tr h="410931">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5</a:t>
                      </a:r>
                      <a:endParaRPr lang="en-US" sz="1800" dirty="0">
                        <a:effectLst/>
                        <a:latin typeface="Arial"/>
                        <a:ea typeface="Times New Roman"/>
                        <a:cs typeface="Times New Roman"/>
                      </a:endParaRPr>
                    </a:p>
                  </a:txBody>
                  <a:tcPr marL="68580" marR="68580" marT="0" marB="0">
                    <a:solidFill>
                      <a:schemeClr val="tx2">
                        <a:lumMod val="75000"/>
                      </a:schemeClr>
                    </a:solidFill>
                  </a:tcPr>
                </a:tc>
                <a:tc>
                  <a:txBody>
                    <a:bodyPr/>
                    <a:lstStyle/>
                    <a:p>
                      <a:pPr marL="0" marR="0">
                        <a:lnSpc>
                          <a:spcPts val="1500"/>
                        </a:lnSpc>
                        <a:spcBef>
                          <a:spcPts val="0"/>
                        </a:spcBef>
                        <a:spcAft>
                          <a:spcPts val="0"/>
                        </a:spcAft>
                      </a:pPr>
                      <a:r>
                        <a:rPr lang="en-US" sz="1200" dirty="0">
                          <a:solidFill>
                            <a:srgbClr val="081765"/>
                          </a:solidFill>
                          <a:effectLst/>
                        </a:rPr>
                        <a:t>Requirements verified, maximum requirements coverage achieved</a:t>
                      </a:r>
                    </a:p>
                    <a:p>
                      <a:pPr marL="0" marR="0">
                        <a:lnSpc>
                          <a:spcPts val="1500"/>
                        </a:lnSpc>
                        <a:spcBef>
                          <a:spcPts val="0"/>
                        </a:spcBef>
                        <a:spcAft>
                          <a:spcPts val="0"/>
                        </a:spcAft>
                      </a:pPr>
                      <a:r>
                        <a:rPr lang="en-US" sz="1200" dirty="0">
                          <a:solidFill>
                            <a:srgbClr val="081765"/>
                          </a:solidFill>
                          <a:effectLst/>
                        </a:rPr>
                        <a:t>Risks mitigated, likelihood reduced to a minimum and impact contained</a:t>
                      </a:r>
                      <a:endParaRPr lang="en-US" sz="1200" dirty="0">
                        <a:solidFill>
                          <a:srgbClr val="081765"/>
                        </a:solidFill>
                        <a:effectLst/>
                        <a:latin typeface="Arial"/>
                        <a:ea typeface="Times New Roman"/>
                        <a:cs typeface="Times New Roman"/>
                      </a:endParaRPr>
                    </a:p>
                  </a:txBody>
                  <a:tcPr marL="68580" marR="68580" marT="0" marB="0">
                    <a:solidFill>
                      <a:schemeClr val="tx2">
                        <a:lumMod val="75000"/>
                      </a:schemeClr>
                    </a:solidFill>
                  </a:tcPr>
                </a:tc>
                <a:extLst>
                  <a:ext uri="{0D108BD9-81ED-4DB2-BD59-A6C34878D82A}">
                    <a16:rowId xmlns:a16="http://schemas.microsoft.com/office/drawing/2014/main" val="10005"/>
                  </a:ext>
                </a:extLst>
              </a:tr>
            </a:tbl>
          </a:graphicData>
        </a:graphic>
      </p:graphicFrame>
      <p:sp>
        <p:nvSpPr>
          <p:cNvPr id="15" name="Oval 14">
            <a:extLst>
              <a:ext uri="{FF2B5EF4-FFF2-40B4-BE49-F238E27FC236}">
                <a16:creationId xmlns:a16="http://schemas.microsoft.com/office/drawing/2014/main" id="{ED2D9505-11F2-4204-8494-A44D7137F9C0}"/>
              </a:ext>
            </a:extLst>
          </p:cNvPr>
          <p:cNvSpPr/>
          <p:nvPr/>
        </p:nvSpPr>
        <p:spPr>
          <a:xfrm>
            <a:off x="68119" y="3027062"/>
            <a:ext cx="1326807" cy="323088"/>
          </a:xfrm>
          <a:prstGeom prst="ellipse">
            <a:avLst/>
          </a:prstGeom>
          <a:solidFill>
            <a:srgbClr val="FFFFFF"/>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Very Low</a:t>
            </a:r>
          </a:p>
        </p:txBody>
      </p:sp>
    </p:spTree>
    <p:extLst>
      <p:ext uri="{BB962C8B-B14F-4D97-AF65-F5344CB8AC3E}">
        <p14:creationId xmlns:p14="http://schemas.microsoft.com/office/powerpoint/2010/main" val="410155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270AF8-61A0-49EE-B90B-26052910F7DC}"/>
              </a:ext>
            </a:extLst>
          </p:cNvPr>
          <p:cNvSpPr>
            <a:spLocks noGrp="1"/>
          </p:cNvSpPr>
          <p:nvPr>
            <p:ph type="title"/>
          </p:nvPr>
        </p:nvSpPr>
        <p:spPr>
          <a:xfrm>
            <a:off x="406902" y="514605"/>
            <a:ext cx="7962398" cy="443198"/>
          </a:xfrm>
        </p:spPr>
        <p:txBody>
          <a:bodyPr/>
          <a:lstStyle/>
          <a:p>
            <a:r>
              <a:rPr lang="en-US" dirty="0">
                <a:solidFill>
                  <a:schemeClr val="bg1">
                    <a:lumMod val="50000"/>
                  </a:schemeClr>
                </a:solidFill>
              </a:rPr>
              <a:t>R</a:t>
            </a:r>
            <a:r>
              <a:rPr lang="az-Cyrl-AZ" dirty="0">
                <a:solidFill>
                  <a:schemeClr val="bg1">
                    <a:lumMod val="50000"/>
                  </a:schemeClr>
                </a:solidFill>
              </a:rPr>
              <a:t>Я</a:t>
            </a:r>
            <a:r>
              <a:rPr lang="en-US" dirty="0">
                <a:solidFill>
                  <a:schemeClr val="bg1">
                    <a:lumMod val="50000"/>
                  </a:schemeClr>
                </a:solidFill>
              </a:rPr>
              <a:t>BT - Summary</a:t>
            </a:r>
            <a:endParaRPr lang="en-US" dirty="0"/>
          </a:p>
        </p:txBody>
      </p:sp>
      <p:sp>
        <p:nvSpPr>
          <p:cNvPr id="4" name="Slide Number Placeholder 3">
            <a:extLst>
              <a:ext uri="{FF2B5EF4-FFF2-40B4-BE49-F238E27FC236}">
                <a16:creationId xmlns:a16="http://schemas.microsoft.com/office/drawing/2014/main" id="{C5D0CFF2-858F-4E21-B83F-4F6140B1758D}"/>
              </a:ext>
            </a:extLst>
          </p:cNvPr>
          <p:cNvSpPr>
            <a:spLocks noGrp="1"/>
          </p:cNvSpPr>
          <p:nvPr>
            <p:ph type="sldNum" sz="quarter" idx="12"/>
          </p:nvPr>
        </p:nvSpPr>
        <p:spPr/>
        <p:txBody>
          <a:bodyPr/>
          <a:lstStyle/>
          <a:p>
            <a:fld id="{CEAECFF1-9107-294C-8B44-7339FEA5C5B5}" type="slidenum">
              <a:rPr lang="nl-NL" smtClean="0"/>
              <a:pPr/>
              <a:t>17</a:t>
            </a:fld>
            <a:endParaRPr lang="nl-NL" dirty="0"/>
          </a:p>
        </p:txBody>
      </p:sp>
      <p:pic>
        <p:nvPicPr>
          <p:cNvPr id="5" name="Picture 2">
            <a:extLst>
              <a:ext uri="{FF2B5EF4-FFF2-40B4-BE49-F238E27FC236}">
                <a16:creationId xmlns:a16="http://schemas.microsoft.com/office/drawing/2014/main" id="{3DF4AE95-1DCC-441A-9CB3-6A7646F5B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286" y="58704"/>
            <a:ext cx="219018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a:extLst>
              <a:ext uri="{FF2B5EF4-FFF2-40B4-BE49-F238E27FC236}">
                <a16:creationId xmlns:a16="http://schemas.microsoft.com/office/drawing/2014/main" id="{0B341FDC-31AE-4E3D-A033-E30CFF60BD37}"/>
              </a:ext>
            </a:extLst>
          </p:cNvPr>
          <p:cNvSpPr txBox="1">
            <a:spLocks/>
          </p:cNvSpPr>
          <p:nvPr/>
        </p:nvSpPr>
        <p:spPr>
          <a:xfrm>
            <a:off x="152401" y="1261110"/>
            <a:ext cx="8924924" cy="15297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bg1">
                    <a:lumMod val="75000"/>
                  </a:schemeClr>
                </a:solidFill>
              </a:rPr>
              <a:t>R</a:t>
            </a:r>
            <a:r>
              <a:rPr lang="az-Cyrl-AZ" sz="2000" dirty="0">
                <a:solidFill>
                  <a:schemeClr val="bg1">
                    <a:lumMod val="75000"/>
                  </a:schemeClr>
                </a:solidFill>
              </a:rPr>
              <a:t>Я</a:t>
            </a:r>
            <a:r>
              <a:rPr lang="en-US" sz="2000" dirty="0">
                <a:solidFill>
                  <a:schemeClr val="bg1">
                    <a:lumMod val="75000"/>
                  </a:schemeClr>
                </a:solidFill>
              </a:rPr>
              <a:t>BT is a Structured Testing approach:</a:t>
            </a:r>
          </a:p>
          <a:p>
            <a:pPr marL="285750" indent="-285750">
              <a:buFontTx/>
              <a:buChar char="-"/>
            </a:pPr>
            <a:r>
              <a:rPr lang="en-US" sz="2000" dirty="0">
                <a:solidFill>
                  <a:schemeClr val="bg1">
                    <a:lumMod val="75000"/>
                  </a:schemeClr>
                </a:solidFill>
              </a:rPr>
              <a:t>Combines requirements and risk-based testing</a:t>
            </a:r>
          </a:p>
          <a:p>
            <a:pPr marL="688975" lvl="1">
              <a:buFont typeface="Courier New" panose="02070309020205020404" pitchFamily="49" charset="0"/>
              <a:buChar char="o"/>
            </a:pPr>
            <a:r>
              <a:rPr lang="en-US" sz="1800" dirty="0">
                <a:solidFill>
                  <a:schemeClr val="bg1">
                    <a:lumMod val="75000"/>
                  </a:schemeClr>
                </a:solidFill>
              </a:rPr>
              <a:t>Uses their advantages and minimizes their disadvantages</a:t>
            </a:r>
          </a:p>
          <a:p>
            <a:pPr marL="285750" indent="-285750">
              <a:buFontTx/>
              <a:buChar char="-"/>
            </a:pPr>
            <a:r>
              <a:rPr lang="en-US" sz="2000" dirty="0">
                <a:solidFill>
                  <a:schemeClr val="bg1">
                    <a:lumMod val="75000"/>
                  </a:schemeClr>
                </a:solidFill>
              </a:rPr>
              <a:t>Lean, light-weight process, fits in both agile and traditional dev. processes</a:t>
            </a:r>
          </a:p>
          <a:p>
            <a:endParaRPr lang="en-US" dirty="0">
              <a:solidFill>
                <a:schemeClr val="bg1">
                  <a:lumMod val="75000"/>
                </a:schemeClr>
              </a:solidFill>
            </a:endParaRPr>
          </a:p>
          <a:p>
            <a:pPr marL="285750" indent="-285750">
              <a:buFontTx/>
              <a:buChar char="-"/>
            </a:pPr>
            <a:endParaRPr lang="en-US" dirty="0">
              <a:solidFill>
                <a:schemeClr val="bg1">
                  <a:lumMod val="75000"/>
                </a:schemeClr>
              </a:solidFill>
            </a:endParaRPr>
          </a:p>
        </p:txBody>
      </p:sp>
      <p:sp>
        <p:nvSpPr>
          <p:cNvPr id="7" name="Text Placeholder 5">
            <a:extLst>
              <a:ext uri="{FF2B5EF4-FFF2-40B4-BE49-F238E27FC236}">
                <a16:creationId xmlns:a16="http://schemas.microsoft.com/office/drawing/2014/main" id="{ECC0C1B3-9360-4C42-B810-4A4424630270}"/>
              </a:ext>
            </a:extLst>
          </p:cNvPr>
          <p:cNvSpPr txBox="1">
            <a:spLocks/>
          </p:cNvSpPr>
          <p:nvPr/>
        </p:nvSpPr>
        <p:spPr>
          <a:xfrm>
            <a:off x="542926" y="3419474"/>
            <a:ext cx="8541546" cy="1462603"/>
          </a:xfrm>
          <a:prstGeom prst="rect">
            <a:avLst/>
          </a:prstGeom>
        </p:spPr>
        <p:txBody>
          <a:bodyPr vert="horz" wrap="square" lIns="0" tIns="0" rIns="0" bIns="0" rtlCol="0">
            <a:normAutofit lnSpcReduction="10000"/>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indent="-285750">
              <a:buFont typeface="Wingdings" panose="05000000000000000000" pitchFamily="2" charset="2"/>
              <a:buChar char="Ø"/>
              <a:defRPr/>
            </a:pPr>
            <a:r>
              <a:rPr kumimoji="0" lang="en-US" sz="1500" b="0" i="0" u="none" strike="noStrike" kern="1200" cap="none" spc="0" normalizeH="0" baseline="0" noProof="0" dirty="0">
                <a:ln>
                  <a:noFill/>
                </a:ln>
                <a:solidFill>
                  <a:schemeClr val="bg1">
                    <a:lumMod val="75000"/>
                  </a:schemeClr>
                </a:solidFill>
                <a:effectLst/>
                <a:uLnTx/>
                <a:uFillTx/>
                <a:latin typeface="Arial"/>
                <a:ea typeface="+mn-ea"/>
                <a:cs typeface="+mn-cs"/>
              </a:rPr>
              <a:t>Risk Statements, 				use team power / knowledge to discover risks</a:t>
            </a:r>
            <a:endParaRPr lang="en-US" sz="1500" dirty="0">
              <a:solidFill>
                <a:schemeClr val="bg1">
                  <a:lumMod val="75000"/>
                </a:schemeClr>
              </a:solidFill>
            </a:endParaRPr>
          </a:p>
          <a:p>
            <a:pPr marL="285750" indent="-285750">
              <a:buFont typeface="Wingdings" panose="05000000000000000000" pitchFamily="2" charset="2"/>
              <a:buChar char="Ø"/>
              <a:defRPr/>
            </a:pPr>
            <a:r>
              <a:rPr lang="en-US" sz="1500" dirty="0">
                <a:solidFill>
                  <a:schemeClr val="bg1">
                    <a:lumMod val="75000"/>
                  </a:schemeClr>
                </a:solidFill>
              </a:rPr>
              <a:t>Requirements centric			in risk identification, mitigation and reporting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schemeClr val="bg1">
                    <a:lumMod val="75000"/>
                  </a:schemeClr>
                </a:solidFill>
                <a:effectLst/>
                <a:uLnTx/>
                <a:uFillTx/>
                <a:latin typeface="Arial"/>
                <a:ea typeface="+mn-ea"/>
                <a:cs typeface="+mn-cs"/>
              </a:rPr>
              <a:t>Traceability, 				risks/requirements </a:t>
            </a:r>
            <a:r>
              <a:rPr kumimoji="0" lang="en-US" sz="1500" b="0" i="0" u="none" strike="noStrike" kern="1200" cap="none" spc="0" normalizeH="0" baseline="0" noProof="0" dirty="0">
                <a:ln>
                  <a:noFill/>
                </a:ln>
                <a:solidFill>
                  <a:schemeClr val="bg1">
                    <a:lumMod val="75000"/>
                  </a:schemeClr>
                </a:solidFill>
                <a:effectLst/>
                <a:uLnTx/>
                <a:uFillTx/>
                <a:latin typeface="Arial"/>
                <a:ea typeface="+mn-ea"/>
                <a:cs typeface="+mn-cs"/>
                <a:sym typeface="Wingdings" panose="05000000000000000000" pitchFamily="2" charset="2"/>
              </a:rPr>
              <a:t></a:t>
            </a:r>
            <a:r>
              <a:rPr kumimoji="0" lang="en-US" sz="1500" b="0" i="0" u="none" strike="noStrike" kern="1200" cap="none" spc="0" normalizeH="0" baseline="0" noProof="0" dirty="0">
                <a:ln>
                  <a:noFill/>
                </a:ln>
                <a:solidFill>
                  <a:schemeClr val="bg1">
                    <a:lumMod val="75000"/>
                  </a:schemeClr>
                </a:solidFill>
                <a:effectLst/>
                <a:uLnTx/>
                <a:uFillTx/>
                <a:latin typeface="Arial"/>
                <a:ea typeface="+mn-ea"/>
                <a:cs typeface="+mn-cs"/>
              </a:rPr>
              <a:t> test-cases </a:t>
            </a:r>
            <a:r>
              <a:rPr kumimoji="0" lang="en-US" sz="1500" b="0" i="0" u="none" strike="noStrike" kern="1200" cap="none" spc="0" normalizeH="0" baseline="0" noProof="0" dirty="0">
                <a:ln>
                  <a:noFill/>
                </a:ln>
                <a:solidFill>
                  <a:schemeClr val="bg1">
                    <a:lumMod val="75000"/>
                  </a:schemeClr>
                </a:solidFill>
                <a:effectLst/>
                <a:uLnTx/>
                <a:uFillTx/>
                <a:latin typeface="Arial"/>
                <a:ea typeface="+mn-ea"/>
                <a:cs typeface="+mn-cs"/>
                <a:sym typeface="Wingdings" panose="05000000000000000000" pitchFamily="2" charset="2"/>
              </a:rPr>
              <a:t></a:t>
            </a:r>
            <a:r>
              <a:rPr kumimoji="0" lang="en-US" sz="1500" b="0" i="0" u="none" strike="noStrike" kern="1200" cap="none" spc="0" normalizeH="0" baseline="0" noProof="0" dirty="0">
                <a:ln>
                  <a:noFill/>
                </a:ln>
                <a:solidFill>
                  <a:schemeClr val="bg1">
                    <a:lumMod val="75000"/>
                  </a:schemeClr>
                </a:solidFill>
                <a:effectLst/>
                <a:uLnTx/>
                <a:uFillTx/>
                <a:latin typeface="Arial"/>
                <a:ea typeface="+mn-ea"/>
                <a:cs typeface="+mn-cs"/>
              </a:rPr>
              <a:t> results</a:t>
            </a:r>
          </a:p>
          <a:p>
            <a:pPr marL="285750" indent="-285750">
              <a:buFont typeface="Wingdings" panose="05000000000000000000" pitchFamily="2" charset="2"/>
              <a:buChar char="Ø"/>
              <a:defRPr/>
            </a:pPr>
            <a:r>
              <a:rPr lang="en-US" sz="1500" dirty="0">
                <a:solidFill>
                  <a:schemeClr val="bg1">
                    <a:lumMod val="75000"/>
                  </a:schemeClr>
                </a:solidFill>
              </a:rPr>
              <a:t>Reporting on Quality Assessment Factor, 	use team power / engagement of client</a:t>
            </a:r>
          </a:p>
          <a:p>
            <a:pPr marR="0" lvl="0" algn="l" defTabSz="914400" rtl="0" eaLnBrk="1" fontAlgn="auto" latinLnBrk="0" hangingPunct="1">
              <a:lnSpc>
                <a:spcPct val="100000"/>
              </a:lnSpc>
              <a:spcBef>
                <a:spcPts val="0"/>
              </a:spcBef>
              <a:spcAft>
                <a:spcPts val="600"/>
              </a:spcAft>
              <a:buClrTx/>
              <a:buSzTx/>
              <a:tabLst/>
              <a:defRPr/>
            </a:pPr>
            <a:r>
              <a:rPr lang="en-US" sz="1200" dirty="0">
                <a:solidFill>
                  <a:schemeClr val="bg1">
                    <a:lumMod val="75000"/>
                  </a:schemeClr>
                </a:solidFill>
                <a:latin typeface="Arial"/>
              </a:rPr>
              <a:t>		</a:t>
            </a:r>
            <a:endPar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endParaRPr>
          </a:p>
        </p:txBody>
      </p:sp>
    </p:spTree>
    <p:extLst>
      <p:ext uri="{BB962C8B-B14F-4D97-AF65-F5344CB8AC3E}">
        <p14:creationId xmlns:p14="http://schemas.microsoft.com/office/powerpoint/2010/main" val="3898071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FBF89A3-322B-46AE-9DB6-F1F5C5F61CE4}"/>
              </a:ext>
            </a:extLst>
          </p:cNvPr>
          <p:cNvSpPr/>
          <p:nvPr/>
        </p:nvSpPr>
        <p:spPr>
          <a:xfrm>
            <a:off x="406800" y="1078229"/>
            <a:ext cx="8546122" cy="3550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a:p>
          <a:p>
            <a:endParaRPr lang="en-US" sz="1400"/>
          </a:p>
          <a:p>
            <a:endParaRPr lang="en-US" sz="1400"/>
          </a:p>
          <a:p>
            <a:pPr algn="ctr"/>
            <a:endParaRPr lang="en-US"/>
          </a:p>
        </p:txBody>
      </p:sp>
      <p:sp>
        <p:nvSpPr>
          <p:cNvPr id="2" name="Tijdelijke aanduiding voor inhoud 1">
            <a:extLst>
              <a:ext uri="{FF2B5EF4-FFF2-40B4-BE49-F238E27FC236}">
                <a16:creationId xmlns:a16="http://schemas.microsoft.com/office/drawing/2014/main" id="{32748970-B7D3-49F4-9A91-69181AF2FA68}"/>
              </a:ext>
            </a:extLst>
          </p:cNvPr>
          <p:cNvSpPr>
            <a:spLocks noGrp="1"/>
          </p:cNvSpPr>
          <p:nvPr>
            <p:ph idx="1"/>
          </p:nvPr>
        </p:nvSpPr>
        <p:spPr>
          <a:xfrm>
            <a:off x="477240" y="2895246"/>
            <a:ext cx="7962500" cy="1699440"/>
          </a:xfrm>
        </p:spPr>
        <p:txBody>
          <a:bodyPr/>
          <a:lstStyle/>
          <a:p>
            <a:r>
              <a:rPr lang="en-US" sz="1800"/>
              <a:t>Agile</a:t>
            </a:r>
          </a:p>
          <a:p>
            <a:r>
              <a:rPr lang="en-US" sz="1800"/>
              <a:t>Test Approach driven by:</a:t>
            </a:r>
          </a:p>
          <a:p>
            <a:pPr lvl="1"/>
            <a:r>
              <a:rPr lang="en-US" sz="1000"/>
              <a:t>Product risks &amp; selected quality characteristics</a:t>
            </a:r>
          </a:p>
          <a:p>
            <a:pPr lvl="1"/>
            <a:r>
              <a:rPr lang="en-US" sz="1000"/>
              <a:t>The requirements list is drawn up by the client (or by team with client’s approval)</a:t>
            </a:r>
          </a:p>
          <a:p>
            <a:pPr lvl="1"/>
            <a:r>
              <a:rPr lang="en-US" sz="1000"/>
              <a:t>100% tracing of requirements</a:t>
            </a:r>
          </a:p>
          <a:p>
            <a:pPr lvl="1"/>
            <a:r>
              <a:rPr lang="en-US" sz="1000"/>
              <a:t>100% test coverage against requirements and product risks</a:t>
            </a:r>
          </a:p>
          <a:p>
            <a:pPr lvl="1"/>
            <a:r>
              <a:rPr lang="en-US" sz="1000"/>
              <a:t>A selection of test types / test forms from test process that are required to cover the requirements &amp; risks with tests.</a:t>
            </a:r>
          </a:p>
        </p:txBody>
      </p:sp>
      <p:sp>
        <p:nvSpPr>
          <p:cNvPr id="3" name="Titel 2">
            <a:extLst>
              <a:ext uri="{FF2B5EF4-FFF2-40B4-BE49-F238E27FC236}">
                <a16:creationId xmlns:a16="http://schemas.microsoft.com/office/drawing/2014/main" id="{631CF038-249D-4A11-9E1F-2EBCC69F2600}"/>
              </a:ext>
            </a:extLst>
          </p:cNvPr>
          <p:cNvSpPr>
            <a:spLocks noGrp="1"/>
          </p:cNvSpPr>
          <p:nvPr>
            <p:ph type="title"/>
          </p:nvPr>
        </p:nvSpPr>
        <p:spPr>
          <a:xfrm>
            <a:off x="406902" y="514605"/>
            <a:ext cx="7962398" cy="443198"/>
          </a:xfrm>
        </p:spPr>
        <p:txBody>
          <a:bodyPr/>
          <a:lstStyle/>
          <a:p>
            <a:r>
              <a:rPr lang="en-US" dirty="0"/>
              <a:t>Development &amp; Test process</a:t>
            </a:r>
          </a:p>
        </p:txBody>
      </p:sp>
      <p:sp>
        <p:nvSpPr>
          <p:cNvPr id="4" name="Tijdelijke aanduiding voor dianummer 3">
            <a:extLst>
              <a:ext uri="{FF2B5EF4-FFF2-40B4-BE49-F238E27FC236}">
                <a16:creationId xmlns:a16="http://schemas.microsoft.com/office/drawing/2014/main" id="{8B9F67A0-66F8-4584-B10E-41DA970E849F}"/>
              </a:ext>
            </a:extLst>
          </p:cNvPr>
          <p:cNvSpPr>
            <a:spLocks noGrp="1"/>
          </p:cNvSpPr>
          <p:nvPr>
            <p:ph type="sldNum" sz="quarter" idx="12"/>
          </p:nvPr>
        </p:nvSpPr>
        <p:spPr/>
        <p:txBody>
          <a:bodyPr/>
          <a:lstStyle/>
          <a:p>
            <a:fld id="{CEAECFF1-9107-294C-8B44-7339FEA5C5B5}" type="slidenum">
              <a:rPr lang="en-US" smtClean="0"/>
              <a:pPr/>
              <a:t>18</a:t>
            </a:fld>
            <a:endParaRPr lang="en-US"/>
          </a:p>
        </p:txBody>
      </p:sp>
      <p:grpSp>
        <p:nvGrpSpPr>
          <p:cNvPr id="10" name="Groep 9">
            <a:extLst>
              <a:ext uri="{FF2B5EF4-FFF2-40B4-BE49-F238E27FC236}">
                <a16:creationId xmlns:a16="http://schemas.microsoft.com/office/drawing/2014/main" id="{E0369493-282F-445D-8155-0836A3A1AC5C}"/>
              </a:ext>
            </a:extLst>
          </p:cNvPr>
          <p:cNvGrpSpPr/>
          <p:nvPr/>
        </p:nvGrpSpPr>
        <p:grpSpPr>
          <a:xfrm>
            <a:off x="909999" y="1107498"/>
            <a:ext cx="7154990" cy="1699440"/>
            <a:chOff x="-39122" y="1504773"/>
            <a:chExt cx="9122163" cy="1765428"/>
          </a:xfrm>
        </p:grpSpPr>
        <p:pic>
          <p:nvPicPr>
            <p:cNvPr id="11" name="Afbeelding 10">
              <a:extLst>
                <a:ext uri="{FF2B5EF4-FFF2-40B4-BE49-F238E27FC236}">
                  <a16:creationId xmlns:a16="http://schemas.microsoft.com/office/drawing/2014/main" id="{C5000273-290B-4532-B4B4-5E7C46C04E51}"/>
                </a:ext>
              </a:extLst>
            </p:cNvPr>
            <p:cNvPicPr>
              <a:picLocks noChangeAspect="1"/>
            </p:cNvPicPr>
            <p:nvPr/>
          </p:nvPicPr>
          <p:blipFill>
            <a:blip r:embed="rId3"/>
            <a:stretch>
              <a:fillRect/>
            </a:stretch>
          </p:blipFill>
          <p:spPr>
            <a:xfrm>
              <a:off x="3394637" y="1740150"/>
              <a:ext cx="1469390" cy="520966"/>
            </a:xfrm>
            <a:prstGeom prst="rect">
              <a:avLst/>
            </a:prstGeom>
          </p:spPr>
        </p:pic>
        <p:sp>
          <p:nvSpPr>
            <p:cNvPr id="12" name="Tekstvak 11">
              <a:extLst>
                <a:ext uri="{FF2B5EF4-FFF2-40B4-BE49-F238E27FC236}">
                  <a16:creationId xmlns:a16="http://schemas.microsoft.com/office/drawing/2014/main" id="{FFD54D00-DED0-485E-92B1-4BB2E5CD879A}"/>
                </a:ext>
              </a:extLst>
            </p:cNvPr>
            <p:cNvSpPr txBox="1"/>
            <p:nvPr/>
          </p:nvSpPr>
          <p:spPr>
            <a:xfrm>
              <a:off x="3417038" y="1504773"/>
              <a:ext cx="1560949" cy="287755"/>
            </a:xfrm>
            <a:prstGeom prst="rect">
              <a:avLst/>
            </a:prstGeom>
          </p:spPr>
          <p:txBody>
            <a:bodyPr wrap="none" lIns="0" tIns="0" rIns="0" bIns="0" rtlCol="0">
              <a:spAutoFit/>
            </a:bodyPr>
            <a:lstStyle/>
            <a:p>
              <a:r>
                <a:rPr lang="en-US">
                  <a:solidFill>
                    <a:srgbClr val="121A48"/>
                  </a:solidFill>
                </a:rPr>
                <a:t>Leverancier</a:t>
              </a:r>
            </a:p>
          </p:txBody>
        </p:sp>
        <p:sp>
          <p:nvSpPr>
            <p:cNvPr id="13" name="Tekstvak 12">
              <a:extLst>
                <a:ext uri="{FF2B5EF4-FFF2-40B4-BE49-F238E27FC236}">
                  <a16:creationId xmlns:a16="http://schemas.microsoft.com/office/drawing/2014/main" id="{E1FA8707-761E-48F3-B766-869172F2F1D5}"/>
                </a:ext>
              </a:extLst>
            </p:cNvPr>
            <p:cNvSpPr txBox="1"/>
            <p:nvPr/>
          </p:nvSpPr>
          <p:spPr>
            <a:xfrm>
              <a:off x="5681431" y="1543256"/>
              <a:ext cx="708660" cy="575509"/>
            </a:xfrm>
            <a:prstGeom prst="rect">
              <a:avLst/>
            </a:prstGeom>
          </p:spPr>
          <p:txBody>
            <a:bodyPr wrap="square" lIns="0" tIns="0" rIns="0" bIns="0" rtlCol="0">
              <a:spAutoFit/>
            </a:bodyPr>
            <a:lstStyle/>
            <a:p>
              <a:r>
                <a:rPr lang="en-US">
                  <a:solidFill>
                    <a:srgbClr val="121A48"/>
                  </a:solidFill>
                </a:rPr>
                <a:t>STR</a:t>
              </a:r>
            </a:p>
            <a:p>
              <a:r>
                <a:rPr lang="en-US">
                  <a:solidFill>
                    <a:srgbClr val="121A48"/>
                  </a:solidFill>
                </a:rPr>
                <a:t>STD</a:t>
              </a:r>
            </a:p>
          </p:txBody>
        </p:sp>
        <p:sp>
          <p:nvSpPr>
            <p:cNvPr id="14" name="Pijl: punthaak 13">
              <a:extLst>
                <a:ext uri="{FF2B5EF4-FFF2-40B4-BE49-F238E27FC236}">
                  <a16:creationId xmlns:a16="http://schemas.microsoft.com/office/drawing/2014/main" id="{F027B5EC-A8E3-4F1C-A322-30D3ACD77738}"/>
                </a:ext>
              </a:extLst>
            </p:cNvPr>
            <p:cNvSpPr/>
            <p:nvPr/>
          </p:nvSpPr>
          <p:spPr>
            <a:xfrm>
              <a:off x="2072641" y="1558575"/>
              <a:ext cx="4686300" cy="1711626"/>
            </a:xfrm>
            <a:prstGeom prst="chevron">
              <a:avLst>
                <a:gd name="adj" fmla="val 1464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r>
                <a:rPr lang="en-US" sz="1200">
                  <a:solidFill>
                    <a:schemeClr val="tx1"/>
                  </a:solidFill>
                </a:rPr>
                <a:t>Prepare test cases</a:t>
              </a:r>
            </a:p>
            <a:p>
              <a:pPr algn="ctr"/>
              <a:r>
                <a:rPr lang="en-US" sz="1200">
                  <a:solidFill>
                    <a:schemeClr val="tx1"/>
                  </a:solidFill>
                </a:rPr>
                <a:t>execute test cases</a:t>
              </a:r>
            </a:p>
            <a:p>
              <a:pPr algn="ctr"/>
              <a:r>
                <a:rPr lang="en-US" sz="1200">
                  <a:solidFill>
                    <a:schemeClr val="tx1"/>
                  </a:solidFill>
                </a:rPr>
                <a:t>Record and re-test findings</a:t>
              </a:r>
            </a:p>
          </p:txBody>
        </p:sp>
        <p:sp>
          <p:nvSpPr>
            <p:cNvPr id="15" name="Pijl: punthaak 14">
              <a:extLst>
                <a:ext uri="{FF2B5EF4-FFF2-40B4-BE49-F238E27FC236}">
                  <a16:creationId xmlns:a16="http://schemas.microsoft.com/office/drawing/2014/main" id="{A3902F32-586B-4005-8FC5-CDF49B91D8A5}"/>
                </a:ext>
              </a:extLst>
            </p:cNvPr>
            <p:cNvSpPr/>
            <p:nvPr/>
          </p:nvSpPr>
          <p:spPr>
            <a:xfrm>
              <a:off x="-39122" y="1543255"/>
              <a:ext cx="2176533" cy="1703758"/>
            </a:xfrm>
            <a:prstGeom prst="chevron">
              <a:avLst>
                <a:gd name="adj" fmla="val 1448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Requirements</a:t>
              </a:r>
            </a:p>
            <a:p>
              <a:pPr algn="ctr"/>
              <a:r>
                <a:rPr lang="en-US" sz="1200" dirty="0">
                  <a:solidFill>
                    <a:schemeClr val="tx1"/>
                  </a:solidFill>
                </a:rPr>
                <a:t>and quality characteristics</a:t>
              </a:r>
            </a:p>
          </p:txBody>
        </p:sp>
        <p:sp>
          <p:nvSpPr>
            <p:cNvPr id="16" name="Pijl: punthaak 15">
              <a:extLst>
                <a:ext uri="{FF2B5EF4-FFF2-40B4-BE49-F238E27FC236}">
                  <a16:creationId xmlns:a16="http://schemas.microsoft.com/office/drawing/2014/main" id="{65F04CDF-69D8-40BB-9E9B-AC39B4EC8EE0}"/>
                </a:ext>
              </a:extLst>
            </p:cNvPr>
            <p:cNvSpPr/>
            <p:nvPr/>
          </p:nvSpPr>
          <p:spPr>
            <a:xfrm>
              <a:off x="6637021" y="1543552"/>
              <a:ext cx="2446020" cy="1718624"/>
            </a:xfrm>
            <a:prstGeom prst="chevron">
              <a:avLst>
                <a:gd name="adj" fmla="val 1392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Requirements coverage</a:t>
              </a:r>
            </a:p>
            <a:p>
              <a:pPr algn="ctr"/>
              <a:r>
                <a:rPr lang="en-US" sz="1200">
                  <a:solidFill>
                    <a:schemeClr val="tx1"/>
                  </a:solidFill>
                </a:rPr>
                <a:t>Open findings</a:t>
              </a:r>
            </a:p>
            <a:p>
              <a:pPr algn="ctr"/>
              <a:r>
                <a:rPr lang="en-US" sz="1200">
                  <a:solidFill>
                    <a:schemeClr val="tx1"/>
                  </a:solidFill>
                </a:rPr>
                <a:t>new risks</a:t>
              </a:r>
            </a:p>
          </p:txBody>
        </p:sp>
        <p:pic>
          <p:nvPicPr>
            <p:cNvPr id="17" name="Afbeelding 16">
              <a:extLst>
                <a:ext uri="{FF2B5EF4-FFF2-40B4-BE49-F238E27FC236}">
                  <a16:creationId xmlns:a16="http://schemas.microsoft.com/office/drawing/2014/main" id="{EBF90610-903C-4829-B62A-9559DF1001BB}"/>
                </a:ext>
              </a:extLst>
            </p:cNvPr>
            <p:cNvPicPr>
              <a:picLocks noChangeAspect="1"/>
            </p:cNvPicPr>
            <p:nvPr/>
          </p:nvPicPr>
          <p:blipFill rotWithShape="1">
            <a:blip r:embed="rId4"/>
            <a:srcRect t="27068" b="19499"/>
            <a:stretch/>
          </p:blipFill>
          <p:spPr>
            <a:xfrm>
              <a:off x="2384342" y="1720482"/>
              <a:ext cx="4005750" cy="521461"/>
            </a:xfrm>
            <a:prstGeom prst="rect">
              <a:avLst/>
            </a:prstGeom>
          </p:spPr>
        </p:pic>
      </p:grpSp>
      <p:pic>
        <p:nvPicPr>
          <p:cNvPr id="5" name="Afbeelding 4">
            <a:extLst>
              <a:ext uri="{FF2B5EF4-FFF2-40B4-BE49-F238E27FC236}">
                <a16:creationId xmlns:a16="http://schemas.microsoft.com/office/drawing/2014/main" id="{AEE64341-3743-4287-A82F-A63AE9BC9257}"/>
              </a:ext>
            </a:extLst>
          </p:cNvPr>
          <p:cNvPicPr>
            <a:picLocks noChangeAspect="1"/>
          </p:cNvPicPr>
          <p:nvPr/>
        </p:nvPicPr>
        <p:blipFill>
          <a:blip r:embed="rId5"/>
          <a:stretch>
            <a:fillRect/>
          </a:stretch>
        </p:blipFill>
        <p:spPr>
          <a:xfrm>
            <a:off x="5985331" y="3192731"/>
            <a:ext cx="1778968" cy="1052857"/>
          </a:xfrm>
          <a:prstGeom prst="rect">
            <a:avLst/>
          </a:prstGeom>
          <a:ln>
            <a:noFill/>
          </a:ln>
          <a:effectLst>
            <a:softEdge rad="112500"/>
          </a:effectLst>
        </p:spPr>
      </p:pic>
      <p:sp>
        <p:nvSpPr>
          <p:cNvPr id="6" name="Rechthoek 5">
            <a:extLst>
              <a:ext uri="{FF2B5EF4-FFF2-40B4-BE49-F238E27FC236}">
                <a16:creationId xmlns:a16="http://schemas.microsoft.com/office/drawing/2014/main" id="{370C55F9-E97A-489B-9924-47D3ABEE6AE7}"/>
              </a:ext>
            </a:extLst>
          </p:cNvPr>
          <p:cNvSpPr/>
          <p:nvPr/>
        </p:nvSpPr>
        <p:spPr>
          <a:xfrm>
            <a:off x="1335747" y="2212455"/>
            <a:ext cx="918841" cy="276999"/>
          </a:xfrm>
          <a:prstGeom prst="rect">
            <a:avLst/>
          </a:prstGeom>
        </p:spPr>
        <p:txBody>
          <a:bodyPr wrap="none">
            <a:spAutoFit/>
          </a:bodyPr>
          <a:lstStyle/>
          <a:p>
            <a:r>
              <a:rPr lang="en-US" sz="1200"/>
              <a:t>ISO 25010</a:t>
            </a:r>
          </a:p>
        </p:txBody>
      </p:sp>
      <p:pic>
        <p:nvPicPr>
          <p:cNvPr id="2050" name="Picture 2" descr="InTraffic">
            <a:extLst>
              <a:ext uri="{FF2B5EF4-FFF2-40B4-BE49-F238E27FC236}">
                <a16:creationId xmlns:a16="http://schemas.microsoft.com/office/drawing/2014/main" id="{85E8175C-944A-46F1-B09C-36F39EADBA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2075" y="454714"/>
            <a:ext cx="1284370" cy="443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5FDD543-82E0-4347-A3BC-47D4DB1B34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6972" y="206741"/>
            <a:ext cx="1409065" cy="30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8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hthoek 59">
            <a:extLst>
              <a:ext uri="{FF2B5EF4-FFF2-40B4-BE49-F238E27FC236}">
                <a16:creationId xmlns:a16="http://schemas.microsoft.com/office/drawing/2014/main" id="{88F65A05-9BD2-4633-BED7-9A45E3059AC2}"/>
              </a:ext>
            </a:extLst>
          </p:cNvPr>
          <p:cNvSpPr/>
          <p:nvPr/>
        </p:nvSpPr>
        <p:spPr>
          <a:xfrm>
            <a:off x="611217" y="1096240"/>
            <a:ext cx="8046918" cy="2951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el 2">
            <a:extLst>
              <a:ext uri="{FF2B5EF4-FFF2-40B4-BE49-F238E27FC236}">
                <a16:creationId xmlns:a16="http://schemas.microsoft.com/office/drawing/2014/main" id="{17F340B5-F0C5-499B-8BAE-4A511683D059}"/>
              </a:ext>
            </a:extLst>
          </p:cNvPr>
          <p:cNvSpPr>
            <a:spLocks noGrp="1"/>
          </p:cNvSpPr>
          <p:nvPr>
            <p:ph type="title"/>
          </p:nvPr>
        </p:nvSpPr>
        <p:spPr>
          <a:xfrm>
            <a:off x="406902" y="514605"/>
            <a:ext cx="7962398" cy="443198"/>
          </a:xfrm>
        </p:spPr>
        <p:txBody>
          <a:bodyPr/>
          <a:lstStyle/>
          <a:p>
            <a:r>
              <a:rPr lang="en-US" dirty="0"/>
              <a:t>Test approach</a:t>
            </a:r>
          </a:p>
        </p:txBody>
      </p:sp>
      <p:sp>
        <p:nvSpPr>
          <p:cNvPr id="4" name="Tijdelijke aanduiding voor dianummer 3"/>
          <p:cNvSpPr>
            <a:spLocks noGrp="1"/>
          </p:cNvSpPr>
          <p:nvPr>
            <p:ph type="sldNum" sz="quarter" idx="12"/>
          </p:nvPr>
        </p:nvSpPr>
        <p:spPr/>
        <p:txBody>
          <a:bodyPr/>
          <a:lstStyle/>
          <a:p>
            <a:fld id="{CEAECFF1-9107-294C-8B44-7339FEA5C5B5}" type="slidenum">
              <a:rPr lang="nl-NL" smtClean="0"/>
              <a:pPr/>
              <a:t>19</a:t>
            </a:fld>
            <a:endParaRPr lang="nl-NL" dirty="0"/>
          </a:p>
        </p:txBody>
      </p:sp>
      <p:sp>
        <p:nvSpPr>
          <p:cNvPr id="14" name="Afgeronde rechthoek 28">
            <a:extLst>
              <a:ext uri="{FF2B5EF4-FFF2-40B4-BE49-F238E27FC236}">
                <a16:creationId xmlns:a16="http://schemas.microsoft.com/office/drawing/2014/main" id="{555D30F7-9427-45AE-896B-78522941304B}"/>
              </a:ext>
            </a:extLst>
          </p:cNvPr>
          <p:cNvSpPr/>
          <p:nvPr/>
        </p:nvSpPr>
        <p:spPr>
          <a:xfrm>
            <a:off x="1923066" y="2702999"/>
            <a:ext cx="4962276" cy="94024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sz="1400"/>
          </a:p>
        </p:txBody>
      </p:sp>
      <p:sp>
        <p:nvSpPr>
          <p:cNvPr id="15" name="Afgeronde rechthoek 43">
            <a:extLst>
              <a:ext uri="{FF2B5EF4-FFF2-40B4-BE49-F238E27FC236}">
                <a16:creationId xmlns:a16="http://schemas.microsoft.com/office/drawing/2014/main" id="{286C1812-FE09-4EAE-A3A0-0E0DF295E1E0}"/>
              </a:ext>
            </a:extLst>
          </p:cNvPr>
          <p:cNvSpPr/>
          <p:nvPr/>
        </p:nvSpPr>
        <p:spPr>
          <a:xfrm>
            <a:off x="2041238" y="2890079"/>
            <a:ext cx="1008335" cy="36735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a:solidFill>
                  <a:schemeClr val="bg1">
                    <a:lumMod val="50000"/>
                  </a:schemeClr>
                </a:solidFill>
              </a:rPr>
              <a:t>1. Risk identification</a:t>
            </a:r>
          </a:p>
        </p:txBody>
      </p:sp>
      <p:sp>
        <p:nvSpPr>
          <p:cNvPr id="16" name="Afgeronde rechthoek 44">
            <a:extLst>
              <a:ext uri="{FF2B5EF4-FFF2-40B4-BE49-F238E27FC236}">
                <a16:creationId xmlns:a16="http://schemas.microsoft.com/office/drawing/2014/main" id="{82ADBCB8-FDA2-4077-9AF6-8C22CA254055}"/>
              </a:ext>
            </a:extLst>
          </p:cNvPr>
          <p:cNvSpPr/>
          <p:nvPr/>
        </p:nvSpPr>
        <p:spPr>
          <a:xfrm>
            <a:off x="3267172" y="2890078"/>
            <a:ext cx="1008335" cy="36735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a:solidFill>
                  <a:schemeClr val="bg1">
                    <a:lumMod val="50000"/>
                  </a:schemeClr>
                </a:solidFill>
              </a:rPr>
              <a:t>2. Risk analysis</a:t>
            </a:r>
          </a:p>
        </p:txBody>
      </p:sp>
      <p:sp>
        <p:nvSpPr>
          <p:cNvPr id="17" name="Afgeronde rechthoek 45">
            <a:extLst>
              <a:ext uri="{FF2B5EF4-FFF2-40B4-BE49-F238E27FC236}">
                <a16:creationId xmlns:a16="http://schemas.microsoft.com/office/drawing/2014/main" id="{A7A06A64-03F3-49BA-BFBB-6BBCBD4FF717}"/>
              </a:ext>
            </a:extLst>
          </p:cNvPr>
          <p:cNvSpPr/>
          <p:nvPr/>
        </p:nvSpPr>
        <p:spPr>
          <a:xfrm>
            <a:off x="4479235" y="2890080"/>
            <a:ext cx="1008335" cy="36735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a:solidFill>
                  <a:schemeClr val="bg1">
                    <a:lumMod val="50000"/>
                  </a:schemeClr>
                </a:solidFill>
              </a:rPr>
              <a:t>3. Risk mitigation</a:t>
            </a:r>
          </a:p>
        </p:txBody>
      </p:sp>
      <p:sp>
        <p:nvSpPr>
          <p:cNvPr id="19" name="PIJL-RECHTS 48">
            <a:extLst>
              <a:ext uri="{FF2B5EF4-FFF2-40B4-BE49-F238E27FC236}">
                <a16:creationId xmlns:a16="http://schemas.microsoft.com/office/drawing/2014/main" id="{1DF3A524-08BB-4B29-B18B-3A7D963C3623}"/>
              </a:ext>
            </a:extLst>
          </p:cNvPr>
          <p:cNvSpPr/>
          <p:nvPr/>
        </p:nvSpPr>
        <p:spPr>
          <a:xfrm>
            <a:off x="3105162" y="2886626"/>
            <a:ext cx="129842" cy="31170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PIJL-RECHTS 49">
            <a:extLst>
              <a:ext uri="{FF2B5EF4-FFF2-40B4-BE49-F238E27FC236}">
                <a16:creationId xmlns:a16="http://schemas.microsoft.com/office/drawing/2014/main" id="{396DC57A-3729-418C-A968-853FB67211BB}"/>
              </a:ext>
            </a:extLst>
          </p:cNvPr>
          <p:cNvSpPr/>
          <p:nvPr/>
        </p:nvSpPr>
        <p:spPr>
          <a:xfrm>
            <a:off x="4314929" y="2886626"/>
            <a:ext cx="129842" cy="31170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PIJL-RECHTS 50">
            <a:extLst>
              <a:ext uri="{FF2B5EF4-FFF2-40B4-BE49-F238E27FC236}">
                <a16:creationId xmlns:a16="http://schemas.microsoft.com/office/drawing/2014/main" id="{E8C26BC7-0E3A-4532-ADDA-617337A7DF77}"/>
              </a:ext>
            </a:extLst>
          </p:cNvPr>
          <p:cNvSpPr/>
          <p:nvPr/>
        </p:nvSpPr>
        <p:spPr>
          <a:xfrm>
            <a:off x="5542144" y="2890080"/>
            <a:ext cx="129842" cy="31170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Blokboog 21">
            <a:extLst>
              <a:ext uri="{FF2B5EF4-FFF2-40B4-BE49-F238E27FC236}">
                <a16:creationId xmlns:a16="http://schemas.microsoft.com/office/drawing/2014/main" id="{1655CFE4-7A9F-49FD-8870-EDD301A7226E}"/>
              </a:ext>
            </a:extLst>
          </p:cNvPr>
          <p:cNvSpPr/>
          <p:nvPr/>
        </p:nvSpPr>
        <p:spPr>
          <a:xfrm rot="10800000">
            <a:off x="5413808" y="2744623"/>
            <a:ext cx="845589" cy="827763"/>
          </a:xfrm>
          <a:prstGeom prst="blockArc">
            <a:avLst>
              <a:gd name="adj1" fmla="val 10800000"/>
              <a:gd name="adj2" fmla="val 16219474"/>
              <a:gd name="adj3" fmla="val 185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hthoek 22">
            <a:extLst>
              <a:ext uri="{FF2B5EF4-FFF2-40B4-BE49-F238E27FC236}">
                <a16:creationId xmlns:a16="http://schemas.microsoft.com/office/drawing/2014/main" id="{73135A31-6AD4-48C6-86B5-2AD0A94579FD}"/>
              </a:ext>
            </a:extLst>
          </p:cNvPr>
          <p:cNvSpPr/>
          <p:nvPr/>
        </p:nvSpPr>
        <p:spPr>
          <a:xfrm>
            <a:off x="2760724" y="3426317"/>
            <a:ext cx="3072181" cy="1500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ebogen pijl 53">
            <a:extLst>
              <a:ext uri="{FF2B5EF4-FFF2-40B4-BE49-F238E27FC236}">
                <a16:creationId xmlns:a16="http://schemas.microsoft.com/office/drawing/2014/main" id="{660F936D-132F-45B5-8099-7BF4B9741D37}"/>
              </a:ext>
            </a:extLst>
          </p:cNvPr>
          <p:cNvSpPr/>
          <p:nvPr/>
        </p:nvSpPr>
        <p:spPr>
          <a:xfrm rot="16200000">
            <a:off x="2601177" y="2997687"/>
            <a:ext cx="311709" cy="845591"/>
          </a:xfrm>
          <a:prstGeom prst="bentArrow">
            <a:avLst>
              <a:gd name="adj1" fmla="val 47918"/>
              <a:gd name="adj2" fmla="val 50000"/>
              <a:gd name="adj3" fmla="val 25000"/>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 name="Gebogen pijl 59">
            <a:extLst>
              <a:ext uri="{FF2B5EF4-FFF2-40B4-BE49-F238E27FC236}">
                <a16:creationId xmlns:a16="http://schemas.microsoft.com/office/drawing/2014/main" id="{4BAD661A-FAD9-4FC6-943B-DB8DBC775186}"/>
              </a:ext>
            </a:extLst>
          </p:cNvPr>
          <p:cNvSpPr/>
          <p:nvPr/>
        </p:nvSpPr>
        <p:spPr>
          <a:xfrm rot="5400000">
            <a:off x="6346322" y="2133453"/>
            <a:ext cx="659199" cy="463943"/>
          </a:xfrm>
          <a:prstGeom prst="bentArrow">
            <a:avLst>
              <a:gd name="adj1" fmla="val 32943"/>
              <a:gd name="adj2" fmla="val 25000"/>
              <a:gd name="adj3" fmla="val 25000"/>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kstvak 28">
            <a:extLst>
              <a:ext uri="{FF2B5EF4-FFF2-40B4-BE49-F238E27FC236}">
                <a16:creationId xmlns:a16="http://schemas.microsoft.com/office/drawing/2014/main" id="{295FECA9-9C6E-4E0C-862F-B49F63DA20EB}"/>
              </a:ext>
            </a:extLst>
          </p:cNvPr>
          <p:cNvSpPr txBox="1"/>
          <p:nvPr/>
        </p:nvSpPr>
        <p:spPr>
          <a:xfrm>
            <a:off x="1130895" y="2045302"/>
            <a:ext cx="808993" cy="184666"/>
          </a:xfrm>
          <a:prstGeom prst="rect">
            <a:avLst/>
          </a:prstGeom>
        </p:spPr>
        <p:txBody>
          <a:bodyPr wrap="square" lIns="0" tIns="0" rIns="0" bIns="0" rtlCol="0">
            <a:spAutoFit/>
          </a:bodyPr>
          <a:lstStyle/>
          <a:p>
            <a:r>
              <a:rPr lang="en-US" sz="1200">
                <a:solidFill>
                  <a:schemeClr val="bg1">
                    <a:lumMod val="50000"/>
                  </a:schemeClr>
                </a:solidFill>
              </a:rPr>
              <a:t>Risks</a:t>
            </a:r>
          </a:p>
        </p:txBody>
      </p:sp>
      <p:sp>
        <p:nvSpPr>
          <p:cNvPr id="30" name="PIJL-RECHTS 50">
            <a:extLst>
              <a:ext uri="{FF2B5EF4-FFF2-40B4-BE49-F238E27FC236}">
                <a16:creationId xmlns:a16="http://schemas.microsoft.com/office/drawing/2014/main" id="{50ECA32F-D499-41D6-96B4-6D5D56FEF1A4}"/>
              </a:ext>
            </a:extLst>
          </p:cNvPr>
          <p:cNvSpPr/>
          <p:nvPr/>
        </p:nvSpPr>
        <p:spPr>
          <a:xfrm>
            <a:off x="6777202" y="2881571"/>
            <a:ext cx="306283" cy="31170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Afgeronde rechthoek 46">
            <a:extLst>
              <a:ext uri="{FF2B5EF4-FFF2-40B4-BE49-F238E27FC236}">
                <a16:creationId xmlns:a16="http://schemas.microsoft.com/office/drawing/2014/main" id="{F871958A-A0D8-4236-8825-FFD9EB76AA8A}"/>
              </a:ext>
            </a:extLst>
          </p:cNvPr>
          <p:cNvSpPr/>
          <p:nvPr/>
        </p:nvSpPr>
        <p:spPr>
          <a:xfrm>
            <a:off x="5720427" y="2890080"/>
            <a:ext cx="1008335" cy="36735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a:solidFill>
                  <a:schemeClr val="bg1">
                    <a:lumMod val="50000"/>
                  </a:schemeClr>
                </a:solidFill>
              </a:rPr>
              <a:t>4. Risk monitoring</a:t>
            </a:r>
          </a:p>
        </p:txBody>
      </p:sp>
      <p:sp>
        <p:nvSpPr>
          <p:cNvPr id="32" name="Tekstvak 31">
            <a:extLst>
              <a:ext uri="{FF2B5EF4-FFF2-40B4-BE49-F238E27FC236}">
                <a16:creationId xmlns:a16="http://schemas.microsoft.com/office/drawing/2014/main" id="{4FCF3848-C2D5-4150-82C4-ACEA40CE605F}"/>
              </a:ext>
            </a:extLst>
          </p:cNvPr>
          <p:cNvSpPr txBox="1"/>
          <p:nvPr/>
        </p:nvSpPr>
        <p:spPr>
          <a:xfrm>
            <a:off x="3447736" y="2697800"/>
            <a:ext cx="1739084" cy="153888"/>
          </a:xfrm>
          <a:prstGeom prst="rect">
            <a:avLst/>
          </a:prstGeom>
        </p:spPr>
        <p:txBody>
          <a:bodyPr wrap="square" lIns="0" tIns="0" rIns="0" bIns="0" rtlCol="0">
            <a:spAutoFit/>
          </a:bodyPr>
          <a:lstStyle/>
          <a:p>
            <a:pPr algn="ctr"/>
            <a:r>
              <a:rPr lang="en-US" sz="1000" dirty="0"/>
              <a:t>Handling product risks</a:t>
            </a:r>
          </a:p>
        </p:txBody>
      </p:sp>
      <p:sp>
        <p:nvSpPr>
          <p:cNvPr id="33" name="Tekstvak 32">
            <a:extLst>
              <a:ext uri="{FF2B5EF4-FFF2-40B4-BE49-F238E27FC236}">
                <a16:creationId xmlns:a16="http://schemas.microsoft.com/office/drawing/2014/main" id="{5A257BFE-135F-4E8A-B4A8-210B09145C65}"/>
              </a:ext>
            </a:extLst>
          </p:cNvPr>
          <p:cNvSpPr txBox="1"/>
          <p:nvPr/>
        </p:nvSpPr>
        <p:spPr>
          <a:xfrm>
            <a:off x="7107089" y="2945092"/>
            <a:ext cx="971716" cy="184666"/>
          </a:xfrm>
          <a:prstGeom prst="rect">
            <a:avLst/>
          </a:prstGeom>
        </p:spPr>
        <p:txBody>
          <a:bodyPr wrap="square" lIns="0" tIns="0" rIns="0" bIns="0" rtlCol="0">
            <a:spAutoFit/>
          </a:bodyPr>
          <a:lstStyle/>
          <a:p>
            <a:r>
              <a:rPr lang="en-US" sz="1200">
                <a:solidFill>
                  <a:schemeClr val="bg1">
                    <a:lumMod val="50000"/>
                  </a:schemeClr>
                </a:solidFill>
              </a:rPr>
              <a:t>Residual risks</a:t>
            </a:r>
          </a:p>
        </p:txBody>
      </p:sp>
      <p:sp>
        <p:nvSpPr>
          <p:cNvPr id="38" name="Gebogen pijl 61">
            <a:extLst>
              <a:ext uri="{FF2B5EF4-FFF2-40B4-BE49-F238E27FC236}">
                <a16:creationId xmlns:a16="http://schemas.microsoft.com/office/drawing/2014/main" id="{0B2F7B57-4073-4020-AE60-260BDE8E27C8}"/>
              </a:ext>
            </a:extLst>
          </p:cNvPr>
          <p:cNvSpPr/>
          <p:nvPr/>
        </p:nvSpPr>
        <p:spPr>
          <a:xfrm>
            <a:off x="1750563" y="1959524"/>
            <a:ext cx="452065" cy="659199"/>
          </a:xfrm>
          <a:prstGeom prst="bentArrow">
            <a:avLst>
              <a:gd name="adj1" fmla="val 26768"/>
              <a:gd name="adj2" fmla="val 35005"/>
              <a:gd name="adj3" fmla="val 25000"/>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ep 2">
            <a:extLst>
              <a:ext uri="{FF2B5EF4-FFF2-40B4-BE49-F238E27FC236}">
                <a16:creationId xmlns:a16="http://schemas.microsoft.com/office/drawing/2014/main" id="{BDC87F6F-6CA6-4805-BD72-416E3C1DD8D8}"/>
              </a:ext>
            </a:extLst>
          </p:cNvPr>
          <p:cNvGrpSpPr/>
          <p:nvPr/>
        </p:nvGrpSpPr>
        <p:grpSpPr>
          <a:xfrm>
            <a:off x="2095500" y="1728814"/>
            <a:ext cx="4299042" cy="793461"/>
            <a:chOff x="155123" y="1504773"/>
            <a:chExt cx="8927918" cy="1765428"/>
          </a:xfrm>
        </p:grpSpPr>
        <p:pic>
          <p:nvPicPr>
            <p:cNvPr id="64" name="Afbeelding 63">
              <a:extLst>
                <a:ext uri="{FF2B5EF4-FFF2-40B4-BE49-F238E27FC236}">
                  <a16:creationId xmlns:a16="http://schemas.microsoft.com/office/drawing/2014/main" id="{35C548EA-5723-418C-9BFB-0A1CC711935D}"/>
                </a:ext>
              </a:extLst>
            </p:cNvPr>
            <p:cNvPicPr>
              <a:picLocks noChangeAspect="1"/>
            </p:cNvPicPr>
            <p:nvPr/>
          </p:nvPicPr>
          <p:blipFill>
            <a:blip r:embed="rId3"/>
            <a:stretch>
              <a:fillRect/>
            </a:stretch>
          </p:blipFill>
          <p:spPr>
            <a:xfrm>
              <a:off x="3394637" y="1740150"/>
              <a:ext cx="1469390" cy="520966"/>
            </a:xfrm>
            <a:prstGeom prst="rect">
              <a:avLst/>
            </a:prstGeom>
          </p:spPr>
        </p:pic>
        <p:sp>
          <p:nvSpPr>
            <p:cNvPr id="66" name="Tekstvak 65">
              <a:extLst>
                <a:ext uri="{FF2B5EF4-FFF2-40B4-BE49-F238E27FC236}">
                  <a16:creationId xmlns:a16="http://schemas.microsoft.com/office/drawing/2014/main" id="{5A7B48ED-9AB1-4A09-9A42-5260D33681E5}"/>
                </a:ext>
              </a:extLst>
            </p:cNvPr>
            <p:cNvSpPr txBox="1"/>
            <p:nvPr/>
          </p:nvSpPr>
          <p:spPr>
            <a:xfrm>
              <a:off x="3417040" y="1504773"/>
              <a:ext cx="1384860" cy="342396"/>
            </a:xfrm>
            <a:prstGeom prst="rect">
              <a:avLst/>
            </a:prstGeom>
          </p:spPr>
          <p:txBody>
            <a:bodyPr wrap="none" lIns="0" tIns="0" rIns="0" bIns="0" rtlCol="0">
              <a:spAutoFit/>
            </a:bodyPr>
            <a:lstStyle/>
            <a:p>
              <a:r>
                <a:rPr lang="en-US" sz="1000">
                  <a:solidFill>
                    <a:srgbClr val="121A48"/>
                  </a:solidFill>
                </a:rPr>
                <a:t>Leverancier</a:t>
              </a:r>
            </a:p>
          </p:txBody>
        </p:sp>
        <p:sp>
          <p:nvSpPr>
            <p:cNvPr id="67" name="Tekstvak 66">
              <a:extLst>
                <a:ext uri="{FF2B5EF4-FFF2-40B4-BE49-F238E27FC236}">
                  <a16:creationId xmlns:a16="http://schemas.microsoft.com/office/drawing/2014/main" id="{7B34D466-3C79-4930-AA5B-119EAACC1EE8}"/>
                </a:ext>
              </a:extLst>
            </p:cNvPr>
            <p:cNvSpPr txBox="1"/>
            <p:nvPr/>
          </p:nvSpPr>
          <p:spPr>
            <a:xfrm>
              <a:off x="5681430" y="1543256"/>
              <a:ext cx="708661" cy="684795"/>
            </a:xfrm>
            <a:prstGeom prst="rect">
              <a:avLst/>
            </a:prstGeom>
          </p:spPr>
          <p:txBody>
            <a:bodyPr wrap="square" lIns="0" tIns="0" rIns="0" bIns="0" rtlCol="0">
              <a:spAutoFit/>
            </a:bodyPr>
            <a:lstStyle/>
            <a:p>
              <a:r>
                <a:rPr lang="en-US" sz="1000">
                  <a:solidFill>
                    <a:srgbClr val="121A48"/>
                  </a:solidFill>
                </a:rPr>
                <a:t>STR</a:t>
              </a:r>
            </a:p>
            <a:p>
              <a:r>
                <a:rPr lang="en-US" sz="1000">
                  <a:solidFill>
                    <a:srgbClr val="121A48"/>
                  </a:solidFill>
                </a:rPr>
                <a:t>STD</a:t>
              </a:r>
            </a:p>
          </p:txBody>
        </p:sp>
        <p:sp>
          <p:nvSpPr>
            <p:cNvPr id="68" name="Pijl: punthaak 67">
              <a:extLst>
                <a:ext uri="{FF2B5EF4-FFF2-40B4-BE49-F238E27FC236}">
                  <a16:creationId xmlns:a16="http://schemas.microsoft.com/office/drawing/2014/main" id="{49C310DB-8E13-471A-B645-065204DB42B3}"/>
                </a:ext>
              </a:extLst>
            </p:cNvPr>
            <p:cNvSpPr/>
            <p:nvPr/>
          </p:nvSpPr>
          <p:spPr>
            <a:xfrm>
              <a:off x="2072641" y="1558575"/>
              <a:ext cx="4686300" cy="1711626"/>
            </a:xfrm>
            <a:prstGeom prst="chevron">
              <a:avLst>
                <a:gd name="adj" fmla="val 1464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a:p>
              <a:pPr algn="ctr"/>
              <a:endParaRPr lang="en-US" sz="700">
                <a:solidFill>
                  <a:schemeClr val="tx1"/>
                </a:solidFill>
              </a:endParaRPr>
            </a:p>
            <a:p>
              <a:pPr algn="ctr"/>
              <a:endParaRPr lang="en-US" sz="700">
                <a:solidFill>
                  <a:schemeClr val="tx1"/>
                </a:solidFill>
              </a:endParaRPr>
            </a:p>
            <a:p>
              <a:pPr algn="ctr"/>
              <a:r>
                <a:rPr lang="en-US" sz="700">
                  <a:solidFill>
                    <a:schemeClr val="tx1"/>
                  </a:solidFill>
                </a:rPr>
                <a:t>Prepare test cases</a:t>
              </a:r>
            </a:p>
            <a:p>
              <a:pPr algn="ctr"/>
              <a:r>
                <a:rPr lang="en-US" sz="700">
                  <a:solidFill>
                    <a:schemeClr val="tx1"/>
                  </a:solidFill>
                </a:rPr>
                <a:t>execute test cases</a:t>
              </a:r>
            </a:p>
            <a:p>
              <a:pPr algn="ctr"/>
              <a:r>
                <a:rPr lang="en-US" sz="700">
                  <a:solidFill>
                    <a:schemeClr val="tx1"/>
                  </a:solidFill>
                </a:rPr>
                <a:t>Record and re-test findings</a:t>
              </a:r>
            </a:p>
          </p:txBody>
        </p:sp>
        <p:sp>
          <p:nvSpPr>
            <p:cNvPr id="69" name="Pijl: punthaak 68">
              <a:extLst>
                <a:ext uri="{FF2B5EF4-FFF2-40B4-BE49-F238E27FC236}">
                  <a16:creationId xmlns:a16="http://schemas.microsoft.com/office/drawing/2014/main" id="{EF3A7EA6-62C5-41DF-895D-440537992735}"/>
                </a:ext>
              </a:extLst>
            </p:cNvPr>
            <p:cNvSpPr/>
            <p:nvPr/>
          </p:nvSpPr>
          <p:spPr>
            <a:xfrm>
              <a:off x="155123" y="1543256"/>
              <a:ext cx="1982288" cy="1703758"/>
            </a:xfrm>
            <a:prstGeom prst="chevron">
              <a:avLst>
                <a:gd name="adj" fmla="val 1448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Requirements</a:t>
              </a:r>
            </a:p>
            <a:p>
              <a:pPr algn="ctr"/>
              <a:r>
                <a:rPr lang="en-US" sz="600">
                  <a:solidFill>
                    <a:schemeClr val="tx1"/>
                  </a:solidFill>
                </a:rPr>
                <a:t>And quality characteristics</a:t>
              </a:r>
            </a:p>
          </p:txBody>
        </p:sp>
        <p:sp>
          <p:nvSpPr>
            <p:cNvPr id="70" name="Pijl: punthaak 69">
              <a:extLst>
                <a:ext uri="{FF2B5EF4-FFF2-40B4-BE49-F238E27FC236}">
                  <a16:creationId xmlns:a16="http://schemas.microsoft.com/office/drawing/2014/main" id="{3EFEEF42-9B26-4B95-919A-660A6CD5A983}"/>
                </a:ext>
              </a:extLst>
            </p:cNvPr>
            <p:cNvSpPr/>
            <p:nvPr/>
          </p:nvSpPr>
          <p:spPr>
            <a:xfrm>
              <a:off x="6637021" y="1543552"/>
              <a:ext cx="2446020" cy="1718624"/>
            </a:xfrm>
            <a:prstGeom prst="chevron">
              <a:avLst>
                <a:gd name="adj" fmla="val 1392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Requirements coverage</a:t>
              </a:r>
            </a:p>
            <a:p>
              <a:pPr algn="ctr"/>
              <a:r>
                <a:rPr lang="en-US" sz="800">
                  <a:solidFill>
                    <a:schemeClr val="tx1"/>
                  </a:solidFill>
                </a:rPr>
                <a:t>Open findings</a:t>
              </a:r>
            </a:p>
            <a:p>
              <a:pPr algn="ctr"/>
              <a:r>
                <a:rPr lang="en-US" sz="800">
                  <a:solidFill>
                    <a:schemeClr val="tx1"/>
                  </a:solidFill>
                </a:rPr>
                <a:t>new risks</a:t>
              </a:r>
            </a:p>
            <a:p>
              <a:pPr algn="ctr"/>
              <a:endParaRPr lang="en-US" sz="700">
                <a:solidFill>
                  <a:schemeClr val="tx1"/>
                </a:solidFill>
              </a:endParaRPr>
            </a:p>
          </p:txBody>
        </p:sp>
        <p:pic>
          <p:nvPicPr>
            <p:cNvPr id="71" name="Afbeelding 70">
              <a:extLst>
                <a:ext uri="{FF2B5EF4-FFF2-40B4-BE49-F238E27FC236}">
                  <a16:creationId xmlns:a16="http://schemas.microsoft.com/office/drawing/2014/main" id="{6FE2D1DF-01B0-46CD-8502-B4821217C8E7}"/>
                </a:ext>
              </a:extLst>
            </p:cNvPr>
            <p:cNvPicPr>
              <a:picLocks noChangeAspect="1"/>
            </p:cNvPicPr>
            <p:nvPr/>
          </p:nvPicPr>
          <p:blipFill rotWithShape="1">
            <a:blip r:embed="rId4"/>
            <a:srcRect t="27068" b="19499"/>
            <a:stretch/>
          </p:blipFill>
          <p:spPr>
            <a:xfrm>
              <a:off x="2292421" y="1603858"/>
              <a:ext cx="4189589" cy="545394"/>
            </a:xfrm>
            <a:prstGeom prst="rect">
              <a:avLst/>
            </a:prstGeom>
          </p:spPr>
        </p:pic>
      </p:grpSp>
      <p:sp>
        <p:nvSpPr>
          <p:cNvPr id="12" name="Rechthoek 11">
            <a:extLst>
              <a:ext uri="{FF2B5EF4-FFF2-40B4-BE49-F238E27FC236}">
                <a16:creationId xmlns:a16="http://schemas.microsoft.com/office/drawing/2014/main" id="{1063B7CC-71B1-47D0-BB6F-1D3632BFF4F5}"/>
              </a:ext>
            </a:extLst>
          </p:cNvPr>
          <p:cNvSpPr/>
          <p:nvPr/>
        </p:nvSpPr>
        <p:spPr>
          <a:xfrm>
            <a:off x="2968965" y="1320975"/>
            <a:ext cx="3018840" cy="369332"/>
          </a:xfrm>
          <a:prstGeom prst="rect">
            <a:avLst/>
          </a:prstGeom>
        </p:spPr>
        <p:txBody>
          <a:bodyPr wrap="none">
            <a:spAutoFit/>
          </a:bodyPr>
          <a:lstStyle/>
          <a:p>
            <a:r>
              <a:rPr lang="en-US" dirty="0">
                <a:solidFill>
                  <a:srgbClr val="121A48"/>
                </a:solidFill>
              </a:rPr>
              <a:t>Test process driven by risks</a:t>
            </a:r>
          </a:p>
        </p:txBody>
      </p:sp>
      <p:sp>
        <p:nvSpPr>
          <p:cNvPr id="27" name="Tekstvak 26">
            <a:extLst>
              <a:ext uri="{FF2B5EF4-FFF2-40B4-BE49-F238E27FC236}">
                <a16:creationId xmlns:a16="http://schemas.microsoft.com/office/drawing/2014/main" id="{41153468-42BE-46AF-B7F3-961CD578EDA0}"/>
              </a:ext>
            </a:extLst>
          </p:cNvPr>
          <p:cNvSpPr txBox="1"/>
          <p:nvPr/>
        </p:nvSpPr>
        <p:spPr>
          <a:xfrm>
            <a:off x="6903245" y="2183801"/>
            <a:ext cx="1261778" cy="215444"/>
          </a:xfrm>
          <a:prstGeom prst="rect">
            <a:avLst/>
          </a:prstGeom>
        </p:spPr>
        <p:txBody>
          <a:bodyPr wrap="square" lIns="0" tIns="0" rIns="0" bIns="0" rtlCol="0">
            <a:spAutoFit/>
          </a:bodyPr>
          <a:lstStyle/>
          <a:p>
            <a:r>
              <a:rPr lang="en-US" sz="1400">
                <a:solidFill>
                  <a:srgbClr val="121A48"/>
                </a:solidFill>
              </a:rPr>
              <a:t>Bugs and risks</a:t>
            </a:r>
          </a:p>
        </p:txBody>
      </p:sp>
      <p:sp>
        <p:nvSpPr>
          <p:cNvPr id="73" name="Gebogen pijl 53">
            <a:extLst>
              <a:ext uri="{FF2B5EF4-FFF2-40B4-BE49-F238E27FC236}">
                <a16:creationId xmlns:a16="http://schemas.microsoft.com/office/drawing/2014/main" id="{E0384FF1-447E-4C28-9179-6D1C4C7B929F}"/>
              </a:ext>
            </a:extLst>
          </p:cNvPr>
          <p:cNvSpPr/>
          <p:nvPr/>
        </p:nvSpPr>
        <p:spPr>
          <a:xfrm rot="16200000">
            <a:off x="4760047" y="2997687"/>
            <a:ext cx="311709" cy="845591"/>
          </a:xfrm>
          <a:prstGeom prst="bentArrow">
            <a:avLst>
              <a:gd name="adj1" fmla="val 47918"/>
              <a:gd name="adj2" fmla="val 50000"/>
              <a:gd name="adj3" fmla="val 25000"/>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4" name="Rechthoek 73">
            <a:extLst>
              <a:ext uri="{FF2B5EF4-FFF2-40B4-BE49-F238E27FC236}">
                <a16:creationId xmlns:a16="http://schemas.microsoft.com/office/drawing/2014/main" id="{B8DF3A47-1E8E-4CCB-A59F-3CDCD7362C5A}"/>
              </a:ext>
            </a:extLst>
          </p:cNvPr>
          <p:cNvSpPr/>
          <p:nvPr/>
        </p:nvSpPr>
        <p:spPr>
          <a:xfrm>
            <a:off x="4372337" y="3736986"/>
            <a:ext cx="1041471" cy="184666"/>
          </a:xfrm>
          <a:prstGeom prst="rect">
            <a:avLst/>
          </a:prstGeom>
        </p:spPr>
        <p:txBody>
          <a:bodyPr wrap="square" lIns="0" tIns="0" rIns="0" bIns="0" rtlCol="0">
            <a:spAutoFit/>
          </a:bodyPr>
          <a:lstStyle/>
          <a:p>
            <a:r>
              <a:rPr lang="en-US" sz="1200">
                <a:solidFill>
                  <a:schemeClr val="bg1">
                    <a:lumMod val="50000"/>
                  </a:schemeClr>
                </a:solidFill>
              </a:rPr>
              <a:t>Adjustment</a:t>
            </a:r>
          </a:p>
        </p:txBody>
      </p:sp>
    </p:spTree>
    <p:extLst>
      <p:ext uri="{BB962C8B-B14F-4D97-AF65-F5344CB8AC3E}">
        <p14:creationId xmlns:p14="http://schemas.microsoft.com/office/powerpoint/2010/main" val="328905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FD97C0-E4A3-481B-96AA-78AC39BBC25C}"/>
              </a:ext>
            </a:extLst>
          </p:cNvPr>
          <p:cNvSpPr>
            <a:spLocks noGrp="1"/>
          </p:cNvSpPr>
          <p:nvPr>
            <p:ph type="sldNum" sz="quarter" idx="12"/>
          </p:nvPr>
        </p:nvSpPr>
        <p:spPr/>
        <p:txBody>
          <a:bodyPr/>
          <a:lstStyle/>
          <a:p>
            <a:fld id="{0704499F-9A75-E344-8B98-5A5EDCFEF42B}" type="slidenum">
              <a:rPr lang="en-GB" noProof="0" smtClean="0"/>
              <a:pPr/>
              <a:t>2</a:t>
            </a:fld>
            <a:endParaRPr lang="en-GB" noProof="0"/>
          </a:p>
        </p:txBody>
      </p:sp>
      <p:sp>
        <p:nvSpPr>
          <p:cNvPr id="3" name="Title 2">
            <a:extLst>
              <a:ext uri="{FF2B5EF4-FFF2-40B4-BE49-F238E27FC236}">
                <a16:creationId xmlns:a16="http://schemas.microsoft.com/office/drawing/2014/main" id="{F63B74B7-98C3-47E4-8345-41E04EF14D6C}"/>
              </a:ext>
            </a:extLst>
          </p:cNvPr>
          <p:cNvSpPr>
            <a:spLocks noGrp="1"/>
          </p:cNvSpPr>
          <p:nvPr>
            <p:ph type="title"/>
          </p:nvPr>
        </p:nvSpPr>
        <p:spPr>
          <a:xfrm>
            <a:off x="1449654" y="68216"/>
            <a:ext cx="6210000" cy="532260"/>
          </a:xfrm>
        </p:spPr>
        <p:txBody>
          <a:bodyPr/>
          <a:lstStyle/>
          <a:p>
            <a:r>
              <a:rPr lang="en-US" sz="3200" dirty="0">
                <a:solidFill>
                  <a:schemeClr val="accent2"/>
                </a:solidFill>
                <a:latin typeface="Arial"/>
                <a:cs typeface="Arial"/>
              </a:rPr>
              <a:t>Short Introduction</a:t>
            </a:r>
          </a:p>
        </p:txBody>
      </p:sp>
      <p:sp>
        <p:nvSpPr>
          <p:cNvPr id="4" name="Date Placeholder 3">
            <a:extLst>
              <a:ext uri="{FF2B5EF4-FFF2-40B4-BE49-F238E27FC236}">
                <a16:creationId xmlns:a16="http://schemas.microsoft.com/office/drawing/2014/main" id="{380F7C8C-F9F9-446F-B1D3-8EA2D6C1FDC8}"/>
              </a:ext>
            </a:extLst>
          </p:cNvPr>
          <p:cNvSpPr>
            <a:spLocks noGrp="1"/>
          </p:cNvSpPr>
          <p:nvPr>
            <p:ph type="dt" sz="half" idx="2"/>
          </p:nvPr>
        </p:nvSpPr>
        <p:spPr/>
        <p:txBody>
          <a:bodyPr/>
          <a:lstStyle/>
          <a:p>
            <a:fld id="{9F96A99C-FB42-49E8-AAF5-E38D64C286D3}" type="datetime4">
              <a:rPr lang="en-US" smtClean="0"/>
              <a:t>August 30, 2021</a:t>
            </a:fld>
            <a:endParaRPr lang="en-GB"/>
          </a:p>
        </p:txBody>
      </p:sp>
      <p:pic>
        <p:nvPicPr>
          <p:cNvPr id="21" name="Picture 3">
            <a:extLst>
              <a:ext uri="{FF2B5EF4-FFF2-40B4-BE49-F238E27FC236}">
                <a16:creationId xmlns:a16="http://schemas.microsoft.com/office/drawing/2014/main" id="{82F1BFE9-667D-4829-8349-1E8D36ED1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4763"/>
            <a:ext cx="2746646" cy="53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E8CC004E-3953-4D3A-8D0E-DDA0A49C0D01}"/>
              </a:ext>
            </a:extLst>
          </p:cNvPr>
          <p:cNvGrpSpPr/>
          <p:nvPr/>
        </p:nvGrpSpPr>
        <p:grpSpPr>
          <a:xfrm>
            <a:off x="4609025" y="542590"/>
            <a:ext cx="4372863" cy="3773822"/>
            <a:chOff x="125361" y="608518"/>
            <a:chExt cx="4372863" cy="3773822"/>
          </a:xfrm>
        </p:grpSpPr>
        <p:sp>
          <p:nvSpPr>
            <p:cNvPr id="8" name="Tekstvak 6">
              <a:extLst>
                <a:ext uri="{FF2B5EF4-FFF2-40B4-BE49-F238E27FC236}">
                  <a16:creationId xmlns:a16="http://schemas.microsoft.com/office/drawing/2014/main" id="{E50D55EE-9A37-4330-8484-41FF454482FE}"/>
                </a:ext>
              </a:extLst>
            </p:cNvPr>
            <p:cNvSpPr txBox="1"/>
            <p:nvPr/>
          </p:nvSpPr>
          <p:spPr>
            <a:xfrm>
              <a:off x="125361" y="608518"/>
              <a:ext cx="4372863" cy="30469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nchor="t">
              <a:spAutoFit/>
            </a:bodyPr>
            <a:lstStyle/>
            <a:p>
              <a:r>
                <a:rPr lang="en-US" sz="1200" dirty="0"/>
                <a:t>Rachid Kherrazi CTO AKKA Netherlands </a:t>
              </a:r>
              <a:endParaRPr lang="en-US" sz="1200" dirty="0">
                <a:cs typeface="Arial"/>
              </a:endParaRPr>
            </a:p>
            <a:p>
              <a:r>
                <a:rPr lang="en-US" sz="1200" dirty="0"/>
                <a:t>20-year experience in ICT: </a:t>
              </a:r>
              <a:endParaRPr lang="en-US" sz="1200" dirty="0">
                <a:cs typeface="Arial"/>
              </a:endParaRPr>
            </a:p>
            <a:p>
              <a:endParaRPr lang="nl-NL" sz="1200" dirty="0"/>
            </a:p>
            <a:p>
              <a:endParaRPr lang="nl-NL" sz="1200" dirty="0"/>
            </a:p>
            <a:p>
              <a:r>
                <a:rPr lang="nl-NL" sz="1200" dirty="0"/>
                <a:t>  </a:t>
              </a:r>
            </a:p>
            <a:p>
              <a:r>
                <a:rPr lang="nl-NL" sz="1200" dirty="0"/>
                <a:t> </a:t>
              </a:r>
            </a:p>
            <a:p>
              <a:endParaRPr lang="nl-NL" sz="1200" dirty="0"/>
            </a:p>
            <a:p>
              <a:endParaRPr lang="nl-NL" sz="1200" dirty="0"/>
            </a:p>
            <a:p>
              <a:endParaRPr lang="nl-NL" sz="1200" dirty="0"/>
            </a:p>
            <a:p>
              <a:endParaRPr lang="nl-NL" sz="1200" dirty="0"/>
            </a:p>
            <a:p>
              <a:endParaRPr lang="nl-NL" sz="1200" dirty="0"/>
            </a:p>
            <a:p>
              <a:endParaRPr lang="nl-NL" sz="1200" dirty="0"/>
            </a:p>
            <a:p>
              <a:endParaRPr lang="nl-NL" sz="1200" dirty="0"/>
            </a:p>
            <a:p>
              <a:endParaRPr lang="en-US" sz="1200" dirty="0"/>
            </a:p>
            <a:p>
              <a:r>
                <a:rPr lang="en-US" sz="1200" dirty="0"/>
                <a:t>Experience in Security Testing, Model Based Testing, Artificial Intelligence and Test Automation</a:t>
              </a:r>
              <a:endParaRPr lang="nl-NL" sz="1200" dirty="0"/>
            </a:p>
          </p:txBody>
        </p:sp>
        <p:pic>
          <p:nvPicPr>
            <p:cNvPr id="12" name="Afbeelding 15" descr="A picture containing drawing&#10;&#10;Description generated with very high confidence">
              <a:extLst>
                <a:ext uri="{FF2B5EF4-FFF2-40B4-BE49-F238E27FC236}">
                  <a16:creationId xmlns:a16="http://schemas.microsoft.com/office/drawing/2014/main" id="{3039AF65-04B5-4B33-8D61-94AFDD7B2A49}"/>
                </a:ext>
              </a:extLst>
            </p:cNvPr>
            <p:cNvPicPr>
              <a:picLocks noChangeAspect="1"/>
            </p:cNvPicPr>
            <p:nvPr/>
          </p:nvPicPr>
          <p:blipFill>
            <a:blip r:embed="rId4"/>
            <a:stretch>
              <a:fillRect/>
            </a:stretch>
          </p:blipFill>
          <p:spPr>
            <a:xfrm>
              <a:off x="1441947" y="1245592"/>
              <a:ext cx="1510217" cy="980831"/>
            </a:xfrm>
            <a:prstGeom prst="rect">
              <a:avLst/>
            </a:prstGeom>
          </p:spPr>
        </p:pic>
        <p:pic>
          <p:nvPicPr>
            <p:cNvPr id="15" name="Picture 15" descr="A picture containing drawing&#10;&#10;Description generated with very high confidence">
              <a:extLst>
                <a:ext uri="{FF2B5EF4-FFF2-40B4-BE49-F238E27FC236}">
                  <a16:creationId xmlns:a16="http://schemas.microsoft.com/office/drawing/2014/main" id="{FC07D9D0-8720-47DF-B3C3-7D646741BD45}"/>
                </a:ext>
              </a:extLst>
            </p:cNvPr>
            <p:cNvPicPr>
              <a:picLocks noChangeAspect="1"/>
            </p:cNvPicPr>
            <p:nvPr/>
          </p:nvPicPr>
          <p:blipFill rotWithShape="1">
            <a:blip r:embed="rId5"/>
            <a:srcRect t="24797" r="508" b="20919"/>
            <a:stretch/>
          </p:blipFill>
          <p:spPr>
            <a:xfrm>
              <a:off x="2374977" y="1943307"/>
              <a:ext cx="2065085" cy="1126742"/>
            </a:xfrm>
            <a:prstGeom prst="rect">
              <a:avLst/>
            </a:prstGeom>
          </p:spPr>
        </p:pic>
        <p:pic>
          <p:nvPicPr>
            <p:cNvPr id="6148" name="Picture 4">
              <a:extLst>
                <a:ext uri="{FF2B5EF4-FFF2-40B4-BE49-F238E27FC236}">
                  <a16:creationId xmlns:a16="http://schemas.microsoft.com/office/drawing/2014/main" id="{3B836E4B-C7D6-437D-86FF-CD735177D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92" y="1610823"/>
              <a:ext cx="1192213" cy="842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A26FF68F-BA5D-4D6C-925E-FB87C45B2425}"/>
                </a:ext>
              </a:extLst>
            </p:cNvPr>
            <p:cNvSpPr txBox="1"/>
            <p:nvPr/>
          </p:nvSpPr>
          <p:spPr>
            <a:xfrm>
              <a:off x="125361" y="4043786"/>
              <a:ext cx="4320000"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500"/>
                </a:spcAft>
              </a:pPr>
              <a:r>
                <a:rPr lang="en-US" sz="1600" dirty="0">
                  <a:solidFill>
                    <a:srgbClr val="121A48"/>
                  </a:solidFill>
                  <a:effectLst/>
                  <a:latin typeface="Arial" panose="020B0604020202020204" pitchFamily="34" charset="0"/>
                  <a:ea typeface="Times New Roman" panose="02020603050405020304" pitchFamily="18" charset="0"/>
                </a:rPr>
                <a:t>Quality attributes Risk-Based Testing (QRBT)</a:t>
              </a:r>
              <a:endParaRPr lang="en-US" sz="2400" dirty="0">
                <a:solidFill>
                  <a:srgbClr val="121A48"/>
                </a:solidFill>
                <a:effectLst/>
                <a:latin typeface="Times New Roman" panose="02020603050405020304" pitchFamily="18" charset="0"/>
                <a:ea typeface="Times New Roman" panose="02020603050405020304" pitchFamily="18" charset="0"/>
              </a:endParaRPr>
            </a:p>
          </p:txBody>
        </p:sp>
        <p:sp>
          <p:nvSpPr>
            <p:cNvPr id="7" name="Arrow: Down 6">
              <a:extLst>
                <a:ext uri="{FF2B5EF4-FFF2-40B4-BE49-F238E27FC236}">
                  <a16:creationId xmlns:a16="http://schemas.microsoft.com/office/drawing/2014/main" id="{B7F634F9-4B7A-45F9-8795-58BAD60D8A95}"/>
                </a:ext>
              </a:extLst>
            </p:cNvPr>
            <p:cNvSpPr/>
            <p:nvPr/>
          </p:nvSpPr>
          <p:spPr>
            <a:xfrm>
              <a:off x="2042652" y="3665694"/>
              <a:ext cx="484632"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1BCBBF2-0D2B-4369-910B-72647AA41815}"/>
              </a:ext>
            </a:extLst>
          </p:cNvPr>
          <p:cNvGrpSpPr/>
          <p:nvPr/>
        </p:nvGrpSpPr>
        <p:grpSpPr>
          <a:xfrm>
            <a:off x="120772" y="542590"/>
            <a:ext cx="4409986" cy="3778528"/>
            <a:chOff x="4610479" y="586384"/>
            <a:chExt cx="4409986" cy="3778528"/>
          </a:xfrm>
        </p:grpSpPr>
        <p:sp>
          <p:nvSpPr>
            <p:cNvPr id="11" name="Tekstvak 6">
              <a:extLst>
                <a:ext uri="{FF2B5EF4-FFF2-40B4-BE49-F238E27FC236}">
                  <a16:creationId xmlns:a16="http://schemas.microsoft.com/office/drawing/2014/main" id="{F8A9E092-EF4D-4F8E-A9DD-71B7BE5F4A48}"/>
                </a:ext>
              </a:extLst>
            </p:cNvPr>
            <p:cNvSpPr txBox="1"/>
            <p:nvPr/>
          </p:nvSpPr>
          <p:spPr>
            <a:xfrm>
              <a:off x="4610479" y="586384"/>
              <a:ext cx="4372862" cy="30469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nchor="t">
              <a:spAutoFit/>
            </a:bodyPr>
            <a:lstStyle/>
            <a:p>
              <a:r>
                <a:rPr lang="en-US" sz="1200" dirty="0"/>
                <a:t>Goce Naumoski TL STI @ ASML Netherlands </a:t>
              </a:r>
            </a:p>
            <a:p>
              <a:r>
                <a:rPr lang="en-US" sz="1200" dirty="0"/>
                <a:t>20-year experience in ICT: </a:t>
              </a:r>
              <a:endParaRPr lang="en-US" sz="1200" dirty="0">
                <a:cs typeface="Arial"/>
              </a:endParaRP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Test Architecture, Model Based Testing, Test Strategy, Test Management, Risk-Based Testing </a:t>
              </a:r>
            </a:p>
          </p:txBody>
        </p:sp>
        <p:pic>
          <p:nvPicPr>
            <p:cNvPr id="18" name="Afbeelding 15" descr="A picture containing drawing&#10;&#10;Description generated with very high confidence">
              <a:extLst>
                <a:ext uri="{FF2B5EF4-FFF2-40B4-BE49-F238E27FC236}">
                  <a16:creationId xmlns:a16="http://schemas.microsoft.com/office/drawing/2014/main" id="{6E997D23-34C1-4FDB-B7D2-A50048623B9B}"/>
                </a:ext>
              </a:extLst>
            </p:cNvPr>
            <p:cNvPicPr>
              <a:picLocks noChangeAspect="1"/>
            </p:cNvPicPr>
            <p:nvPr/>
          </p:nvPicPr>
          <p:blipFill>
            <a:blip r:embed="rId4"/>
            <a:stretch>
              <a:fillRect/>
            </a:stretch>
          </p:blipFill>
          <p:spPr>
            <a:xfrm>
              <a:off x="6471517" y="1155938"/>
              <a:ext cx="1835867" cy="1192329"/>
            </a:xfrm>
            <a:prstGeom prst="rect">
              <a:avLst/>
            </a:prstGeom>
          </p:spPr>
        </p:pic>
        <p:pic>
          <p:nvPicPr>
            <p:cNvPr id="6149" name="image2.jpeg">
              <a:extLst>
                <a:ext uri="{FF2B5EF4-FFF2-40B4-BE49-F238E27FC236}">
                  <a16:creationId xmlns:a16="http://schemas.microsoft.com/office/drawing/2014/main" id="{3D7C2EAD-4A02-4C57-8D14-7BDA86E206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814" y="1418521"/>
              <a:ext cx="1028700" cy="1382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C42D8B65-1356-48B5-BBF7-36924C2F92BB}"/>
                </a:ext>
              </a:extLst>
            </p:cNvPr>
            <p:cNvSpPr txBox="1"/>
            <p:nvPr/>
          </p:nvSpPr>
          <p:spPr>
            <a:xfrm>
              <a:off x="4700465" y="4026358"/>
              <a:ext cx="4320000"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500"/>
                </a:spcAft>
              </a:pPr>
              <a:r>
                <a:rPr lang="en-US" sz="1600" dirty="0">
                  <a:solidFill>
                    <a:srgbClr val="121A48"/>
                  </a:solidFill>
                  <a:effectLst/>
                  <a:latin typeface="Arial" panose="020B0604020202020204" pitchFamily="34" charset="0"/>
                  <a:ea typeface="Times New Roman" panose="02020603050405020304" pitchFamily="18" charset="0"/>
                </a:rPr>
                <a:t>Requirements Risk-Based Testing (R</a:t>
              </a:r>
              <a:r>
                <a:rPr lang="az-Cyrl-AZ" sz="1600" dirty="0">
                  <a:solidFill>
                    <a:srgbClr val="121A48"/>
                  </a:solidFill>
                  <a:effectLst/>
                  <a:latin typeface="Arial" panose="020B0604020202020204" pitchFamily="34" charset="0"/>
                  <a:ea typeface="Times New Roman" panose="02020603050405020304" pitchFamily="18" charset="0"/>
                </a:rPr>
                <a:t>Я</a:t>
              </a:r>
              <a:r>
                <a:rPr lang="en-US" sz="1600" dirty="0">
                  <a:solidFill>
                    <a:srgbClr val="121A48"/>
                  </a:solidFill>
                  <a:effectLst/>
                  <a:latin typeface="Arial" panose="020B0604020202020204" pitchFamily="34" charset="0"/>
                  <a:ea typeface="Times New Roman" panose="02020603050405020304" pitchFamily="18" charset="0"/>
                </a:rPr>
                <a:t>BT)</a:t>
              </a:r>
              <a:endParaRPr lang="en-US" sz="2400" dirty="0">
                <a:solidFill>
                  <a:srgbClr val="121A48"/>
                </a:solidFill>
                <a:effectLst/>
                <a:latin typeface="Times New Roman" panose="02020603050405020304" pitchFamily="18" charset="0"/>
                <a:ea typeface="Times New Roman" panose="02020603050405020304" pitchFamily="18" charset="0"/>
              </a:endParaRPr>
            </a:p>
          </p:txBody>
        </p:sp>
        <p:sp>
          <p:nvSpPr>
            <p:cNvPr id="28" name="Arrow: Down 27">
              <a:extLst>
                <a:ext uri="{FF2B5EF4-FFF2-40B4-BE49-F238E27FC236}">
                  <a16:creationId xmlns:a16="http://schemas.microsoft.com/office/drawing/2014/main" id="{B65866B8-1F1E-46BC-B778-E146C9DFA51B}"/>
                </a:ext>
              </a:extLst>
            </p:cNvPr>
            <p:cNvSpPr/>
            <p:nvPr/>
          </p:nvSpPr>
          <p:spPr>
            <a:xfrm>
              <a:off x="6554594" y="3643560"/>
              <a:ext cx="484632"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Arrow: Down 29">
            <a:extLst>
              <a:ext uri="{FF2B5EF4-FFF2-40B4-BE49-F238E27FC236}">
                <a16:creationId xmlns:a16="http://schemas.microsoft.com/office/drawing/2014/main" id="{81A7A9BF-ACF6-4F17-BCA6-B59997D4CA87}"/>
              </a:ext>
            </a:extLst>
          </p:cNvPr>
          <p:cNvSpPr/>
          <p:nvPr/>
        </p:nvSpPr>
        <p:spPr>
          <a:xfrm>
            <a:off x="4329684" y="4457749"/>
            <a:ext cx="484632"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nTraffic">
            <a:extLst>
              <a:ext uri="{FF2B5EF4-FFF2-40B4-BE49-F238E27FC236}">
                <a16:creationId xmlns:a16="http://schemas.microsoft.com/office/drawing/2014/main" id="{634BE565-C135-4446-831D-1D8CA45A70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2763" y="855298"/>
            <a:ext cx="1415145" cy="4883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4A09214-780E-4962-8290-B8AABBD77B7A}"/>
              </a:ext>
            </a:extLst>
          </p:cNvPr>
          <p:cNvSpPr txBox="1"/>
          <p:nvPr/>
        </p:nvSpPr>
        <p:spPr>
          <a:xfrm>
            <a:off x="2048305" y="4776261"/>
            <a:ext cx="5047389"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500"/>
              </a:spcAft>
            </a:pPr>
            <a:r>
              <a:rPr lang="en-US" sz="1600" dirty="0">
                <a:solidFill>
                  <a:srgbClr val="121A48"/>
                </a:solidFill>
                <a:effectLst/>
                <a:latin typeface="Arial" panose="020B0604020202020204" pitchFamily="34" charset="0"/>
                <a:ea typeface="Times New Roman" panose="02020603050405020304" pitchFamily="18" charset="0"/>
              </a:rPr>
              <a:t>Comparison: similarities, differences, and conclusion  </a:t>
            </a:r>
            <a:endParaRPr lang="en-US" sz="2400" dirty="0">
              <a:solidFill>
                <a:srgbClr val="121A4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24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4C4ED-2D73-4E7F-B852-7F94092C7160}"/>
              </a:ext>
            </a:extLst>
          </p:cNvPr>
          <p:cNvSpPr>
            <a:spLocks noGrp="1"/>
          </p:cNvSpPr>
          <p:nvPr>
            <p:ph type="sldNum" sz="quarter" idx="12"/>
          </p:nvPr>
        </p:nvSpPr>
        <p:spPr/>
        <p:txBody>
          <a:bodyPr/>
          <a:lstStyle/>
          <a:p>
            <a:fld id="{CEAECFF1-9107-294C-8B44-7339FEA5C5B5}" type="slidenum">
              <a:rPr lang="nl-NL" smtClean="0"/>
              <a:pPr/>
              <a:t>20</a:t>
            </a:fld>
            <a:endParaRPr lang="nl-NL" dirty="0"/>
          </a:p>
        </p:txBody>
      </p:sp>
      <p:pic>
        <p:nvPicPr>
          <p:cNvPr id="6" name="Picture 2" descr="C:\Users\gnaumosk\Documents\RBT\RBT201602\htsm-20160204.png">
            <a:extLst>
              <a:ext uri="{FF2B5EF4-FFF2-40B4-BE49-F238E27FC236}">
                <a16:creationId xmlns:a16="http://schemas.microsoft.com/office/drawing/2014/main" id="{848A60E7-2517-4FBB-926E-CCC294A54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25"/>
          <a:stretch/>
        </p:blipFill>
        <p:spPr bwMode="auto">
          <a:xfrm>
            <a:off x="5486219" y="324675"/>
            <a:ext cx="3483969" cy="20629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2D9F1AD-3EC5-42C8-BA28-3BB5B8798BA8}"/>
              </a:ext>
            </a:extLst>
          </p:cNvPr>
          <p:cNvSpPr>
            <a:spLocks noGrp="1"/>
          </p:cNvSpPr>
          <p:nvPr>
            <p:ph type="title"/>
          </p:nvPr>
        </p:nvSpPr>
        <p:spPr/>
        <p:txBody>
          <a:bodyPr/>
          <a:lstStyle/>
          <a:p>
            <a:r>
              <a:rPr lang="en-US" dirty="0"/>
              <a:t>Quality characteristics ISO:25010</a:t>
            </a:r>
          </a:p>
        </p:txBody>
      </p:sp>
      <p:pic>
        <p:nvPicPr>
          <p:cNvPr id="7" name="Afbeelding 11">
            <a:extLst>
              <a:ext uri="{FF2B5EF4-FFF2-40B4-BE49-F238E27FC236}">
                <a16:creationId xmlns:a16="http://schemas.microsoft.com/office/drawing/2014/main" id="{19A65445-4018-4A96-9CDF-73644F036724}"/>
              </a:ext>
            </a:extLst>
          </p:cNvPr>
          <p:cNvPicPr>
            <a:picLocks noChangeAspect="1"/>
          </p:cNvPicPr>
          <p:nvPr/>
        </p:nvPicPr>
        <p:blipFill>
          <a:blip r:embed="rId4"/>
          <a:stretch>
            <a:fillRect/>
          </a:stretch>
        </p:blipFill>
        <p:spPr>
          <a:xfrm>
            <a:off x="403559" y="2387614"/>
            <a:ext cx="8333539" cy="2355964"/>
          </a:xfrm>
          <a:prstGeom prst="rect">
            <a:avLst/>
          </a:prstGeom>
        </p:spPr>
      </p:pic>
      <p:pic>
        <p:nvPicPr>
          <p:cNvPr id="8" name="Afbeelding 25">
            <a:extLst>
              <a:ext uri="{FF2B5EF4-FFF2-40B4-BE49-F238E27FC236}">
                <a16:creationId xmlns:a16="http://schemas.microsoft.com/office/drawing/2014/main" id="{1010556D-3AB9-47C8-95FD-EC1CD46869DC}"/>
              </a:ext>
            </a:extLst>
          </p:cNvPr>
          <p:cNvPicPr>
            <a:picLocks noChangeAspect="1"/>
          </p:cNvPicPr>
          <p:nvPr/>
        </p:nvPicPr>
        <p:blipFill rotWithShape="1">
          <a:blip r:embed="rId5"/>
          <a:srcRect l="33583" t="16427" r="30248" b="18909"/>
          <a:stretch/>
        </p:blipFill>
        <p:spPr>
          <a:xfrm>
            <a:off x="5038061" y="1356144"/>
            <a:ext cx="896316" cy="842310"/>
          </a:xfrm>
          <a:prstGeom prst="rect">
            <a:avLst/>
          </a:prstGeom>
        </p:spPr>
      </p:pic>
    </p:spTree>
    <p:extLst>
      <p:ext uri="{BB962C8B-B14F-4D97-AF65-F5344CB8AC3E}">
        <p14:creationId xmlns:p14="http://schemas.microsoft.com/office/powerpoint/2010/main" val="333109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0059A-033A-48BF-A055-BF2FE9F391EA}"/>
              </a:ext>
            </a:extLst>
          </p:cNvPr>
          <p:cNvSpPr>
            <a:spLocks noGrp="1"/>
          </p:cNvSpPr>
          <p:nvPr>
            <p:ph type="title"/>
          </p:nvPr>
        </p:nvSpPr>
        <p:spPr>
          <a:xfrm>
            <a:off x="406902" y="514605"/>
            <a:ext cx="7962398" cy="443198"/>
          </a:xfrm>
        </p:spPr>
        <p:txBody>
          <a:bodyPr/>
          <a:lstStyle/>
          <a:p>
            <a:r>
              <a:rPr lang="en-US" dirty="0"/>
              <a:t>1. Risk identification</a:t>
            </a:r>
          </a:p>
        </p:txBody>
      </p:sp>
      <p:sp>
        <p:nvSpPr>
          <p:cNvPr id="4" name="Tijdelijke aanduiding voor dianummer 3">
            <a:extLst>
              <a:ext uri="{FF2B5EF4-FFF2-40B4-BE49-F238E27FC236}">
                <a16:creationId xmlns:a16="http://schemas.microsoft.com/office/drawing/2014/main" id="{2C4ACC3E-47AE-4AD2-8C46-F369C0C5D890}"/>
              </a:ext>
            </a:extLst>
          </p:cNvPr>
          <p:cNvSpPr>
            <a:spLocks noGrp="1"/>
          </p:cNvSpPr>
          <p:nvPr>
            <p:ph type="sldNum" sz="quarter" idx="12"/>
          </p:nvPr>
        </p:nvSpPr>
        <p:spPr/>
        <p:txBody>
          <a:bodyPr/>
          <a:lstStyle/>
          <a:p>
            <a:fld id="{CEAECFF1-9107-294C-8B44-7339FEA5C5B5}" type="slidenum">
              <a:rPr lang="en-US" smtClean="0"/>
              <a:pPr/>
              <a:t>21</a:t>
            </a:fld>
            <a:endParaRPr lang="en-US"/>
          </a:p>
        </p:txBody>
      </p:sp>
      <p:sp>
        <p:nvSpPr>
          <p:cNvPr id="14" name="Rechthoek 13">
            <a:extLst>
              <a:ext uri="{FF2B5EF4-FFF2-40B4-BE49-F238E27FC236}">
                <a16:creationId xmlns:a16="http://schemas.microsoft.com/office/drawing/2014/main" id="{DA4F438B-1CA8-42F3-9555-ED4048158A3E}"/>
              </a:ext>
            </a:extLst>
          </p:cNvPr>
          <p:cNvSpPr/>
          <p:nvPr/>
        </p:nvSpPr>
        <p:spPr>
          <a:xfrm>
            <a:off x="304359" y="961907"/>
            <a:ext cx="8709012" cy="3527591"/>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inhoud 2">
            <a:extLst>
              <a:ext uri="{FF2B5EF4-FFF2-40B4-BE49-F238E27FC236}">
                <a16:creationId xmlns:a16="http://schemas.microsoft.com/office/drawing/2014/main" id="{91BADA50-61F5-4A38-8DA0-EB2EE0369175}"/>
              </a:ext>
            </a:extLst>
          </p:cNvPr>
          <p:cNvSpPr txBox="1">
            <a:spLocks/>
          </p:cNvSpPr>
          <p:nvPr/>
        </p:nvSpPr>
        <p:spPr>
          <a:xfrm>
            <a:off x="406799" y="1166377"/>
            <a:ext cx="8530946" cy="184666"/>
          </a:xfrm>
          <a:prstGeom prst="rect">
            <a:avLst/>
          </a:prstGeom>
        </p:spPr>
        <p:txBody>
          <a:bodyPr wrap="square" lIns="0" tIns="0" rIns="0" bIns="0">
            <a:spAutoFit/>
          </a:bodyPr>
          <a:lstStyle>
            <a:lvl1pPr marL="0" indent="0" algn="l" defTabSz="914400" rtl="0" eaLnBrk="1" latinLnBrk="0" hangingPunct="1">
              <a:spcBef>
                <a:spcPct val="20000"/>
              </a:spcBef>
              <a:buFontTx/>
              <a:buNone/>
              <a:defRPr sz="2000" kern="1200">
                <a:solidFill>
                  <a:schemeClr val="accent1"/>
                </a:solidFill>
                <a:latin typeface="+mn-lt"/>
                <a:ea typeface="+mn-ea"/>
                <a:cs typeface="+mn-cs"/>
              </a:defRPr>
            </a:lvl1pPr>
            <a:lvl2pPr marL="720000" indent="-360000" algn="l" defTabSz="914400" rtl="0" eaLnBrk="1" latinLnBrk="0" hangingPunct="1">
              <a:spcBef>
                <a:spcPts val="500"/>
              </a:spcBef>
              <a:buFont typeface="Arial" pitchFamily="34" charset="0"/>
              <a:buChar char="–"/>
              <a:defRPr sz="2000" kern="1200">
                <a:solidFill>
                  <a:srgbClr val="1B2344"/>
                </a:solidFill>
                <a:latin typeface="+mn-lt"/>
                <a:ea typeface="+mn-ea"/>
                <a:cs typeface="+mn-cs"/>
              </a:defRPr>
            </a:lvl2pPr>
            <a:lvl3pPr marL="900000" indent="-180000" algn="l" defTabSz="914400" rtl="0" eaLnBrk="1" latinLnBrk="0" hangingPunct="1">
              <a:spcBef>
                <a:spcPct val="20000"/>
              </a:spcBef>
              <a:buFont typeface="Arial" pitchFamily="34" charset="0"/>
              <a:buChar char="•"/>
              <a:defRPr sz="1600" kern="1200">
                <a:solidFill>
                  <a:srgbClr val="1B23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a:solidFill>
                  <a:schemeClr val="bg1">
                    <a:lumMod val="50000"/>
                  </a:schemeClr>
                </a:solidFill>
              </a:rPr>
              <a:t>The test basis: Product risks for subsystem in scope</a:t>
            </a:r>
          </a:p>
        </p:txBody>
      </p:sp>
      <p:graphicFrame>
        <p:nvGraphicFramePr>
          <p:cNvPr id="8" name="Tabel 7">
            <a:extLst>
              <a:ext uri="{FF2B5EF4-FFF2-40B4-BE49-F238E27FC236}">
                <a16:creationId xmlns:a16="http://schemas.microsoft.com/office/drawing/2014/main" id="{2E824F80-D9FA-4BFA-89BF-6B57A8C26932}"/>
              </a:ext>
            </a:extLst>
          </p:cNvPr>
          <p:cNvGraphicFramePr>
            <a:graphicFrameLocks noGrp="1"/>
          </p:cNvGraphicFramePr>
          <p:nvPr>
            <p:extLst>
              <p:ext uri="{D42A27DB-BD31-4B8C-83A1-F6EECF244321}">
                <p14:modId xmlns:p14="http://schemas.microsoft.com/office/powerpoint/2010/main" val="843636203"/>
              </p:ext>
            </p:extLst>
          </p:nvPr>
        </p:nvGraphicFramePr>
        <p:xfrm>
          <a:off x="406799" y="1745581"/>
          <a:ext cx="7962399" cy="1706880"/>
        </p:xfrm>
        <a:graphic>
          <a:graphicData uri="http://schemas.openxmlformats.org/drawingml/2006/table">
            <a:tbl>
              <a:tblPr firstRow="1" firstCol="1" bandRow="1">
                <a:tableStyleId>{793D81CF-94F2-401A-BA57-92F5A7B2D0C5}</a:tableStyleId>
              </a:tblPr>
              <a:tblGrid>
                <a:gridCol w="812297">
                  <a:extLst>
                    <a:ext uri="{9D8B030D-6E8A-4147-A177-3AD203B41FA5}">
                      <a16:colId xmlns:a16="http://schemas.microsoft.com/office/drawing/2014/main" val="2174106900"/>
                    </a:ext>
                  </a:extLst>
                </a:gridCol>
                <a:gridCol w="4221481">
                  <a:extLst>
                    <a:ext uri="{9D8B030D-6E8A-4147-A177-3AD203B41FA5}">
                      <a16:colId xmlns:a16="http://schemas.microsoft.com/office/drawing/2014/main" val="2520914794"/>
                    </a:ext>
                  </a:extLst>
                </a:gridCol>
                <a:gridCol w="1051560">
                  <a:extLst>
                    <a:ext uri="{9D8B030D-6E8A-4147-A177-3AD203B41FA5}">
                      <a16:colId xmlns:a16="http://schemas.microsoft.com/office/drawing/2014/main" val="1770005975"/>
                    </a:ext>
                  </a:extLst>
                </a:gridCol>
                <a:gridCol w="1877061">
                  <a:extLst>
                    <a:ext uri="{9D8B030D-6E8A-4147-A177-3AD203B41FA5}">
                      <a16:colId xmlns:a16="http://schemas.microsoft.com/office/drawing/2014/main" val="2675199121"/>
                    </a:ext>
                  </a:extLst>
                </a:gridCol>
              </a:tblGrid>
              <a:tr h="139612">
                <a:tc>
                  <a:txBody>
                    <a:bodyPr/>
                    <a:lstStyle/>
                    <a:p>
                      <a:pPr algn="l" fontAlgn="ctr"/>
                      <a:r>
                        <a:rPr lang="nl-NL" sz="800" u="none" strike="noStrike" dirty="0">
                          <a:effectLst/>
                        </a:rPr>
                        <a:t>Risk </a:t>
                      </a:r>
                      <a:r>
                        <a:rPr lang="nl-NL" sz="800" u="none" strike="noStrike" dirty="0" err="1">
                          <a:effectLst/>
                        </a:rPr>
                        <a:t>Id</a:t>
                      </a:r>
                      <a:endParaRPr lang="nl-NL" sz="800" b="1" i="0" u="none" strike="noStrike" dirty="0">
                        <a:solidFill>
                          <a:srgbClr val="FFFFFF"/>
                        </a:solidFill>
                        <a:effectLst/>
                        <a:latin typeface="+mn-lt"/>
                      </a:endParaRPr>
                    </a:p>
                  </a:txBody>
                  <a:tcPr marL="68580" marR="68580" marT="0" marB="0"/>
                </a:tc>
                <a:tc>
                  <a:txBody>
                    <a:bodyPr/>
                    <a:lstStyle/>
                    <a:p>
                      <a:pPr>
                        <a:lnSpc>
                          <a:spcPct val="100000"/>
                        </a:lnSpc>
                        <a:spcAft>
                          <a:spcPts val="0"/>
                        </a:spcAft>
                      </a:pPr>
                      <a:r>
                        <a:rPr lang="en-US" sz="800" dirty="0">
                          <a:effectLst/>
                        </a:rPr>
                        <a:t>Quality (ISO 25010) and </a:t>
                      </a:r>
                    </a:p>
                    <a:p>
                      <a:pPr>
                        <a:lnSpc>
                          <a:spcPct val="100000"/>
                        </a:lnSpc>
                        <a:spcAft>
                          <a:spcPts val="0"/>
                        </a:spcAft>
                      </a:pPr>
                      <a:r>
                        <a:rPr lang="en-US" sz="800" dirty="0">
                          <a:effectLst/>
                        </a:rPr>
                        <a:t>Description of risk</a:t>
                      </a:r>
                      <a:endParaRPr lang="nl-NL" sz="800" dirty="0">
                        <a:effectLst/>
                        <a:latin typeface="+mn-lt"/>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0000"/>
                        </a:lnSpc>
                        <a:spcAft>
                          <a:spcPts val="0"/>
                        </a:spcAft>
                      </a:pPr>
                      <a:r>
                        <a:rPr lang="en-US" sz="800" dirty="0">
                          <a:effectLst/>
                        </a:rPr>
                        <a:t>Chance of failure</a:t>
                      </a:r>
                    </a:p>
                    <a:p>
                      <a:pPr>
                        <a:lnSpc>
                          <a:spcPct val="100000"/>
                        </a:lnSpc>
                        <a:spcAft>
                          <a:spcPts val="0"/>
                        </a:spcAft>
                      </a:pPr>
                      <a:r>
                        <a:rPr lang="en-US" sz="800" dirty="0">
                          <a:effectLst/>
                        </a:rPr>
                        <a:t>X Impact after failure</a:t>
                      </a:r>
                    </a:p>
                    <a:p>
                      <a:pPr>
                        <a:lnSpc>
                          <a:spcPct val="100000"/>
                        </a:lnSpc>
                        <a:spcAft>
                          <a:spcPts val="0"/>
                        </a:spcAft>
                      </a:pPr>
                      <a:r>
                        <a:rPr lang="en-US" sz="800" dirty="0">
                          <a:effectLst/>
                        </a:rPr>
                        <a:t>= Score</a:t>
                      </a:r>
                      <a:endParaRPr lang="nl-NL" sz="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0000"/>
                        </a:lnSpc>
                        <a:spcAft>
                          <a:spcPts val="0"/>
                        </a:spcAft>
                      </a:pPr>
                      <a:r>
                        <a:rPr lang="nl-NL" sz="800" dirty="0" err="1">
                          <a:effectLst/>
                        </a:rPr>
                        <a:t>Comments</a:t>
                      </a:r>
                      <a:endParaRPr lang="nl-NL" sz="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7714009"/>
                  </a:ext>
                </a:extLst>
              </a:tr>
              <a:tr h="0">
                <a:tc>
                  <a:txBody>
                    <a:bodyPr/>
                    <a:lstStyle/>
                    <a:p>
                      <a:pPr>
                        <a:lnSpc>
                          <a:spcPct val="100000"/>
                        </a:lnSpc>
                        <a:spcAft>
                          <a:spcPts val="0"/>
                        </a:spcAft>
                      </a:pPr>
                      <a:r>
                        <a:rPr lang="nl-NL" sz="800" dirty="0">
                          <a:solidFill>
                            <a:srgbClr val="121A48"/>
                          </a:solidFill>
                          <a:effectLst/>
                        </a:rPr>
                        <a:t>R1</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nl-NL" sz="800" b="1" dirty="0">
                          <a:solidFill>
                            <a:srgbClr val="121A48"/>
                          </a:solidFill>
                          <a:effectLst/>
                        </a:rPr>
                        <a:t>Functional-Correctness</a:t>
                      </a:r>
                    </a:p>
                    <a:p>
                      <a:pPr>
                        <a:lnSpc>
                          <a:spcPct val="100000"/>
                        </a:lnSpc>
                        <a:spcAft>
                          <a:spcPts val="0"/>
                        </a:spcAft>
                      </a:pPr>
                      <a:r>
                        <a:rPr lang="en-US" sz="800" dirty="0">
                          <a:solidFill>
                            <a:srgbClr val="121A48"/>
                          </a:solidFill>
                          <a:effectLst/>
                        </a:rPr>
                        <a:t>Subsystem X provides incorrect or incomplete status information about the Management Status API interface.</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0000"/>
                        </a:lnSpc>
                        <a:spcAft>
                          <a:spcPts val="0"/>
                        </a:spcAft>
                      </a:pP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7940821"/>
                  </a:ext>
                </a:extLst>
              </a:tr>
              <a:tr h="0">
                <a:tc>
                  <a:txBody>
                    <a:bodyPr/>
                    <a:lstStyle/>
                    <a:p>
                      <a:pPr>
                        <a:lnSpc>
                          <a:spcPct val="100000"/>
                        </a:lnSpc>
                        <a:spcAft>
                          <a:spcPts val="0"/>
                        </a:spcAft>
                      </a:pPr>
                      <a:r>
                        <a:rPr lang="nl-NL" sz="800" dirty="0">
                          <a:solidFill>
                            <a:srgbClr val="121A48"/>
                          </a:solidFill>
                          <a:effectLst/>
                        </a:rPr>
                        <a:t>R2</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nl-NL" sz="800" b="1" dirty="0" err="1">
                          <a:solidFill>
                            <a:srgbClr val="121A48"/>
                          </a:solidFill>
                          <a:effectLst/>
                        </a:rPr>
                        <a:t>Reliability</a:t>
                      </a:r>
                      <a:r>
                        <a:rPr lang="nl-NL" sz="800" b="1" dirty="0">
                          <a:solidFill>
                            <a:srgbClr val="121A48"/>
                          </a:solidFill>
                          <a:effectLst/>
                        </a:rPr>
                        <a:t>-Availability</a:t>
                      </a:r>
                    </a:p>
                    <a:p>
                      <a:pPr>
                        <a:lnSpc>
                          <a:spcPct val="100000"/>
                        </a:lnSpc>
                        <a:spcAft>
                          <a:spcPts val="0"/>
                        </a:spcAft>
                      </a:pPr>
                      <a:r>
                        <a:rPr lang="en-US" sz="800" dirty="0">
                          <a:solidFill>
                            <a:srgbClr val="121A48"/>
                          </a:solidFill>
                          <a:effectLst/>
                        </a:rPr>
                        <a:t>If Subsystem X sends a request for Subsystem X to the Subsystem X with a high frequency request, then the availability of Subsystem X is greatly reduced, which puts the train service at risk.</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0000"/>
                        </a:lnSpc>
                        <a:spcAft>
                          <a:spcPts val="0"/>
                        </a:spcAft>
                      </a:pP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7167662"/>
                  </a:ext>
                </a:extLst>
              </a:tr>
              <a:tr h="0">
                <a:tc>
                  <a:txBody>
                    <a:bodyPr/>
                    <a:lstStyle/>
                    <a:p>
                      <a:pPr>
                        <a:lnSpc>
                          <a:spcPct val="100000"/>
                        </a:lnSpc>
                        <a:spcAft>
                          <a:spcPts val="0"/>
                        </a:spcAft>
                      </a:pPr>
                      <a:r>
                        <a:rPr lang="nl-NL" sz="800" dirty="0">
                          <a:solidFill>
                            <a:srgbClr val="121A48"/>
                          </a:solidFill>
                          <a:effectLst/>
                        </a:rPr>
                        <a:t>R3</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nl-NL" sz="800" b="1" dirty="0">
                          <a:solidFill>
                            <a:srgbClr val="121A48"/>
                          </a:solidFill>
                          <a:effectLst/>
                        </a:rPr>
                        <a:t>Performance-Efficiency</a:t>
                      </a:r>
                    </a:p>
                    <a:p>
                      <a:pPr>
                        <a:lnSpc>
                          <a:spcPct val="100000"/>
                        </a:lnSpc>
                        <a:spcAft>
                          <a:spcPts val="0"/>
                        </a:spcAft>
                      </a:pPr>
                      <a:r>
                        <a:rPr lang="en-US" sz="800" dirty="0">
                          <a:solidFill>
                            <a:srgbClr val="121A48"/>
                          </a:solidFill>
                          <a:effectLst/>
                        </a:rPr>
                        <a:t>Subsystem X cannot process a request from a client for the interface Y Management Status API within 0.5 seconds.</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0000"/>
                        </a:lnSpc>
                        <a:spcAft>
                          <a:spcPts val="0"/>
                        </a:spcAft>
                      </a:pP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171184"/>
                  </a:ext>
                </a:extLst>
              </a:tr>
            </a:tbl>
          </a:graphicData>
        </a:graphic>
      </p:graphicFrame>
      <p:sp>
        <p:nvSpPr>
          <p:cNvPr id="17" name="Rechthoek: afgeronde hoeken 16">
            <a:extLst>
              <a:ext uri="{FF2B5EF4-FFF2-40B4-BE49-F238E27FC236}">
                <a16:creationId xmlns:a16="http://schemas.microsoft.com/office/drawing/2014/main" id="{694C6056-A4AE-4D2B-B1F6-E2555867DC0D}"/>
              </a:ext>
            </a:extLst>
          </p:cNvPr>
          <p:cNvSpPr/>
          <p:nvPr/>
        </p:nvSpPr>
        <p:spPr>
          <a:xfrm>
            <a:off x="6382941" y="3394687"/>
            <a:ext cx="2554804" cy="1332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18" name="Afbeelding 17">
            <a:extLst>
              <a:ext uri="{FF2B5EF4-FFF2-40B4-BE49-F238E27FC236}">
                <a16:creationId xmlns:a16="http://schemas.microsoft.com/office/drawing/2014/main" id="{542962CD-C2CE-42FF-8914-BB54C04F199A}"/>
              </a:ext>
            </a:extLst>
          </p:cNvPr>
          <p:cNvPicPr>
            <a:picLocks noChangeAspect="1"/>
          </p:cNvPicPr>
          <p:nvPr/>
        </p:nvPicPr>
        <p:blipFill rotWithShape="1">
          <a:blip r:embed="rId3"/>
          <a:srcRect l="18400" t="6701" r="19427" b="8024"/>
          <a:stretch/>
        </p:blipFill>
        <p:spPr>
          <a:xfrm>
            <a:off x="6466626" y="3494690"/>
            <a:ext cx="2012818" cy="909358"/>
          </a:xfrm>
          <a:prstGeom prst="rect">
            <a:avLst/>
          </a:prstGeom>
        </p:spPr>
      </p:pic>
      <p:pic>
        <p:nvPicPr>
          <p:cNvPr id="19" name="Afbeelding 18">
            <a:extLst>
              <a:ext uri="{FF2B5EF4-FFF2-40B4-BE49-F238E27FC236}">
                <a16:creationId xmlns:a16="http://schemas.microsoft.com/office/drawing/2014/main" id="{95F13AD9-3BBE-4481-A303-23E32D00D36D}"/>
              </a:ext>
            </a:extLst>
          </p:cNvPr>
          <p:cNvPicPr>
            <a:picLocks noChangeAspect="1"/>
          </p:cNvPicPr>
          <p:nvPr/>
        </p:nvPicPr>
        <p:blipFill rotWithShape="1">
          <a:blip r:embed="rId4"/>
          <a:srcRect l="41073" t="12365" r="40206" b="8055"/>
          <a:stretch/>
        </p:blipFill>
        <p:spPr>
          <a:xfrm>
            <a:off x="8479444" y="3494690"/>
            <a:ext cx="360197" cy="909358"/>
          </a:xfrm>
          <a:prstGeom prst="rect">
            <a:avLst/>
          </a:prstGeom>
        </p:spPr>
      </p:pic>
      <p:sp>
        <p:nvSpPr>
          <p:cNvPr id="15" name="Rechthoek 14">
            <a:extLst>
              <a:ext uri="{FF2B5EF4-FFF2-40B4-BE49-F238E27FC236}">
                <a16:creationId xmlns:a16="http://schemas.microsoft.com/office/drawing/2014/main" id="{6FBFE10C-CD56-4914-BC81-B6E03ECFDA4F}"/>
              </a:ext>
            </a:extLst>
          </p:cNvPr>
          <p:cNvSpPr/>
          <p:nvPr/>
        </p:nvSpPr>
        <p:spPr>
          <a:xfrm>
            <a:off x="6658269" y="4430117"/>
            <a:ext cx="2054351" cy="253916"/>
          </a:xfrm>
          <a:prstGeom prst="rect">
            <a:avLst/>
          </a:prstGeom>
        </p:spPr>
        <p:txBody>
          <a:bodyPr wrap="square">
            <a:spAutoFit/>
          </a:bodyPr>
          <a:lstStyle/>
          <a:p>
            <a:r>
              <a:rPr lang="en-US" sz="1050" b="1"/>
              <a:t>Project Team &amp; Client</a:t>
            </a:r>
          </a:p>
        </p:txBody>
      </p:sp>
      <p:pic>
        <p:nvPicPr>
          <p:cNvPr id="5" name="Afbeelding 4">
            <a:extLst>
              <a:ext uri="{FF2B5EF4-FFF2-40B4-BE49-F238E27FC236}">
                <a16:creationId xmlns:a16="http://schemas.microsoft.com/office/drawing/2014/main" id="{FB0D6450-C564-43EE-808A-AC316BF4BCF9}"/>
              </a:ext>
            </a:extLst>
          </p:cNvPr>
          <p:cNvPicPr>
            <a:picLocks noChangeAspect="1"/>
          </p:cNvPicPr>
          <p:nvPr/>
        </p:nvPicPr>
        <p:blipFill>
          <a:blip r:embed="rId5"/>
          <a:stretch>
            <a:fillRect/>
          </a:stretch>
        </p:blipFill>
        <p:spPr>
          <a:xfrm>
            <a:off x="5060923" y="70535"/>
            <a:ext cx="3778718" cy="1483197"/>
          </a:xfrm>
          <a:prstGeom prst="rect">
            <a:avLst/>
          </a:prstGeom>
        </p:spPr>
      </p:pic>
      <p:sp>
        <p:nvSpPr>
          <p:cNvPr id="13" name="Ovaal 12">
            <a:extLst>
              <a:ext uri="{FF2B5EF4-FFF2-40B4-BE49-F238E27FC236}">
                <a16:creationId xmlns:a16="http://schemas.microsoft.com/office/drawing/2014/main" id="{24A81D14-C022-4ADC-929D-AC8610794B0B}"/>
              </a:ext>
            </a:extLst>
          </p:cNvPr>
          <p:cNvSpPr/>
          <p:nvPr/>
        </p:nvSpPr>
        <p:spPr>
          <a:xfrm>
            <a:off x="5552164" y="843747"/>
            <a:ext cx="702734" cy="516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ep 26">
            <a:extLst>
              <a:ext uri="{FF2B5EF4-FFF2-40B4-BE49-F238E27FC236}">
                <a16:creationId xmlns:a16="http://schemas.microsoft.com/office/drawing/2014/main" id="{A6040E05-5155-477F-BB06-AD31BE0C818E}"/>
              </a:ext>
            </a:extLst>
          </p:cNvPr>
          <p:cNvGrpSpPr/>
          <p:nvPr/>
        </p:nvGrpSpPr>
        <p:grpSpPr>
          <a:xfrm>
            <a:off x="431380" y="3572138"/>
            <a:ext cx="5714346" cy="752047"/>
            <a:chOff x="543696" y="3644310"/>
            <a:chExt cx="5714346" cy="752047"/>
          </a:xfrm>
        </p:grpSpPr>
        <p:grpSp>
          <p:nvGrpSpPr>
            <p:cNvPr id="22" name="Groep 21">
              <a:extLst>
                <a:ext uri="{FF2B5EF4-FFF2-40B4-BE49-F238E27FC236}">
                  <a16:creationId xmlns:a16="http://schemas.microsoft.com/office/drawing/2014/main" id="{F99A9604-4BF0-4A35-88F0-DE01B94A6D4F}"/>
                </a:ext>
              </a:extLst>
            </p:cNvPr>
            <p:cNvGrpSpPr/>
            <p:nvPr/>
          </p:nvGrpSpPr>
          <p:grpSpPr>
            <a:xfrm>
              <a:off x="543696" y="3644310"/>
              <a:ext cx="4800043" cy="752047"/>
              <a:chOff x="543696" y="3686439"/>
              <a:chExt cx="4800043" cy="752047"/>
            </a:xfrm>
          </p:grpSpPr>
          <p:pic>
            <p:nvPicPr>
              <p:cNvPr id="12" name="Afbeelding 11">
                <a:extLst>
                  <a:ext uri="{FF2B5EF4-FFF2-40B4-BE49-F238E27FC236}">
                    <a16:creationId xmlns:a16="http://schemas.microsoft.com/office/drawing/2014/main" id="{864648C2-9476-46C4-AF37-B9864099D25F}"/>
                  </a:ext>
                </a:extLst>
              </p:cNvPr>
              <p:cNvPicPr>
                <a:picLocks noChangeAspect="1"/>
              </p:cNvPicPr>
              <p:nvPr/>
            </p:nvPicPr>
            <p:blipFill>
              <a:blip r:embed="rId6"/>
              <a:stretch>
                <a:fillRect/>
              </a:stretch>
            </p:blipFill>
            <p:spPr>
              <a:xfrm>
                <a:off x="543696" y="3686439"/>
                <a:ext cx="2660148" cy="752047"/>
              </a:xfrm>
              <a:prstGeom prst="rect">
                <a:avLst/>
              </a:prstGeom>
            </p:spPr>
          </p:pic>
          <p:sp>
            <p:nvSpPr>
              <p:cNvPr id="16" name="Rechthoek 15">
                <a:extLst>
                  <a:ext uri="{FF2B5EF4-FFF2-40B4-BE49-F238E27FC236}">
                    <a16:creationId xmlns:a16="http://schemas.microsoft.com/office/drawing/2014/main" id="{1DE40377-2C5F-4141-B548-7B8CCD47A90D}"/>
                  </a:ext>
                </a:extLst>
              </p:cNvPr>
              <p:cNvSpPr/>
              <p:nvPr/>
            </p:nvSpPr>
            <p:spPr>
              <a:xfrm>
                <a:off x="3356482" y="3760665"/>
                <a:ext cx="1987257" cy="461665"/>
              </a:xfrm>
              <a:prstGeom prst="rect">
                <a:avLst/>
              </a:prstGeom>
            </p:spPr>
            <p:txBody>
              <a:bodyPr wrap="square">
                <a:spAutoFit/>
              </a:bodyPr>
              <a:lstStyle/>
              <a:p>
                <a:r>
                  <a:rPr lang="en-US" sz="800">
                    <a:solidFill>
                      <a:schemeClr val="bg1">
                        <a:lumMod val="50000"/>
                      </a:schemeClr>
                    </a:solidFill>
                  </a:rPr>
                  <a:t>For every subsystem we select at least 3 product quality attributes from e.g. the ISO 25010  </a:t>
                </a:r>
              </a:p>
            </p:txBody>
          </p:sp>
        </p:grpSp>
        <p:pic>
          <p:nvPicPr>
            <p:cNvPr id="26" name="Afbeelding 25">
              <a:extLst>
                <a:ext uri="{FF2B5EF4-FFF2-40B4-BE49-F238E27FC236}">
                  <a16:creationId xmlns:a16="http://schemas.microsoft.com/office/drawing/2014/main" id="{09656CD4-DC4A-48F0-9826-D0FDB5ED3336}"/>
                </a:ext>
              </a:extLst>
            </p:cNvPr>
            <p:cNvPicPr>
              <a:picLocks noChangeAspect="1"/>
            </p:cNvPicPr>
            <p:nvPr/>
          </p:nvPicPr>
          <p:blipFill rotWithShape="1">
            <a:blip r:embed="rId7"/>
            <a:srcRect l="33583" t="16427" r="30248" b="18909"/>
            <a:stretch/>
          </p:blipFill>
          <p:spPr>
            <a:xfrm>
              <a:off x="5699927" y="3787051"/>
              <a:ext cx="558115" cy="524487"/>
            </a:xfrm>
            <a:prstGeom prst="rect">
              <a:avLst/>
            </a:prstGeom>
          </p:spPr>
        </p:pic>
      </p:grpSp>
    </p:spTree>
    <p:extLst>
      <p:ext uri="{BB962C8B-B14F-4D97-AF65-F5344CB8AC3E}">
        <p14:creationId xmlns:p14="http://schemas.microsoft.com/office/powerpoint/2010/main" val="20923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0A29C26D-F511-48BC-A55B-856653DCE163}"/>
              </a:ext>
            </a:extLst>
          </p:cNvPr>
          <p:cNvSpPr/>
          <p:nvPr/>
        </p:nvSpPr>
        <p:spPr>
          <a:xfrm>
            <a:off x="304359" y="961907"/>
            <a:ext cx="8709012" cy="3527591"/>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AD9149-0BA3-4AE3-8466-88694D19AB44}"/>
              </a:ext>
            </a:extLst>
          </p:cNvPr>
          <p:cNvSpPr>
            <a:spLocks noGrp="1"/>
          </p:cNvSpPr>
          <p:nvPr>
            <p:ph type="title"/>
          </p:nvPr>
        </p:nvSpPr>
        <p:spPr/>
        <p:txBody>
          <a:bodyPr/>
          <a:lstStyle/>
          <a:p>
            <a:r>
              <a:rPr lang="en-US" dirty="0"/>
              <a:t>2. Risk analysis</a:t>
            </a:r>
          </a:p>
        </p:txBody>
      </p:sp>
      <p:sp>
        <p:nvSpPr>
          <p:cNvPr id="4" name="Tijdelijke aanduiding voor dianummer 3">
            <a:extLst>
              <a:ext uri="{FF2B5EF4-FFF2-40B4-BE49-F238E27FC236}">
                <a16:creationId xmlns:a16="http://schemas.microsoft.com/office/drawing/2014/main" id="{F44596DD-0229-40B8-BF07-1F758894CDC3}"/>
              </a:ext>
            </a:extLst>
          </p:cNvPr>
          <p:cNvSpPr>
            <a:spLocks noGrp="1"/>
          </p:cNvSpPr>
          <p:nvPr>
            <p:ph type="sldNum" sz="quarter" idx="12"/>
          </p:nvPr>
        </p:nvSpPr>
        <p:spPr/>
        <p:txBody>
          <a:bodyPr/>
          <a:lstStyle/>
          <a:p>
            <a:fld id="{CEAECFF1-9107-294C-8B44-7339FEA5C5B5}" type="slidenum">
              <a:rPr lang="en-US" smtClean="0"/>
              <a:pPr/>
              <a:t>22</a:t>
            </a:fld>
            <a:endParaRPr lang="en-US"/>
          </a:p>
        </p:txBody>
      </p:sp>
      <p:graphicFrame>
        <p:nvGraphicFramePr>
          <p:cNvPr id="11" name="Tabel 10">
            <a:extLst>
              <a:ext uri="{FF2B5EF4-FFF2-40B4-BE49-F238E27FC236}">
                <a16:creationId xmlns:a16="http://schemas.microsoft.com/office/drawing/2014/main" id="{3EC85485-CD12-48BB-A348-F475899FACA7}"/>
              </a:ext>
            </a:extLst>
          </p:cNvPr>
          <p:cNvGraphicFramePr>
            <a:graphicFrameLocks noGrp="1"/>
          </p:cNvGraphicFramePr>
          <p:nvPr>
            <p:extLst>
              <p:ext uri="{D42A27DB-BD31-4B8C-83A1-F6EECF244321}">
                <p14:modId xmlns:p14="http://schemas.microsoft.com/office/powerpoint/2010/main" val="2006671088"/>
              </p:ext>
            </p:extLst>
          </p:nvPr>
        </p:nvGraphicFramePr>
        <p:xfrm>
          <a:off x="406902" y="1653224"/>
          <a:ext cx="8239528" cy="1581272"/>
        </p:xfrm>
        <a:graphic>
          <a:graphicData uri="http://schemas.openxmlformats.org/drawingml/2006/table">
            <a:tbl>
              <a:tblPr firstRow="1" bandRow="1">
                <a:tableStyleId>{5C22544A-7EE6-4342-B048-85BDC9FD1C3A}</a:tableStyleId>
              </a:tblPr>
              <a:tblGrid>
                <a:gridCol w="630955">
                  <a:extLst>
                    <a:ext uri="{9D8B030D-6E8A-4147-A177-3AD203B41FA5}">
                      <a16:colId xmlns:a16="http://schemas.microsoft.com/office/drawing/2014/main" val="2106322964"/>
                    </a:ext>
                  </a:extLst>
                </a:gridCol>
                <a:gridCol w="5709770">
                  <a:extLst>
                    <a:ext uri="{9D8B030D-6E8A-4147-A177-3AD203B41FA5}">
                      <a16:colId xmlns:a16="http://schemas.microsoft.com/office/drawing/2014/main" val="1309070107"/>
                    </a:ext>
                  </a:extLst>
                </a:gridCol>
                <a:gridCol w="624922">
                  <a:extLst>
                    <a:ext uri="{9D8B030D-6E8A-4147-A177-3AD203B41FA5}">
                      <a16:colId xmlns:a16="http://schemas.microsoft.com/office/drawing/2014/main" val="75046482"/>
                    </a:ext>
                  </a:extLst>
                </a:gridCol>
                <a:gridCol w="448663">
                  <a:extLst>
                    <a:ext uri="{9D8B030D-6E8A-4147-A177-3AD203B41FA5}">
                      <a16:colId xmlns:a16="http://schemas.microsoft.com/office/drawing/2014/main" val="1521906770"/>
                    </a:ext>
                  </a:extLst>
                </a:gridCol>
                <a:gridCol w="825218">
                  <a:extLst>
                    <a:ext uri="{9D8B030D-6E8A-4147-A177-3AD203B41FA5}">
                      <a16:colId xmlns:a16="http://schemas.microsoft.com/office/drawing/2014/main" val="1258498767"/>
                    </a:ext>
                  </a:extLst>
                </a:gridCol>
              </a:tblGrid>
              <a:tr h="380537">
                <a:tc>
                  <a:txBody>
                    <a:bodyPr/>
                    <a:lstStyle/>
                    <a:p>
                      <a:pPr algn="l" fontAlgn="ctr"/>
                      <a:r>
                        <a:rPr lang="en-US" sz="900" b="1" i="0" u="none" strike="noStrike">
                          <a:solidFill>
                            <a:srgbClr val="FFFFFF"/>
                          </a:solidFill>
                          <a:effectLst/>
                          <a:latin typeface="+mn-lt"/>
                        </a:rPr>
                        <a:t>Risk Id</a:t>
                      </a:r>
                      <a:endParaRPr lang="en-US" sz="900" b="1" i="0" u="none" strike="noStrike" dirty="0">
                        <a:solidFill>
                          <a:srgbClr val="FFFFFF"/>
                        </a:solidFill>
                        <a:effectLst/>
                        <a:latin typeface="+mn-lt"/>
                      </a:endParaRPr>
                    </a:p>
                  </a:txBody>
                  <a:tcPr marL="9525" marR="9525" marT="9525" marB="0" anchor="ctr"/>
                </a:tc>
                <a:tc>
                  <a:txBody>
                    <a:bodyPr/>
                    <a:lstStyle/>
                    <a:p>
                      <a:pPr algn="l" fontAlgn="ctr"/>
                      <a:r>
                        <a:rPr lang="en-US" sz="900" b="1" i="0" u="none" strike="noStrike" noProof="0">
                          <a:solidFill>
                            <a:srgbClr val="FFFFFF"/>
                          </a:solidFill>
                          <a:effectLst/>
                          <a:latin typeface="+mn-lt"/>
                        </a:rPr>
                        <a:t>Description</a:t>
                      </a:r>
                      <a:r>
                        <a:rPr lang="en-US" sz="900" b="1" i="0" u="none" strike="noStrike">
                          <a:solidFill>
                            <a:srgbClr val="FFFFFF"/>
                          </a:solidFill>
                          <a:effectLst/>
                          <a:latin typeface="+mn-lt"/>
                        </a:rPr>
                        <a:t> of risk</a:t>
                      </a:r>
                      <a:endParaRPr lang="en-US" sz="900" b="1" i="0" u="none" strike="noStrike" dirty="0">
                        <a:solidFill>
                          <a:srgbClr val="FFFFFF"/>
                        </a:solidFill>
                        <a:effectLst/>
                        <a:latin typeface="+mn-lt"/>
                      </a:endParaRPr>
                    </a:p>
                  </a:txBody>
                  <a:tcPr marL="9525" marR="9525" marT="9525" marB="0" anchor="ctr"/>
                </a:tc>
                <a:tc>
                  <a:txBody>
                    <a:bodyPr/>
                    <a:lstStyle/>
                    <a:p>
                      <a:pPr algn="ctr" fontAlgn="ctr"/>
                      <a:r>
                        <a:rPr lang="en-US" sz="900" dirty="0">
                          <a:effectLst/>
                        </a:rPr>
                        <a:t>Chance</a:t>
                      </a:r>
                      <a:endParaRPr lang="nl-NL" sz="900" b="1" i="0" u="none" strike="noStrike" dirty="0">
                        <a:solidFill>
                          <a:srgbClr val="FFFFFF"/>
                        </a:solidFill>
                        <a:effectLst/>
                        <a:latin typeface="Arial" panose="020B0604020202020204" pitchFamily="34" charset="0"/>
                      </a:endParaRPr>
                    </a:p>
                  </a:txBody>
                  <a:tcPr marL="9525" marR="9525" marT="9525" marB="0" anchor="ctr"/>
                </a:tc>
                <a:tc>
                  <a:txBody>
                    <a:bodyPr/>
                    <a:lstStyle/>
                    <a:p>
                      <a:pPr algn="l" fontAlgn="ctr"/>
                      <a:r>
                        <a:rPr lang="nl-NL" sz="900" b="1" i="0" u="none" strike="noStrike" dirty="0">
                          <a:solidFill>
                            <a:srgbClr val="FFFFFF"/>
                          </a:solidFill>
                          <a:effectLst/>
                          <a:latin typeface="Arial" panose="020B0604020202020204" pitchFamily="34" charset="0"/>
                        </a:rPr>
                        <a:t>Impact</a:t>
                      </a:r>
                    </a:p>
                  </a:txBody>
                  <a:tcPr marL="9525" marR="9525" marT="9525" marB="0" anchor="ctr"/>
                </a:tc>
                <a:tc>
                  <a:txBody>
                    <a:bodyPr/>
                    <a:lstStyle/>
                    <a:p>
                      <a:pPr algn="l" fontAlgn="ctr"/>
                      <a:r>
                        <a:rPr lang="nl-NL" sz="900" b="1" i="0" u="none" strike="noStrike" dirty="0">
                          <a:solidFill>
                            <a:srgbClr val="FFFFFF"/>
                          </a:solidFill>
                          <a:effectLst/>
                          <a:latin typeface="Arial" panose="020B0604020202020204" pitchFamily="34" charset="0"/>
                        </a:rPr>
                        <a:t>Risk class</a:t>
                      </a:r>
                    </a:p>
                  </a:txBody>
                  <a:tcPr marL="9525" marR="9525" marT="9525" marB="0" anchor="ctr"/>
                </a:tc>
                <a:extLst>
                  <a:ext uri="{0D108BD9-81ED-4DB2-BD59-A6C34878D82A}">
                    <a16:rowId xmlns:a16="http://schemas.microsoft.com/office/drawing/2014/main" val="732598120"/>
                  </a:ext>
                </a:extLst>
              </a:tr>
              <a:tr h="400245">
                <a:tc>
                  <a:txBody>
                    <a:bodyPr/>
                    <a:lstStyle/>
                    <a:p>
                      <a:pPr algn="l" fontAlgn="ctr"/>
                      <a:r>
                        <a:rPr lang="en-US" sz="900" b="0" i="0" u="none" strike="noStrike">
                          <a:solidFill>
                            <a:srgbClr val="000000"/>
                          </a:solidFill>
                          <a:effectLst/>
                          <a:latin typeface="+mn-lt"/>
                        </a:rPr>
                        <a:t>R1     </a:t>
                      </a:r>
                      <a:endParaRPr lang="en-US" sz="900" b="0" i="0" u="none" strike="noStrike" dirty="0">
                        <a:solidFill>
                          <a:srgbClr val="000000"/>
                        </a:solidFill>
                        <a:effectLst/>
                        <a:latin typeface="+mn-lt"/>
                      </a:endParaRPr>
                    </a:p>
                  </a:txBody>
                  <a:tcPr marL="9525" marR="9525" marT="9525" marB="0" anchor="ctr"/>
                </a:tc>
                <a:tc>
                  <a:txBody>
                    <a:bodyPr/>
                    <a:lstStyle/>
                    <a:p>
                      <a:pPr>
                        <a:lnSpc>
                          <a:spcPct val="100000"/>
                        </a:lnSpc>
                        <a:spcAft>
                          <a:spcPts val="0"/>
                        </a:spcAft>
                      </a:pPr>
                      <a:r>
                        <a:rPr lang="en-US" sz="800" b="1" dirty="0">
                          <a:solidFill>
                            <a:srgbClr val="121A48"/>
                          </a:solidFill>
                          <a:effectLst/>
                        </a:rPr>
                        <a:t>Functional-Correctness</a:t>
                      </a:r>
                    </a:p>
                    <a:p>
                      <a:pPr>
                        <a:lnSpc>
                          <a:spcPct val="100000"/>
                        </a:lnSpc>
                        <a:spcAft>
                          <a:spcPts val="0"/>
                        </a:spcAft>
                      </a:pPr>
                      <a:r>
                        <a:rPr lang="en-US" sz="800" dirty="0">
                          <a:solidFill>
                            <a:srgbClr val="121A48"/>
                          </a:solidFill>
                          <a:effectLst/>
                        </a:rPr>
                        <a:t>Subsystem X provides incorrect or incomplete status information about the Management Status API interface.</a:t>
                      </a:r>
                      <a:endParaRPr lang="en-US"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fontAlgn="ctr"/>
                      <a:r>
                        <a:rPr lang="nl-NL" sz="900" b="0" i="0" u="none" strike="noStrike" dirty="0">
                          <a:solidFill>
                            <a:srgbClr val="000000"/>
                          </a:solidFill>
                          <a:effectLst/>
                          <a:latin typeface="Arial" panose="020B0604020202020204" pitchFamily="34" charset="0"/>
                        </a:rPr>
                        <a:t>Low</a:t>
                      </a:r>
                    </a:p>
                  </a:txBody>
                  <a:tcPr marL="9525" marR="9525" marT="9525" marB="0" anchor="ctr"/>
                </a:tc>
                <a:tc>
                  <a:txBody>
                    <a:bodyPr/>
                    <a:lstStyle/>
                    <a:p>
                      <a:pPr algn="ctr" fontAlgn="ctr"/>
                      <a:r>
                        <a:rPr lang="nl-NL" sz="900" b="0" i="0" u="none" strike="noStrike" dirty="0">
                          <a:solidFill>
                            <a:srgbClr val="000000"/>
                          </a:solidFill>
                          <a:effectLst/>
                          <a:latin typeface="Arial" panose="020B0604020202020204" pitchFamily="34" charset="0"/>
                        </a:rPr>
                        <a:t>Medium</a:t>
                      </a:r>
                    </a:p>
                  </a:txBody>
                  <a:tcPr marL="9525" marR="9525" marT="9525" marB="0" anchor="ctr"/>
                </a:tc>
                <a:tc>
                  <a:txBody>
                    <a:bodyPr/>
                    <a:lstStyle/>
                    <a:p>
                      <a:pPr algn="ctr" fontAlgn="ctr"/>
                      <a:r>
                        <a:rPr lang="nl-NL" sz="900" b="0" i="0" u="none" strike="noStrike" dirty="0">
                          <a:solidFill>
                            <a:srgbClr val="000000"/>
                          </a:solidFill>
                          <a:effectLst/>
                          <a:latin typeface="Arial" panose="020B0604020202020204" pitchFamily="34" charset="0"/>
                        </a:rPr>
                        <a:t>B</a:t>
                      </a:r>
                    </a:p>
                  </a:txBody>
                  <a:tcPr marL="9525" marR="9525" marT="9525" marB="0" anchor="ctr"/>
                </a:tc>
                <a:extLst>
                  <a:ext uri="{0D108BD9-81ED-4DB2-BD59-A6C34878D82A}">
                    <a16:rowId xmlns:a16="http://schemas.microsoft.com/office/drawing/2014/main" val="34796761"/>
                  </a:ext>
                </a:extLst>
              </a:tr>
              <a:tr h="400245">
                <a:tc>
                  <a:txBody>
                    <a:bodyPr/>
                    <a:lstStyle/>
                    <a:p>
                      <a:pPr algn="l" fontAlgn="ctr"/>
                      <a:r>
                        <a:rPr lang="en-US" sz="900" b="0" i="0" u="none" strike="noStrike">
                          <a:solidFill>
                            <a:srgbClr val="000000"/>
                          </a:solidFill>
                          <a:effectLst/>
                          <a:latin typeface="+mn-lt"/>
                        </a:rPr>
                        <a:t>R2  </a:t>
                      </a:r>
                      <a:endParaRPr lang="en-US" sz="900" b="0" i="0" u="none" strike="noStrike" dirty="0">
                        <a:solidFill>
                          <a:srgbClr val="000000"/>
                        </a:solidFill>
                        <a:effectLst/>
                        <a:latin typeface="+mn-lt"/>
                      </a:endParaRPr>
                    </a:p>
                  </a:txBody>
                  <a:tcPr marL="9525" marR="9525" marT="9525" marB="0" anchor="ctr"/>
                </a:tc>
                <a:tc>
                  <a:txBody>
                    <a:bodyPr/>
                    <a:lstStyle/>
                    <a:p>
                      <a:pPr>
                        <a:lnSpc>
                          <a:spcPct val="100000"/>
                        </a:lnSpc>
                        <a:spcAft>
                          <a:spcPts val="0"/>
                        </a:spcAft>
                      </a:pPr>
                      <a:r>
                        <a:rPr lang="en-US" sz="800" b="1" dirty="0">
                          <a:solidFill>
                            <a:srgbClr val="121A48"/>
                          </a:solidFill>
                          <a:effectLst/>
                        </a:rPr>
                        <a:t>Reliability-Availability</a:t>
                      </a:r>
                    </a:p>
                    <a:p>
                      <a:pPr>
                        <a:lnSpc>
                          <a:spcPct val="100000"/>
                        </a:lnSpc>
                        <a:spcAft>
                          <a:spcPts val="0"/>
                        </a:spcAft>
                      </a:pPr>
                      <a:r>
                        <a:rPr lang="en-US" sz="800" dirty="0">
                          <a:solidFill>
                            <a:srgbClr val="121A48"/>
                          </a:solidFill>
                          <a:effectLst/>
                        </a:rPr>
                        <a:t>If Subsystem X sends a request for Subsystem X to the Subsystem X with a high frequency request, then the availability of Subsystem X is greatly reduced, which puts the train service at risk.</a:t>
                      </a:r>
                      <a:endParaRPr lang="en-US"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fontAlgn="ctr"/>
                      <a:r>
                        <a:rPr lang="nl-NL" sz="900" b="0" i="0" u="none" strike="noStrike" dirty="0">
                          <a:solidFill>
                            <a:srgbClr val="000000"/>
                          </a:solidFill>
                          <a:effectLst/>
                          <a:latin typeface="Arial" panose="020B0604020202020204" pitchFamily="34" charset="0"/>
                        </a:rPr>
                        <a:t>Low</a:t>
                      </a:r>
                    </a:p>
                  </a:txBody>
                  <a:tcPr marL="9525" marR="9525" marT="9525" marB="0" anchor="ctr"/>
                </a:tc>
                <a:tc>
                  <a:txBody>
                    <a:bodyPr/>
                    <a:lstStyle/>
                    <a:p>
                      <a:pPr algn="ctr" fontAlgn="ctr"/>
                      <a:r>
                        <a:rPr lang="nl-NL" sz="900" b="0" i="0" u="none" strike="noStrike" dirty="0">
                          <a:solidFill>
                            <a:srgbClr val="000000"/>
                          </a:solidFill>
                          <a:effectLst/>
                          <a:latin typeface="Arial" panose="020B0604020202020204" pitchFamily="34" charset="0"/>
                        </a:rPr>
                        <a:t>Medium</a:t>
                      </a:r>
                    </a:p>
                  </a:txBody>
                  <a:tcPr marL="9525" marR="9525" marT="9525" marB="0" anchor="ctr"/>
                </a:tc>
                <a:tc>
                  <a:txBody>
                    <a:bodyPr/>
                    <a:lstStyle/>
                    <a:p>
                      <a:pPr algn="ctr" fontAlgn="ctr"/>
                      <a:r>
                        <a:rPr lang="nl-NL" sz="900" b="0" i="0" u="none" strike="noStrike" dirty="0">
                          <a:solidFill>
                            <a:srgbClr val="000000"/>
                          </a:solidFill>
                          <a:effectLst/>
                          <a:latin typeface="Arial" panose="020B0604020202020204" pitchFamily="34" charset="0"/>
                        </a:rPr>
                        <a:t>C</a:t>
                      </a:r>
                    </a:p>
                  </a:txBody>
                  <a:tcPr marL="9525" marR="9525" marT="9525" marB="0" anchor="ctr"/>
                </a:tc>
                <a:extLst>
                  <a:ext uri="{0D108BD9-81ED-4DB2-BD59-A6C34878D82A}">
                    <a16:rowId xmlns:a16="http://schemas.microsoft.com/office/drawing/2014/main" val="2533322502"/>
                  </a:ext>
                </a:extLst>
              </a:tr>
              <a:tr h="400245">
                <a:tc>
                  <a:txBody>
                    <a:bodyPr/>
                    <a:lstStyle/>
                    <a:p>
                      <a:pPr algn="l" fontAlgn="ctr"/>
                      <a:r>
                        <a:rPr lang="en-US" sz="900" b="0" i="0" u="none" strike="noStrike">
                          <a:solidFill>
                            <a:srgbClr val="000000"/>
                          </a:solidFill>
                          <a:effectLst/>
                          <a:latin typeface="+mn-lt"/>
                        </a:rPr>
                        <a:t>R3    </a:t>
                      </a:r>
                      <a:endParaRPr lang="en-US" sz="900" b="0" i="0" u="none" strike="noStrike" dirty="0">
                        <a:solidFill>
                          <a:srgbClr val="000000"/>
                        </a:solidFill>
                        <a:effectLst/>
                        <a:latin typeface="+mn-lt"/>
                      </a:endParaRPr>
                    </a:p>
                  </a:txBody>
                  <a:tcPr marL="9525" marR="9525" marT="9525" marB="0" anchor="ctr"/>
                </a:tc>
                <a:tc>
                  <a:txBody>
                    <a:bodyPr/>
                    <a:lstStyle/>
                    <a:p>
                      <a:pPr>
                        <a:lnSpc>
                          <a:spcPct val="100000"/>
                        </a:lnSpc>
                        <a:spcAft>
                          <a:spcPts val="0"/>
                        </a:spcAft>
                      </a:pPr>
                      <a:r>
                        <a:rPr lang="en-US" sz="800" b="1" dirty="0">
                          <a:solidFill>
                            <a:srgbClr val="121A48"/>
                          </a:solidFill>
                          <a:effectLst/>
                        </a:rPr>
                        <a:t>Performance-Efficiency</a:t>
                      </a:r>
                    </a:p>
                    <a:p>
                      <a:pPr>
                        <a:lnSpc>
                          <a:spcPct val="100000"/>
                        </a:lnSpc>
                        <a:spcAft>
                          <a:spcPts val="0"/>
                        </a:spcAft>
                      </a:pPr>
                      <a:r>
                        <a:rPr lang="en-US" sz="800" dirty="0">
                          <a:solidFill>
                            <a:srgbClr val="121A48"/>
                          </a:solidFill>
                          <a:effectLst/>
                        </a:rPr>
                        <a:t>Subsystem X cannot process a request from a client for the interface Y Management Status API within 0.5 seconds.</a:t>
                      </a:r>
                      <a:endParaRPr lang="en-US"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fontAlgn="ctr"/>
                      <a:r>
                        <a:rPr lang="nl-NL" sz="900" b="0" i="0" u="none" strike="noStrike" dirty="0">
                          <a:solidFill>
                            <a:srgbClr val="000000"/>
                          </a:solidFill>
                          <a:effectLst/>
                          <a:latin typeface="Arial" panose="020B0604020202020204" pitchFamily="34" charset="0"/>
                        </a:rPr>
                        <a:t>Medium</a:t>
                      </a:r>
                    </a:p>
                  </a:txBody>
                  <a:tcPr marL="9525" marR="9525" marT="9525" marB="0" anchor="ctr"/>
                </a:tc>
                <a:tc>
                  <a:txBody>
                    <a:bodyPr/>
                    <a:lstStyle/>
                    <a:p>
                      <a:pPr algn="ctr" fontAlgn="ctr"/>
                      <a:r>
                        <a:rPr lang="nl-NL" sz="900" b="0" i="0" u="none" strike="noStrike" dirty="0">
                          <a:solidFill>
                            <a:srgbClr val="000000"/>
                          </a:solidFill>
                          <a:effectLst/>
                          <a:latin typeface="Arial" panose="020B0604020202020204" pitchFamily="34" charset="0"/>
                        </a:rPr>
                        <a:t>High</a:t>
                      </a:r>
                    </a:p>
                  </a:txBody>
                  <a:tcPr marL="9525" marR="9525" marT="9525" marB="0" anchor="ctr"/>
                </a:tc>
                <a:tc>
                  <a:txBody>
                    <a:bodyPr/>
                    <a:lstStyle/>
                    <a:p>
                      <a:pPr algn="ctr" fontAlgn="ctr"/>
                      <a:r>
                        <a:rPr lang="nl-NL" sz="900" b="0" i="0" u="none" strike="noStrike" dirty="0">
                          <a:solidFill>
                            <a:srgbClr val="000000"/>
                          </a:solidFill>
                          <a:effectLst/>
                          <a:latin typeface="Arial" panose="020B0604020202020204" pitchFamily="34" charset="0"/>
                        </a:rPr>
                        <a:t>B</a:t>
                      </a:r>
                    </a:p>
                  </a:txBody>
                  <a:tcPr marL="9525" marR="9525" marT="9525" marB="0" anchor="ctr"/>
                </a:tc>
                <a:extLst>
                  <a:ext uri="{0D108BD9-81ED-4DB2-BD59-A6C34878D82A}">
                    <a16:rowId xmlns:a16="http://schemas.microsoft.com/office/drawing/2014/main" val="1763399732"/>
                  </a:ext>
                </a:extLst>
              </a:tr>
            </a:tbl>
          </a:graphicData>
        </a:graphic>
      </p:graphicFrame>
      <p:sp>
        <p:nvSpPr>
          <p:cNvPr id="13" name="Tijdelijke aanduiding voor inhoud 2">
            <a:extLst>
              <a:ext uri="{FF2B5EF4-FFF2-40B4-BE49-F238E27FC236}">
                <a16:creationId xmlns:a16="http://schemas.microsoft.com/office/drawing/2014/main" id="{736DB716-5A7A-4F81-8184-791CE1382830}"/>
              </a:ext>
            </a:extLst>
          </p:cNvPr>
          <p:cNvSpPr txBox="1">
            <a:spLocks/>
          </p:cNvSpPr>
          <p:nvPr/>
        </p:nvSpPr>
        <p:spPr>
          <a:xfrm>
            <a:off x="543696" y="1300807"/>
            <a:ext cx="4637904" cy="276999"/>
          </a:xfrm>
          <a:prstGeom prst="rect">
            <a:avLst/>
          </a:prstGeom>
        </p:spPr>
        <p:txBody>
          <a:bodyPr wrap="square" lIns="0" tIns="0" rIns="0" bIns="0">
            <a:spAutoFit/>
          </a:bodyPr>
          <a:lstStyle>
            <a:lvl1pPr marL="0" indent="0" algn="l" defTabSz="914400" rtl="0" eaLnBrk="1" latinLnBrk="0" hangingPunct="1">
              <a:spcBef>
                <a:spcPct val="20000"/>
              </a:spcBef>
              <a:buFontTx/>
              <a:buNone/>
              <a:defRPr sz="2000" kern="1200">
                <a:solidFill>
                  <a:schemeClr val="accent1"/>
                </a:solidFill>
                <a:latin typeface="+mn-lt"/>
                <a:ea typeface="+mn-ea"/>
                <a:cs typeface="+mn-cs"/>
              </a:defRPr>
            </a:lvl1pPr>
            <a:lvl2pPr marL="720000" indent="-360000" algn="l" defTabSz="914400" rtl="0" eaLnBrk="1" latinLnBrk="0" hangingPunct="1">
              <a:spcBef>
                <a:spcPts val="500"/>
              </a:spcBef>
              <a:buFont typeface="Arial" pitchFamily="34" charset="0"/>
              <a:buChar char="–"/>
              <a:defRPr sz="2000" kern="1200">
                <a:solidFill>
                  <a:srgbClr val="1B2344"/>
                </a:solidFill>
                <a:latin typeface="+mn-lt"/>
                <a:ea typeface="+mn-ea"/>
                <a:cs typeface="+mn-cs"/>
              </a:defRPr>
            </a:lvl2pPr>
            <a:lvl3pPr marL="900000" indent="-180000" algn="l" defTabSz="914400" rtl="0" eaLnBrk="1" latinLnBrk="0" hangingPunct="1">
              <a:spcBef>
                <a:spcPct val="20000"/>
              </a:spcBef>
              <a:buFont typeface="Arial" pitchFamily="34" charset="0"/>
              <a:buChar char="•"/>
              <a:defRPr sz="1600" kern="1200">
                <a:solidFill>
                  <a:srgbClr val="1B23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a:solidFill>
                  <a:schemeClr val="bg1">
                    <a:lumMod val="50000"/>
                  </a:schemeClr>
                </a:solidFill>
              </a:rPr>
              <a:t>Weighted risks, starting point for testing</a:t>
            </a:r>
          </a:p>
        </p:txBody>
      </p:sp>
      <p:sp>
        <p:nvSpPr>
          <p:cNvPr id="21" name="Rechthoek: afgeronde hoeken 20">
            <a:extLst>
              <a:ext uri="{FF2B5EF4-FFF2-40B4-BE49-F238E27FC236}">
                <a16:creationId xmlns:a16="http://schemas.microsoft.com/office/drawing/2014/main" id="{057B9BFF-6A87-4EA1-9E2F-4E74B7BB7103}"/>
              </a:ext>
            </a:extLst>
          </p:cNvPr>
          <p:cNvSpPr/>
          <p:nvPr/>
        </p:nvSpPr>
        <p:spPr>
          <a:xfrm>
            <a:off x="6382941" y="3394687"/>
            <a:ext cx="2554804" cy="1332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23" name="Afbeelding 22">
            <a:extLst>
              <a:ext uri="{FF2B5EF4-FFF2-40B4-BE49-F238E27FC236}">
                <a16:creationId xmlns:a16="http://schemas.microsoft.com/office/drawing/2014/main" id="{F3AC60E6-1DB8-4D0B-B2CD-E4E452B7ABC6}"/>
              </a:ext>
            </a:extLst>
          </p:cNvPr>
          <p:cNvPicPr>
            <a:picLocks noChangeAspect="1"/>
          </p:cNvPicPr>
          <p:nvPr/>
        </p:nvPicPr>
        <p:blipFill rotWithShape="1">
          <a:blip r:embed="rId3"/>
          <a:srcRect l="18400" t="6701" r="19427" b="8024"/>
          <a:stretch/>
        </p:blipFill>
        <p:spPr>
          <a:xfrm>
            <a:off x="6466626" y="3494690"/>
            <a:ext cx="2012818" cy="909358"/>
          </a:xfrm>
          <a:prstGeom prst="rect">
            <a:avLst/>
          </a:prstGeom>
        </p:spPr>
      </p:pic>
      <p:pic>
        <p:nvPicPr>
          <p:cNvPr id="24" name="Afbeelding 23">
            <a:extLst>
              <a:ext uri="{FF2B5EF4-FFF2-40B4-BE49-F238E27FC236}">
                <a16:creationId xmlns:a16="http://schemas.microsoft.com/office/drawing/2014/main" id="{4A5C8171-C58C-4725-B816-EB743DAB7686}"/>
              </a:ext>
            </a:extLst>
          </p:cNvPr>
          <p:cNvPicPr>
            <a:picLocks noChangeAspect="1"/>
          </p:cNvPicPr>
          <p:nvPr/>
        </p:nvPicPr>
        <p:blipFill rotWithShape="1">
          <a:blip r:embed="rId4"/>
          <a:srcRect l="41073" t="12365" r="40206" b="8055"/>
          <a:stretch/>
        </p:blipFill>
        <p:spPr>
          <a:xfrm>
            <a:off x="8479444" y="3494690"/>
            <a:ext cx="360197" cy="909358"/>
          </a:xfrm>
          <a:prstGeom prst="rect">
            <a:avLst/>
          </a:prstGeom>
        </p:spPr>
      </p:pic>
      <p:sp>
        <p:nvSpPr>
          <p:cNvPr id="25" name="Rechthoek 24">
            <a:extLst>
              <a:ext uri="{FF2B5EF4-FFF2-40B4-BE49-F238E27FC236}">
                <a16:creationId xmlns:a16="http://schemas.microsoft.com/office/drawing/2014/main" id="{527107CC-597C-47A0-8E07-E9DBC59E7CDD}"/>
              </a:ext>
            </a:extLst>
          </p:cNvPr>
          <p:cNvSpPr/>
          <p:nvPr/>
        </p:nvSpPr>
        <p:spPr>
          <a:xfrm>
            <a:off x="6658269" y="4430117"/>
            <a:ext cx="2054351" cy="253916"/>
          </a:xfrm>
          <a:prstGeom prst="rect">
            <a:avLst/>
          </a:prstGeom>
        </p:spPr>
        <p:txBody>
          <a:bodyPr wrap="square">
            <a:spAutoFit/>
          </a:bodyPr>
          <a:lstStyle/>
          <a:p>
            <a:r>
              <a:rPr lang="en-US" sz="1050" b="1"/>
              <a:t>Project Team &amp; Client</a:t>
            </a:r>
          </a:p>
        </p:txBody>
      </p:sp>
      <p:sp>
        <p:nvSpPr>
          <p:cNvPr id="15" name="Ovaal 14">
            <a:extLst>
              <a:ext uri="{FF2B5EF4-FFF2-40B4-BE49-F238E27FC236}">
                <a16:creationId xmlns:a16="http://schemas.microsoft.com/office/drawing/2014/main" id="{A22286D3-B060-4B9E-8531-4F1328E449B5}"/>
              </a:ext>
            </a:extLst>
          </p:cNvPr>
          <p:cNvSpPr/>
          <p:nvPr/>
        </p:nvSpPr>
        <p:spPr>
          <a:xfrm>
            <a:off x="6468887" y="1609775"/>
            <a:ext cx="2397755" cy="1624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Afbeelding 17">
            <a:extLst>
              <a:ext uri="{FF2B5EF4-FFF2-40B4-BE49-F238E27FC236}">
                <a16:creationId xmlns:a16="http://schemas.microsoft.com/office/drawing/2014/main" id="{C8587E32-5808-4BB2-9601-F7B94F5897E9}"/>
              </a:ext>
            </a:extLst>
          </p:cNvPr>
          <p:cNvPicPr>
            <a:picLocks noChangeAspect="1"/>
          </p:cNvPicPr>
          <p:nvPr/>
        </p:nvPicPr>
        <p:blipFill>
          <a:blip r:embed="rId5"/>
          <a:stretch>
            <a:fillRect/>
          </a:stretch>
        </p:blipFill>
        <p:spPr>
          <a:xfrm>
            <a:off x="5060923" y="70535"/>
            <a:ext cx="3778718" cy="1483197"/>
          </a:xfrm>
          <a:prstGeom prst="rect">
            <a:avLst/>
          </a:prstGeom>
        </p:spPr>
      </p:pic>
      <p:sp>
        <p:nvSpPr>
          <p:cNvPr id="19" name="Ovaal 18">
            <a:extLst>
              <a:ext uri="{FF2B5EF4-FFF2-40B4-BE49-F238E27FC236}">
                <a16:creationId xmlns:a16="http://schemas.microsoft.com/office/drawing/2014/main" id="{95860CEA-EE2C-44A7-8B33-B95E5BB23814}"/>
              </a:ext>
            </a:extLst>
          </p:cNvPr>
          <p:cNvSpPr/>
          <p:nvPr/>
        </p:nvSpPr>
        <p:spPr>
          <a:xfrm>
            <a:off x="6108424" y="843747"/>
            <a:ext cx="702734" cy="516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217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5A2A317D-0DB6-4A3E-AF3B-5C95D4201BE2}"/>
              </a:ext>
            </a:extLst>
          </p:cNvPr>
          <p:cNvSpPr/>
          <p:nvPr/>
        </p:nvSpPr>
        <p:spPr>
          <a:xfrm>
            <a:off x="304359" y="961907"/>
            <a:ext cx="8709012" cy="3527591"/>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el 1">
            <a:extLst>
              <a:ext uri="{FF2B5EF4-FFF2-40B4-BE49-F238E27FC236}">
                <a16:creationId xmlns:a16="http://schemas.microsoft.com/office/drawing/2014/main" id="{2B60A436-E8EC-4576-9618-A61638CE9482}"/>
              </a:ext>
            </a:extLst>
          </p:cNvPr>
          <p:cNvSpPr>
            <a:spLocks noGrp="1"/>
          </p:cNvSpPr>
          <p:nvPr>
            <p:ph type="title"/>
          </p:nvPr>
        </p:nvSpPr>
        <p:spPr/>
        <p:txBody>
          <a:bodyPr/>
          <a:lstStyle/>
          <a:p>
            <a:r>
              <a:rPr lang="en-US" dirty="0"/>
              <a:t>3. Risk mitigation</a:t>
            </a:r>
          </a:p>
        </p:txBody>
      </p:sp>
      <p:sp>
        <p:nvSpPr>
          <p:cNvPr id="4" name="Tijdelijke aanduiding voor dianummer 3">
            <a:extLst>
              <a:ext uri="{FF2B5EF4-FFF2-40B4-BE49-F238E27FC236}">
                <a16:creationId xmlns:a16="http://schemas.microsoft.com/office/drawing/2014/main" id="{1F912D0B-6F9F-41B6-8108-FD23F562402F}"/>
              </a:ext>
            </a:extLst>
          </p:cNvPr>
          <p:cNvSpPr>
            <a:spLocks noGrp="1"/>
          </p:cNvSpPr>
          <p:nvPr>
            <p:ph type="sldNum" sz="quarter" idx="12"/>
          </p:nvPr>
        </p:nvSpPr>
        <p:spPr/>
        <p:txBody>
          <a:bodyPr/>
          <a:lstStyle/>
          <a:p>
            <a:fld id="{CEAECFF1-9107-294C-8B44-7339FEA5C5B5}" type="slidenum">
              <a:rPr lang="en-US" smtClean="0"/>
              <a:pPr/>
              <a:t>23</a:t>
            </a:fld>
            <a:endParaRPr lang="en-US" dirty="0"/>
          </a:p>
        </p:txBody>
      </p:sp>
      <p:graphicFrame>
        <p:nvGraphicFramePr>
          <p:cNvPr id="6" name="Tabel 5">
            <a:extLst>
              <a:ext uri="{FF2B5EF4-FFF2-40B4-BE49-F238E27FC236}">
                <a16:creationId xmlns:a16="http://schemas.microsoft.com/office/drawing/2014/main" id="{0CC31116-62CA-477C-8DE6-6AC700593417}"/>
              </a:ext>
            </a:extLst>
          </p:cNvPr>
          <p:cNvGraphicFramePr>
            <a:graphicFrameLocks noGrp="1"/>
          </p:cNvGraphicFramePr>
          <p:nvPr>
            <p:extLst>
              <p:ext uri="{D42A27DB-BD31-4B8C-83A1-F6EECF244321}">
                <p14:modId xmlns:p14="http://schemas.microsoft.com/office/powerpoint/2010/main" val="317182543"/>
              </p:ext>
            </p:extLst>
          </p:nvPr>
        </p:nvGraphicFramePr>
        <p:xfrm>
          <a:off x="406902" y="1631043"/>
          <a:ext cx="7935157" cy="1966406"/>
        </p:xfrm>
        <a:graphic>
          <a:graphicData uri="http://schemas.openxmlformats.org/drawingml/2006/table">
            <a:tbl>
              <a:tblPr firstRow="1" bandRow="1">
                <a:tableStyleId>{5C22544A-7EE6-4342-B048-85BDC9FD1C3A}</a:tableStyleId>
              </a:tblPr>
              <a:tblGrid>
                <a:gridCol w="4664386">
                  <a:extLst>
                    <a:ext uri="{9D8B030D-6E8A-4147-A177-3AD203B41FA5}">
                      <a16:colId xmlns:a16="http://schemas.microsoft.com/office/drawing/2014/main" val="2041876607"/>
                    </a:ext>
                  </a:extLst>
                </a:gridCol>
                <a:gridCol w="2239593">
                  <a:extLst>
                    <a:ext uri="{9D8B030D-6E8A-4147-A177-3AD203B41FA5}">
                      <a16:colId xmlns:a16="http://schemas.microsoft.com/office/drawing/2014/main" val="60544675"/>
                    </a:ext>
                  </a:extLst>
                </a:gridCol>
                <a:gridCol w="1031178">
                  <a:extLst>
                    <a:ext uri="{9D8B030D-6E8A-4147-A177-3AD203B41FA5}">
                      <a16:colId xmlns:a16="http://schemas.microsoft.com/office/drawing/2014/main" val="2810125112"/>
                    </a:ext>
                  </a:extLst>
                </a:gridCol>
              </a:tblGrid>
              <a:tr h="236242">
                <a:tc>
                  <a:txBody>
                    <a:bodyPr/>
                    <a:lstStyle/>
                    <a:p>
                      <a:r>
                        <a:rPr lang="nl-NL" sz="1000" dirty="0"/>
                        <a:t>Eisen en maatregelen</a:t>
                      </a:r>
                    </a:p>
                  </a:txBody>
                  <a:tcPr/>
                </a:tc>
                <a:tc>
                  <a:txBody>
                    <a:bodyPr/>
                    <a:lstStyle/>
                    <a:p>
                      <a:r>
                        <a:rPr lang="nl-NL" sz="1000" dirty="0"/>
                        <a:t>Testsoort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Wie</a:t>
                      </a:r>
                    </a:p>
                  </a:txBody>
                  <a:tcPr/>
                </a:tc>
                <a:extLst>
                  <a:ext uri="{0D108BD9-81ED-4DB2-BD59-A6C34878D82A}">
                    <a16:rowId xmlns:a16="http://schemas.microsoft.com/office/drawing/2014/main" val="528234478"/>
                  </a:ext>
                </a:extLst>
              </a:tr>
              <a:tr h="174562">
                <a:tc>
                  <a:txBody>
                    <a:bodyPr/>
                    <a:lstStyle/>
                    <a:p>
                      <a:r>
                        <a:rPr lang="en-US" sz="800" dirty="0">
                          <a:solidFill>
                            <a:srgbClr val="121A48"/>
                          </a:solidFill>
                        </a:rPr>
                        <a:t>Covering requirements ANS-01 to ANS-4</a:t>
                      </a:r>
                      <a:endParaRPr lang="nl-NL" sz="800" b="1" u="sng" dirty="0">
                        <a:solidFill>
                          <a:srgbClr val="121A48"/>
                        </a:solidFill>
                      </a:endParaRPr>
                    </a:p>
                  </a:txBody>
                  <a:tcPr/>
                </a:tc>
                <a:tc>
                  <a:txBody>
                    <a:bodyPr/>
                    <a:lstStyle/>
                    <a:p>
                      <a:r>
                        <a:rPr lang="nl-NL" sz="800" dirty="0">
                          <a:solidFill>
                            <a:srgbClr val="121A48"/>
                          </a:solidFill>
                        </a:rPr>
                        <a:t>Statische test: code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rgbClr val="121A48"/>
                          </a:solidFill>
                        </a:rPr>
                        <a:t>Developer</a:t>
                      </a:r>
                    </a:p>
                  </a:txBody>
                  <a:tcPr/>
                </a:tc>
                <a:extLst>
                  <a:ext uri="{0D108BD9-81ED-4DB2-BD59-A6C34878D82A}">
                    <a16:rowId xmlns:a16="http://schemas.microsoft.com/office/drawing/2014/main" val="3295604544"/>
                  </a:ext>
                </a:extLst>
              </a:tr>
              <a:tr h="34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121A48"/>
                          </a:solidFill>
                        </a:rPr>
                        <a:t>ANS-01 to ANS-016, Prepare test design with test techniques to prepare test cases. Data combination test (formal test technique) and Exploratory test (looking for the corners) Also provides insight into risk R1 (risk class B)</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rgbClr val="121A48"/>
                          </a:solidFill>
                        </a:rPr>
                        <a:t>Module test (</a:t>
                      </a:r>
                      <a:r>
                        <a:rPr lang="nl-NL" sz="800" dirty="0" err="1">
                          <a:solidFill>
                            <a:srgbClr val="121A48"/>
                          </a:solidFill>
                        </a:rPr>
                        <a:t>functional</a:t>
                      </a:r>
                      <a:r>
                        <a:rPr lang="nl-NL" sz="800" dirty="0">
                          <a:solidFill>
                            <a:srgbClr val="121A48"/>
                          </a:solidFill>
                        </a:rPr>
                        <a:t> tests)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rgbClr val="121A48"/>
                          </a:solidFill>
                        </a:rPr>
                        <a:t>Tester</a:t>
                      </a:r>
                    </a:p>
                  </a:txBody>
                  <a:tcPr/>
                </a:tc>
                <a:extLst>
                  <a:ext uri="{0D108BD9-81ED-4DB2-BD59-A6C34878D82A}">
                    <a16:rowId xmlns:a16="http://schemas.microsoft.com/office/drawing/2014/main" val="2830357910"/>
                  </a:ext>
                </a:extLst>
              </a:tr>
              <a:tr h="52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solidFill>
                            <a:srgbClr val="121A48"/>
                          </a:solidFill>
                        </a:rPr>
                        <a:t>Require</a:t>
                      </a:r>
                      <a:r>
                        <a:rPr lang="nl-NL" sz="800" dirty="0">
                          <a:solidFill>
                            <a:srgbClr val="121A48"/>
                          </a:solidFill>
                        </a:rPr>
                        <a:t> ANS-10 </a:t>
                      </a:r>
                      <a:r>
                        <a:rPr lang="nl-NL" sz="800" dirty="0" err="1">
                          <a:solidFill>
                            <a:srgbClr val="121A48"/>
                          </a:solidFill>
                        </a:rPr>
                        <a:t>to</a:t>
                      </a:r>
                      <a:r>
                        <a:rPr lang="nl-NL" sz="800" dirty="0">
                          <a:solidFill>
                            <a:srgbClr val="121A48"/>
                          </a:solidFill>
                        </a:rPr>
                        <a:t> ANS-16 </a:t>
                      </a:r>
                      <a:r>
                        <a:rPr lang="nl-NL" sz="800" dirty="0" err="1">
                          <a:solidFill>
                            <a:srgbClr val="121A48"/>
                          </a:solidFill>
                        </a:rPr>
                        <a:t>regression</a:t>
                      </a:r>
                      <a:r>
                        <a:rPr lang="nl-NL" sz="800" dirty="0">
                          <a:solidFill>
                            <a:srgbClr val="121A48"/>
                          </a:solidFill>
                        </a:rPr>
                        <a:t> test</a:t>
                      </a:r>
                      <a:endParaRPr lang="nl-NL" sz="800" dirty="0">
                        <a:solidFill>
                          <a:srgbClr val="121A48"/>
                        </a:solidFill>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solidFill>
                            <a:srgbClr val="121A48"/>
                          </a:solidFill>
                        </a:rPr>
                        <a:t>Regression</a:t>
                      </a:r>
                      <a:r>
                        <a:rPr lang="nl-NL" sz="800" dirty="0">
                          <a:solidFill>
                            <a:srgbClr val="121A48"/>
                          </a:solidFill>
                        </a:rPr>
                        <a:t> test</a:t>
                      </a:r>
                    </a:p>
                    <a:p>
                      <a:endParaRPr lang="nl-NL" sz="800" dirty="0">
                        <a:solidFill>
                          <a:srgbClr val="121A48"/>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rgbClr val="121A48"/>
                          </a:solidFill>
                        </a:rPr>
                        <a:t>Tester</a:t>
                      </a:r>
                    </a:p>
                  </a:txBody>
                  <a:tcPr/>
                </a:tc>
                <a:extLst>
                  <a:ext uri="{0D108BD9-81ED-4DB2-BD59-A6C34878D82A}">
                    <a16:rowId xmlns:a16="http://schemas.microsoft.com/office/drawing/2014/main" val="3382680039"/>
                  </a:ext>
                </a:extLst>
              </a:tr>
              <a:tr h="527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121A48"/>
                          </a:solidFill>
                          <a:effectLst/>
                          <a:latin typeface="+mn-lt"/>
                          <a:ea typeface="Times New Roman" panose="02020603050405020304" pitchFamily="18" charset="0"/>
                          <a:cs typeface="Times New Roman" panose="02020603050405020304" pitchFamily="18" charset="0"/>
                        </a:rPr>
                        <a:t>ANS-05 to ANS-12 and insight into risks R2 and R3 have to do with performance efficiency: Speed: measuring performance interface: Performance test. Reliability: Availability: Load test to measure availability part system with load on the interface.</a:t>
                      </a:r>
                      <a:endParaRPr lang="nl-NL" sz="800" b="0" dirty="0">
                        <a:solidFill>
                          <a:srgbClr val="121A48"/>
                        </a:solidFill>
                        <a:effectLst/>
                        <a:latin typeface="+mn-lt"/>
                        <a:ea typeface="Times New Roman" panose="02020603050405020304" pitchFamily="18" charset="0"/>
                        <a:cs typeface="Times New Roman" panose="02020603050405020304" pitchFamily="18" charset="0"/>
                      </a:endParaRPr>
                    </a:p>
                  </a:txBody>
                  <a:tcPr/>
                </a:tc>
                <a:tc>
                  <a:txBody>
                    <a:bodyPr/>
                    <a:lstStyle/>
                    <a:p>
                      <a:r>
                        <a:rPr lang="nl-NL" sz="800" dirty="0">
                          <a:solidFill>
                            <a:srgbClr val="121A48"/>
                          </a:solidFill>
                        </a:rPr>
                        <a:t>Performance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rgbClr val="121A48"/>
                          </a:solidFill>
                        </a:rPr>
                        <a:t>Tester</a:t>
                      </a:r>
                    </a:p>
                  </a:txBody>
                  <a:tcPr/>
                </a:tc>
                <a:extLst>
                  <a:ext uri="{0D108BD9-81ED-4DB2-BD59-A6C34878D82A}">
                    <a16:rowId xmlns:a16="http://schemas.microsoft.com/office/drawing/2014/main" val="503108357"/>
                  </a:ext>
                </a:extLst>
              </a:tr>
            </a:tbl>
          </a:graphicData>
        </a:graphic>
      </p:graphicFrame>
      <p:sp>
        <p:nvSpPr>
          <p:cNvPr id="7" name="Rechthoek 6">
            <a:extLst>
              <a:ext uri="{FF2B5EF4-FFF2-40B4-BE49-F238E27FC236}">
                <a16:creationId xmlns:a16="http://schemas.microsoft.com/office/drawing/2014/main" id="{074BD7C0-27E4-43AD-A42B-104858FA4DF3}"/>
              </a:ext>
            </a:extLst>
          </p:cNvPr>
          <p:cNvSpPr/>
          <p:nvPr/>
        </p:nvSpPr>
        <p:spPr>
          <a:xfrm>
            <a:off x="543696" y="1160810"/>
            <a:ext cx="1762021" cy="369332"/>
          </a:xfrm>
          <a:prstGeom prst="rect">
            <a:avLst/>
          </a:prstGeom>
        </p:spPr>
        <p:txBody>
          <a:bodyPr wrap="none">
            <a:spAutoFit/>
          </a:bodyPr>
          <a:lstStyle/>
          <a:p>
            <a:r>
              <a:rPr lang="en-US" dirty="0">
                <a:solidFill>
                  <a:srgbClr val="121A48"/>
                </a:solidFill>
              </a:rPr>
              <a:t>Select test type</a:t>
            </a:r>
          </a:p>
        </p:txBody>
      </p:sp>
      <p:sp>
        <p:nvSpPr>
          <p:cNvPr id="19" name="Rechthoek: afgeronde hoeken 18">
            <a:extLst>
              <a:ext uri="{FF2B5EF4-FFF2-40B4-BE49-F238E27FC236}">
                <a16:creationId xmlns:a16="http://schemas.microsoft.com/office/drawing/2014/main" id="{96049F41-C70F-4891-91E3-D27A77ED76E6}"/>
              </a:ext>
            </a:extLst>
          </p:cNvPr>
          <p:cNvSpPr/>
          <p:nvPr/>
        </p:nvSpPr>
        <p:spPr>
          <a:xfrm>
            <a:off x="6080760" y="3314784"/>
            <a:ext cx="2842987" cy="1332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6" name="Afbeelding 15">
            <a:extLst>
              <a:ext uri="{FF2B5EF4-FFF2-40B4-BE49-F238E27FC236}">
                <a16:creationId xmlns:a16="http://schemas.microsoft.com/office/drawing/2014/main" id="{869A085A-A5F1-4C74-B3D3-E8C02F75C67F}"/>
              </a:ext>
            </a:extLst>
          </p:cNvPr>
          <p:cNvPicPr>
            <a:picLocks noChangeAspect="1"/>
          </p:cNvPicPr>
          <p:nvPr/>
        </p:nvPicPr>
        <p:blipFill>
          <a:blip r:embed="rId2"/>
          <a:stretch>
            <a:fillRect/>
          </a:stretch>
        </p:blipFill>
        <p:spPr>
          <a:xfrm>
            <a:off x="8224005" y="3396762"/>
            <a:ext cx="466725" cy="1133475"/>
          </a:xfrm>
          <a:prstGeom prst="rect">
            <a:avLst/>
          </a:prstGeom>
        </p:spPr>
      </p:pic>
      <p:pic>
        <p:nvPicPr>
          <p:cNvPr id="12" name="Picture 3" descr="Afbeeldingsresultaat voor weegschaal">
            <a:extLst>
              <a:ext uri="{FF2B5EF4-FFF2-40B4-BE49-F238E27FC236}">
                <a16:creationId xmlns:a16="http://schemas.microsoft.com/office/drawing/2014/main" id="{6C3A7BF9-CF1A-484D-8FCC-FA98DD2EB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872" y="3556205"/>
            <a:ext cx="1282402" cy="85028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BA629AD1-3AF6-4A74-9D28-8C20A96BED0A}"/>
              </a:ext>
            </a:extLst>
          </p:cNvPr>
          <p:cNvSpPr txBox="1"/>
          <p:nvPr/>
        </p:nvSpPr>
        <p:spPr>
          <a:xfrm>
            <a:off x="6154299" y="4064568"/>
            <a:ext cx="1324080" cy="169277"/>
          </a:xfrm>
          <a:prstGeom prst="rect">
            <a:avLst/>
          </a:prstGeom>
        </p:spPr>
        <p:txBody>
          <a:bodyPr wrap="none" lIns="0" tIns="0" rIns="0" bIns="0" rtlCol="0">
            <a:spAutoFit/>
          </a:bodyPr>
          <a:lstStyle/>
          <a:p>
            <a:r>
              <a:rPr lang="en-US" sz="1100" dirty="0">
                <a:solidFill>
                  <a:srgbClr val="1B2344"/>
                </a:solidFill>
              </a:rPr>
              <a:t>    Risk         Measure</a:t>
            </a:r>
          </a:p>
        </p:txBody>
      </p:sp>
      <p:sp>
        <p:nvSpPr>
          <p:cNvPr id="15" name="Rechthoek 14">
            <a:extLst>
              <a:ext uri="{FF2B5EF4-FFF2-40B4-BE49-F238E27FC236}">
                <a16:creationId xmlns:a16="http://schemas.microsoft.com/office/drawing/2014/main" id="{3B27AB47-1AE1-482B-848C-E070BC024043}"/>
              </a:ext>
            </a:extLst>
          </p:cNvPr>
          <p:cNvSpPr/>
          <p:nvPr/>
        </p:nvSpPr>
        <p:spPr>
          <a:xfrm>
            <a:off x="8224005" y="4467972"/>
            <a:ext cx="699742" cy="222786"/>
          </a:xfrm>
          <a:prstGeom prst="rect">
            <a:avLst/>
          </a:prstGeom>
        </p:spPr>
        <p:txBody>
          <a:bodyPr wrap="square">
            <a:spAutoFit/>
          </a:bodyPr>
          <a:lstStyle/>
          <a:p>
            <a:r>
              <a:rPr lang="en-US" sz="800" b="1" dirty="0"/>
              <a:t>Tester</a:t>
            </a:r>
          </a:p>
        </p:txBody>
      </p:sp>
      <p:pic>
        <p:nvPicPr>
          <p:cNvPr id="22" name="Afbeelding 21">
            <a:extLst>
              <a:ext uri="{FF2B5EF4-FFF2-40B4-BE49-F238E27FC236}">
                <a16:creationId xmlns:a16="http://schemas.microsoft.com/office/drawing/2014/main" id="{D5EC8872-8377-41D7-99BA-C9CF46DEBCE4}"/>
              </a:ext>
            </a:extLst>
          </p:cNvPr>
          <p:cNvPicPr>
            <a:picLocks noChangeAspect="1"/>
          </p:cNvPicPr>
          <p:nvPr/>
        </p:nvPicPr>
        <p:blipFill>
          <a:blip r:embed="rId4"/>
          <a:stretch>
            <a:fillRect/>
          </a:stretch>
        </p:blipFill>
        <p:spPr>
          <a:xfrm>
            <a:off x="5060923" y="70535"/>
            <a:ext cx="3778718" cy="1483197"/>
          </a:xfrm>
          <a:prstGeom prst="rect">
            <a:avLst/>
          </a:prstGeom>
        </p:spPr>
      </p:pic>
      <p:sp>
        <p:nvSpPr>
          <p:cNvPr id="23" name="Ovaal 22">
            <a:extLst>
              <a:ext uri="{FF2B5EF4-FFF2-40B4-BE49-F238E27FC236}">
                <a16:creationId xmlns:a16="http://schemas.microsoft.com/office/drawing/2014/main" id="{696133F3-0C26-4D9B-B85D-367AE4568434}"/>
              </a:ext>
            </a:extLst>
          </p:cNvPr>
          <p:cNvSpPr/>
          <p:nvPr/>
        </p:nvSpPr>
        <p:spPr>
          <a:xfrm>
            <a:off x="6893284" y="843747"/>
            <a:ext cx="702734" cy="516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526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8F80B818-0512-48D6-A479-555625D8A89E}"/>
              </a:ext>
            </a:extLst>
          </p:cNvPr>
          <p:cNvSpPr/>
          <p:nvPr/>
        </p:nvSpPr>
        <p:spPr>
          <a:xfrm>
            <a:off x="304359" y="961907"/>
            <a:ext cx="8709012" cy="3527591"/>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el 1">
            <a:extLst>
              <a:ext uri="{FF2B5EF4-FFF2-40B4-BE49-F238E27FC236}">
                <a16:creationId xmlns:a16="http://schemas.microsoft.com/office/drawing/2014/main" id="{3BC41AF2-04F2-4A03-A8E5-18EC0EA4FDD9}"/>
              </a:ext>
            </a:extLst>
          </p:cNvPr>
          <p:cNvSpPr>
            <a:spLocks noGrp="1"/>
          </p:cNvSpPr>
          <p:nvPr>
            <p:ph type="title"/>
          </p:nvPr>
        </p:nvSpPr>
        <p:spPr/>
        <p:txBody>
          <a:bodyPr/>
          <a:lstStyle/>
          <a:p>
            <a:r>
              <a:rPr lang="en-US" dirty="0"/>
              <a:t>3. Risk mitigation</a:t>
            </a:r>
          </a:p>
        </p:txBody>
      </p:sp>
      <p:sp>
        <p:nvSpPr>
          <p:cNvPr id="4" name="Tijdelijke aanduiding voor dianummer 3">
            <a:extLst>
              <a:ext uri="{FF2B5EF4-FFF2-40B4-BE49-F238E27FC236}">
                <a16:creationId xmlns:a16="http://schemas.microsoft.com/office/drawing/2014/main" id="{DAD7BC69-21E7-4AEF-9CCC-DB77D58F2012}"/>
              </a:ext>
            </a:extLst>
          </p:cNvPr>
          <p:cNvSpPr>
            <a:spLocks noGrp="1"/>
          </p:cNvSpPr>
          <p:nvPr>
            <p:ph type="sldNum" sz="quarter" idx="12"/>
          </p:nvPr>
        </p:nvSpPr>
        <p:spPr/>
        <p:txBody>
          <a:bodyPr/>
          <a:lstStyle/>
          <a:p>
            <a:fld id="{CEAECFF1-9107-294C-8B44-7339FEA5C5B5}" type="slidenum">
              <a:rPr lang="en-US" smtClean="0"/>
              <a:pPr/>
              <a:t>24</a:t>
            </a:fld>
            <a:endParaRPr lang="en-US" dirty="0"/>
          </a:p>
        </p:txBody>
      </p:sp>
      <p:sp>
        <p:nvSpPr>
          <p:cNvPr id="8" name="Tijdelijke aanduiding voor inhoud 2">
            <a:extLst>
              <a:ext uri="{FF2B5EF4-FFF2-40B4-BE49-F238E27FC236}">
                <a16:creationId xmlns:a16="http://schemas.microsoft.com/office/drawing/2014/main" id="{C4840D58-3EF8-40E3-801E-802E01E017A3}"/>
              </a:ext>
            </a:extLst>
          </p:cNvPr>
          <p:cNvSpPr txBox="1">
            <a:spLocks/>
          </p:cNvSpPr>
          <p:nvPr/>
        </p:nvSpPr>
        <p:spPr>
          <a:xfrm>
            <a:off x="406799" y="1343125"/>
            <a:ext cx="5513755" cy="1261884"/>
          </a:xfrm>
          <a:prstGeom prst="rect">
            <a:avLst/>
          </a:prstGeom>
        </p:spPr>
        <p:txBody>
          <a:bodyPr wrap="square" lIns="0" tIns="0" rIns="0" bIns="0">
            <a:spAutoFit/>
          </a:bodyPr>
          <a:lstStyle>
            <a:lvl1pPr marL="0" indent="0" algn="l" defTabSz="914400" rtl="0" eaLnBrk="1" latinLnBrk="0" hangingPunct="1">
              <a:spcBef>
                <a:spcPct val="20000"/>
              </a:spcBef>
              <a:buFontTx/>
              <a:buNone/>
              <a:defRPr sz="2000" kern="1200">
                <a:solidFill>
                  <a:schemeClr val="accent1"/>
                </a:solidFill>
                <a:latin typeface="+mn-lt"/>
                <a:ea typeface="+mn-ea"/>
                <a:cs typeface="+mn-cs"/>
              </a:defRPr>
            </a:lvl1pPr>
            <a:lvl2pPr marL="720000" indent="-360000" algn="l" defTabSz="914400" rtl="0" eaLnBrk="1" latinLnBrk="0" hangingPunct="1">
              <a:spcBef>
                <a:spcPts val="500"/>
              </a:spcBef>
              <a:buFont typeface="Arial" pitchFamily="34" charset="0"/>
              <a:buChar char="–"/>
              <a:defRPr sz="2000" kern="1200">
                <a:solidFill>
                  <a:srgbClr val="1B2344"/>
                </a:solidFill>
                <a:latin typeface="+mn-lt"/>
                <a:ea typeface="+mn-ea"/>
                <a:cs typeface="+mn-cs"/>
              </a:defRPr>
            </a:lvl2pPr>
            <a:lvl3pPr marL="900000" indent="-180000" algn="l" defTabSz="914400" rtl="0" eaLnBrk="1" latinLnBrk="0" hangingPunct="1">
              <a:spcBef>
                <a:spcPct val="20000"/>
              </a:spcBef>
              <a:buFont typeface="Arial" pitchFamily="34" charset="0"/>
              <a:buChar char="•"/>
              <a:defRPr sz="1600" kern="1200">
                <a:solidFill>
                  <a:srgbClr val="1B23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solidFill>
                  <a:schemeClr val="bg1">
                    <a:lumMod val="50000"/>
                  </a:schemeClr>
                </a:solidFill>
              </a:rPr>
              <a:t>Module test (1) Data combination test</a:t>
            </a:r>
          </a:p>
          <a:p>
            <a:pPr marL="171450" indent="-171450">
              <a:buFont typeface="Arial" panose="020B0604020202020204" pitchFamily="34" charset="0"/>
              <a:buChar char="•"/>
            </a:pPr>
            <a:r>
              <a:rPr lang="en-US" sz="1000" dirty="0">
                <a:solidFill>
                  <a:schemeClr val="bg1">
                    <a:lumMod val="50000"/>
                  </a:schemeClr>
                </a:solidFill>
              </a:rPr>
              <a:t>Quality characteristic: Functional correctness,</a:t>
            </a:r>
          </a:p>
          <a:p>
            <a:pPr marL="171450" indent="-171450">
              <a:buFont typeface="Arial" panose="020B0604020202020204" pitchFamily="34" charset="0"/>
              <a:buChar char="•"/>
            </a:pPr>
            <a:r>
              <a:rPr lang="en-US" sz="1000" dirty="0">
                <a:solidFill>
                  <a:schemeClr val="bg1">
                    <a:lumMod val="50000"/>
                  </a:schemeClr>
                </a:solidFill>
              </a:rPr>
              <a:t>Risk class B, test approach: Functional testing,</a:t>
            </a:r>
          </a:p>
          <a:p>
            <a:pPr marL="171450" indent="-171450">
              <a:buFont typeface="Arial" panose="020B0604020202020204" pitchFamily="34" charset="0"/>
              <a:buChar char="•"/>
            </a:pPr>
            <a:r>
              <a:rPr lang="en-US" sz="1000" dirty="0">
                <a:solidFill>
                  <a:schemeClr val="bg1">
                    <a:lumMod val="50000"/>
                  </a:schemeClr>
                </a:solidFill>
              </a:rPr>
              <a:t>Risk class B, test weight “Normal”</a:t>
            </a:r>
          </a:p>
          <a:p>
            <a:pPr marL="171450" indent="-171450">
              <a:buFont typeface="Arial" panose="020B0604020202020204" pitchFamily="34" charset="0"/>
              <a:buChar char="•"/>
            </a:pPr>
            <a:r>
              <a:rPr lang="en-US" sz="1000" dirty="0">
                <a:solidFill>
                  <a:schemeClr val="bg1">
                    <a:lumMod val="50000"/>
                  </a:schemeClr>
                </a:solidFill>
              </a:rPr>
              <a:t>Data combination test with 2 data pairs selected based on the different test items in the requirement list.</a:t>
            </a:r>
          </a:p>
          <a:p>
            <a:pPr marL="171450" indent="-171450">
              <a:buFont typeface="Arial" panose="020B0604020202020204" pitchFamily="34" charset="0"/>
              <a:buChar char="•"/>
            </a:pPr>
            <a:r>
              <a:rPr lang="en-US" sz="1000" dirty="0">
                <a:solidFill>
                  <a:schemeClr val="bg1">
                    <a:lumMod val="50000"/>
                  </a:schemeClr>
                </a:solidFill>
              </a:rPr>
              <a:t>Make a sketch</a:t>
            </a:r>
            <a:endParaRPr lang="en-US" sz="400" dirty="0">
              <a:solidFill>
                <a:schemeClr val="bg1">
                  <a:lumMod val="50000"/>
                </a:schemeClr>
              </a:solidFill>
            </a:endParaRPr>
          </a:p>
        </p:txBody>
      </p:sp>
      <p:pic>
        <p:nvPicPr>
          <p:cNvPr id="169" name="Afbeelding 168">
            <a:extLst>
              <a:ext uri="{FF2B5EF4-FFF2-40B4-BE49-F238E27FC236}">
                <a16:creationId xmlns:a16="http://schemas.microsoft.com/office/drawing/2014/main" id="{BDBEBECE-484C-4EFC-8499-767A44A420F8}"/>
              </a:ext>
            </a:extLst>
          </p:cNvPr>
          <p:cNvPicPr>
            <a:picLocks noChangeAspect="1"/>
          </p:cNvPicPr>
          <p:nvPr/>
        </p:nvPicPr>
        <p:blipFill>
          <a:blip r:embed="rId2"/>
          <a:stretch>
            <a:fillRect/>
          </a:stretch>
        </p:blipFill>
        <p:spPr>
          <a:xfrm>
            <a:off x="556767" y="2714112"/>
            <a:ext cx="4294642" cy="1709352"/>
          </a:xfrm>
          <a:prstGeom prst="rect">
            <a:avLst/>
          </a:prstGeom>
        </p:spPr>
      </p:pic>
      <p:sp>
        <p:nvSpPr>
          <p:cNvPr id="11" name="Rechthoek 10">
            <a:extLst>
              <a:ext uri="{FF2B5EF4-FFF2-40B4-BE49-F238E27FC236}">
                <a16:creationId xmlns:a16="http://schemas.microsoft.com/office/drawing/2014/main" id="{F0D4939C-2ADB-4300-B0E2-9BA9D09556BD}"/>
              </a:ext>
            </a:extLst>
          </p:cNvPr>
          <p:cNvSpPr/>
          <p:nvPr/>
        </p:nvSpPr>
        <p:spPr>
          <a:xfrm>
            <a:off x="456195" y="954073"/>
            <a:ext cx="2544286" cy="369332"/>
          </a:xfrm>
          <a:prstGeom prst="rect">
            <a:avLst/>
          </a:prstGeom>
        </p:spPr>
        <p:txBody>
          <a:bodyPr wrap="none">
            <a:spAutoFit/>
          </a:bodyPr>
          <a:lstStyle/>
          <a:p>
            <a:r>
              <a:rPr lang="en-US" dirty="0">
                <a:solidFill>
                  <a:srgbClr val="121A48"/>
                </a:solidFill>
              </a:rPr>
              <a:t>Determine test severity</a:t>
            </a:r>
          </a:p>
        </p:txBody>
      </p:sp>
      <p:pic>
        <p:nvPicPr>
          <p:cNvPr id="9" name="Afbeelding 8">
            <a:extLst>
              <a:ext uri="{FF2B5EF4-FFF2-40B4-BE49-F238E27FC236}">
                <a16:creationId xmlns:a16="http://schemas.microsoft.com/office/drawing/2014/main" id="{6B5B760F-C96B-4386-BE69-F30A1DEF009A}"/>
              </a:ext>
            </a:extLst>
          </p:cNvPr>
          <p:cNvPicPr>
            <a:picLocks noChangeAspect="1"/>
          </p:cNvPicPr>
          <p:nvPr/>
        </p:nvPicPr>
        <p:blipFill>
          <a:blip r:embed="rId3"/>
          <a:stretch>
            <a:fillRect/>
          </a:stretch>
        </p:blipFill>
        <p:spPr>
          <a:xfrm>
            <a:off x="493426" y="2616599"/>
            <a:ext cx="2450503" cy="1813467"/>
          </a:xfrm>
          <a:prstGeom prst="rect">
            <a:avLst/>
          </a:prstGeom>
        </p:spPr>
      </p:pic>
      <p:pic>
        <p:nvPicPr>
          <p:cNvPr id="10" name="Afbeelding 9">
            <a:extLst>
              <a:ext uri="{FF2B5EF4-FFF2-40B4-BE49-F238E27FC236}">
                <a16:creationId xmlns:a16="http://schemas.microsoft.com/office/drawing/2014/main" id="{7232BB1A-FB5D-4E92-8F58-B3C8655A7977}"/>
              </a:ext>
            </a:extLst>
          </p:cNvPr>
          <p:cNvPicPr>
            <a:picLocks noChangeAspect="1"/>
          </p:cNvPicPr>
          <p:nvPr/>
        </p:nvPicPr>
        <p:blipFill>
          <a:blip r:embed="rId4"/>
          <a:stretch>
            <a:fillRect/>
          </a:stretch>
        </p:blipFill>
        <p:spPr>
          <a:xfrm>
            <a:off x="2943929" y="2616598"/>
            <a:ext cx="2976625" cy="1834661"/>
          </a:xfrm>
          <a:prstGeom prst="rect">
            <a:avLst/>
          </a:prstGeom>
        </p:spPr>
      </p:pic>
      <p:sp>
        <p:nvSpPr>
          <p:cNvPr id="28" name="Rechthoek: afgeronde hoeken 27">
            <a:extLst>
              <a:ext uri="{FF2B5EF4-FFF2-40B4-BE49-F238E27FC236}">
                <a16:creationId xmlns:a16="http://schemas.microsoft.com/office/drawing/2014/main" id="{E6E50562-D47E-4F11-87CF-21A34DEEEC08}"/>
              </a:ext>
            </a:extLst>
          </p:cNvPr>
          <p:cNvSpPr/>
          <p:nvPr/>
        </p:nvSpPr>
        <p:spPr>
          <a:xfrm>
            <a:off x="6080760" y="3314784"/>
            <a:ext cx="2842987" cy="1332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29" name="Afbeelding 28">
            <a:extLst>
              <a:ext uri="{FF2B5EF4-FFF2-40B4-BE49-F238E27FC236}">
                <a16:creationId xmlns:a16="http://schemas.microsoft.com/office/drawing/2014/main" id="{86D1B196-BC4A-4825-9BFE-F9F25B710A32}"/>
              </a:ext>
            </a:extLst>
          </p:cNvPr>
          <p:cNvPicPr>
            <a:picLocks noChangeAspect="1"/>
          </p:cNvPicPr>
          <p:nvPr/>
        </p:nvPicPr>
        <p:blipFill>
          <a:blip r:embed="rId5"/>
          <a:stretch>
            <a:fillRect/>
          </a:stretch>
        </p:blipFill>
        <p:spPr>
          <a:xfrm>
            <a:off x="8224005" y="3396762"/>
            <a:ext cx="466725" cy="1133475"/>
          </a:xfrm>
          <a:prstGeom prst="rect">
            <a:avLst/>
          </a:prstGeom>
        </p:spPr>
      </p:pic>
      <p:pic>
        <p:nvPicPr>
          <p:cNvPr id="30" name="Picture 3" descr="Afbeeldingsresultaat voor weegschaal">
            <a:extLst>
              <a:ext uri="{FF2B5EF4-FFF2-40B4-BE49-F238E27FC236}">
                <a16:creationId xmlns:a16="http://schemas.microsoft.com/office/drawing/2014/main" id="{6520AF45-848D-411C-A9A3-ADF32D711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872" y="3556205"/>
            <a:ext cx="1282402" cy="850289"/>
          </a:xfrm>
          <a:prstGeom prst="rect">
            <a:avLst/>
          </a:prstGeom>
          <a:noFill/>
          <a:extLst>
            <a:ext uri="{909E8E84-426E-40DD-AFC4-6F175D3DCCD1}">
              <a14:hiddenFill xmlns:a14="http://schemas.microsoft.com/office/drawing/2010/main">
                <a:solidFill>
                  <a:srgbClr val="FFFFFF"/>
                </a:solidFill>
              </a14:hiddenFill>
            </a:ext>
          </a:extLst>
        </p:spPr>
      </p:pic>
      <p:sp>
        <p:nvSpPr>
          <p:cNvPr id="31" name="Tekstvak 30">
            <a:extLst>
              <a:ext uri="{FF2B5EF4-FFF2-40B4-BE49-F238E27FC236}">
                <a16:creationId xmlns:a16="http://schemas.microsoft.com/office/drawing/2014/main" id="{F6F8FBBF-A30A-4163-ABE7-DA576CAA0990}"/>
              </a:ext>
            </a:extLst>
          </p:cNvPr>
          <p:cNvSpPr txBox="1"/>
          <p:nvPr/>
        </p:nvSpPr>
        <p:spPr>
          <a:xfrm>
            <a:off x="6330630" y="4077619"/>
            <a:ext cx="1125308" cy="169277"/>
          </a:xfrm>
          <a:prstGeom prst="rect">
            <a:avLst/>
          </a:prstGeom>
        </p:spPr>
        <p:txBody>
          <a:bodyPr wrap="none" lIns="0" tIns="0" rIns="0" bIns="0" rtlCol="0">
            <a:spAutoFit/>
          </a:bodyPr>
          <a:lstStyle/>
          <a:p>
            <a:r>
              <a:rPr lang="en-US" sz="1100" dirty="0">
                <a:solidFill>
                  <a:srgbClr val="1B2344"/>
                </a:solidFill>
              </a:rPr>
              <a:t>Risk       Measure</a:t>
            </a:r>
          </a:p>
        </p:txBody>
      </p:sp>
      <p:sp>
        <p:nvSpPr>
          <p:cNvPr id="32" name="Rechthoek 31">
            <a:extLst>
              <a:ext uri="{FF2B5EF4-FFF2-40B4-BE49-F238E27FC236}">
                <a16:creationId xmlns:a16="http://schemas.microsoft.com/office/drawing/2014/main" id="{3CAA850A-3506-4A82-93A4-B9B1E4254984}"/>
              </a:ext>
            </a:extLst>
          </p:cNvPr>
          <p:cNvSpPr/>
          <p:nvPr/>
        </p:nvSpPr>
        <p:spPr>
          <a:xfrm>
            <a:off x="8224005" y="4467972"/>
            <a:ext cx="699742" cy="222786"/>
          </a:xfrm>
          <a:prstGeom prst="rect">
            <a:avLst/>
          </a:prstGeom>
        </p:spPr>
        <p:txBody>
          <a:bodyPr wrap="square">
            <a:spAutoFit/>
          </a:bodyPr>
          <a:lstStyle/>
          <a:p>
            <a:r>
              <a:rPr lang="en-US" sz="800" b="1" dirty="0"/>
              <a:t>Tester</a:t>
            </a:r>
          </a:p>
        </p:txBody>
      </p:sp>
      <p:pic>
        <p:nvPicPr>
          <p:cNvPr id="20" name="Afbeelding 19">
            <a:extLst>
              <a:ext uri="{FF2B5EF4-FFF2-40B4-BE49-F238E27FC236}">
                <a16:creationId xmlns:a16="http://schemas.microsoft.com/office/drawing/2014/main" id="{B5EE0798-56E1-495D-BD84-FA916EBADD2C}"/>
              </a:ext>
            </a:extLst>
          </p:cNvPr>
          <p:cNvPicPr>
            <a:picLocks noChangeAspect="1"/>
          </p:cNvPicPr>
          <p:nvPr/>
        </p:nvPicPr>
        <p:blipFill>
          <a:blip r:embed="rId7"/>
          <a:stretch>
            <a:fillRect/>
          </a:stretch>
        </p:blipFill>
        <p:spPr>
          <a:xfrm>
            <a:off x="5060923" y="70535"/>
            <a:ext cx="3778718" cy="1483197"/>
          </a:xfrm>
          <a:prstGeom prst="rect">
            <a:avLst/>
          </a:prstGeom>
        </p:spPr>
      </p:pic>
      <p:sp>
        <p:nvSpPr>
          <p:cNvPr id="21" name="Ovaal 20">
            <a:extLst>
              <a:ext uri="{FF2B5EF4-FFF2-40B4-BE49-F238E27FC236}">
                <a16:creationId xmlns:a16="http://schemas.microsoft.com/office/drawing/2014/main" id="{DF14A67A-BB95-4406-9C17-5B3BBDC67AB3}"/>
              </a:ext>
            </a:extLst>
          </p:cNvPr>
          <p:cNvSpPr/>
          <p:nvPr/>
        </p:nvSpPr>
        <p:spPr>
          <a:xfrm>
            <a:off x="6893284" y="843747"/>
            <a:ext cx="702734" cy="516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042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8B6D310E-D02E-4BA7-9805-B3BD8943AE61}"/>
              </a:ext>
            </a:extLst>
          </p:cNvPr>
          <p:cNvSpPr/>
          <p:nvPr/>
        </p:nvSpPr>
        <p:spPr>
          <a:xfrm>
            <a:off x="304359" y="961907"/>
            <a:ext cx="8709012" cy="3527591"/>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42EFD94C-0749-4314-AD1A-B7117413C846}"/>
              </a:ext>
            </a:extLst>
          </p:cNvPr>
          <p:cNvSpPr>
            <a:spLocks noGrp="1"/>
          </p:cNvSpPr>
          <p:nvPr>
            <p:ph type="sldNum" sz="quarter" idx="12"/>
          </p:nvPr>
        </p:nvSpPr>
        <p:spPr/>
        <p:txBody>
          <a:bodyPr/>
          <a:lstStyle/>
          <a:p>
            <a:fld id="{CEAECFF1-9107-294C-8B44-7339FEA5C5B5}" type="slidenum">
              <a:rPr lang="en-US" smtClean="0"/>
              <a:pPr/>
              <a:t>25</a:t>
            </a:fld>
            <a:endParaRPr lang="en-US"/>
          </a:p>
        </p:txBody>
      </p:sp>
      <p:sp>
        <p:nvSpPr>
          <p:cNvPr id="5" name="Titel 1">
            <a:extLst>
              <a:ext uri="{FF2B5EF4-FFF2-40B4-BE49-F238E27FC236}">
                <a16:creationId xmlns:a16="http://schemas.microsoft.com/office/drawing/2014/main" id="{4A0537A0-C72C-4EE0-8BB2-2C208094D8BB}"/>
              </a:ext>
            </a:extLst>
          </p:cNvPr>
          <p:cNvSpPr txBox="1">
            <a:spLocks/>
          </p:cNvSpPr>
          <p:nvPr/>
        </p:nvSpPr>
        <p:spPr>
          <a:xfrm>
            <a:off x="406400" y="511175"/>
            <a:ext cx="7962900" cy="450850"/>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3200" kern="1200">
                <a:solidFill>
                  <a:schemeClr val="accent2"/>
                </a:solidFill>
                <a:latin typeface="Arial"/>
                <a:ea typeface="+mj-ea"/>
                <a:cs typeface="Arial"/>
              </a:defRPr>
            </a:lvl1pPr>
          </a:lstStyle>
          <a:p>
            <a:r>
              <a:rPr lang="en-US" dirty="0"/>
              <a:t>3. Risk mitigation: Testing</a:t>
            </a:r>
          </a:p>
        </p:txBody>
      </p:sp>
      <p:graphicFrame>
        <p:nvGraphicFramePr>
          <p:cNvPr id="8" name="Object 7">
            <a:extLst>
              <a:ext uri="{FF2B5EF4-FFF2-40B4-BE49-F238E27FC236}">
                <a16:creationId xmlns:a16="http://schemas.microsoft.com/office/drawing/2014/main" id="{3DF6E1D9-271F-4071-9C0A-DF85DFD536BD}"/>
              </a:ext>
            </a:extLst>
          </p:cNvPr>
          <p:cNvGraphicFramePr>
            <a:graphicFrameLocks noChangeAspect="1"/>
          </p:cNvGraphicFramePr>
          <p:nvPr/>
        </p:nvGraphicFramePr>
        <p:xfrm>
          <a:off x="369215" y="1119725"/>
          <a:ext cx="1854200" cy="2571750"/>
        </p:xfrm>
        <a:graphic>
          <a:graphicData uri="http://schemas.openxmlformats.org/presentationml/2006/ole">
            <mc:AlternateContent xmlns:mc="http://schemas.openxmlformats.org/markup-compatibility/2006">
              <mc:Choice xmlns:v="urn:schemas-microsoft-com:vml" Requires="v">
                <p:oleObj name="Document" r:id="rId3" imgW="3180714" imgH="4418250" progId="Word.Document.12">
                  <p:embed/>
                </p:oleObj>
              </mc:Choice>
              <mc:Fallback>
                <p:oleObj name="Document" r:id="rId3" imgW="3180714" imgH="4418250" progId="Word.Document.12">
                  <p:embed/>
                  <p:pic>
                    <p:nvPicPr>
                      <p:cNvPr id="8" name="Object 7">
                        <a:extLst>
                          <a:ext uri="{FF2B5EF4-FFF2-40B4-BE49-F238E27FC236}">
                            <a16:creationId xmlns:a16="http://schemas.microsoft.com/office/drawing/2014/main" id="{3DF6E1D9-271F-4071-9C0A-DF85DFD536BD}"/>
                          </a:ext>
                        </a:extLst>
                      </p:cNvPr>
                      <p:cNvPicPr/>
                      <p:nvPr/>
                    </p:nvPicPr>
                    <p:blipFill>
                      <a:blip r:embed="rId4"/>
                      <a:stretch>
                        <a:fillRect/>
                      </a:stretch>
                    </p:blipFill>
                    <p:spPr>
                      <a:xfrm>
                        <a:off x="369215" y="1119725"/>
                        <a:ext cx="1854200" cy="2571750"/>
                      </a:xfrm>
                      <a:prstGeom prst="rect">
                        <a:avLst/>
                      </a:prstGeom>
                    </p:spPr>
                  </p:pic>
                </p:oleObj>
              </mc:Fallback>
            </mc:AlternateContent>
          </a:graphicData>
        </a:graphic>
      </p:graphicFrame>
      <p:sp>
        <p:nvSpPr>
          <p:cNvPr id="12" name="Pijl: rechts 11">
            <a:extLst>
              <a:ext uri="{FF2B5EF4-FFF2-40B4-BE49-F238E27FC236}">
                <a16:creationId xmlns:a16="http://schemas.microsoft.com/office/drawing/2014/main" id="{902E0998-0DF3-4A1C-BF43-C34D38701846}"/>
              </a:ext>
            </a:extLst>
          </p:cNvPr>
          <p:cNvSpPr/>
          <p:nvPr/>
        </p:nvSpPr>
        <p:spPr>
          <a:xfrm>
            <a:off x="2740949" y="25717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249EA0E1-8DC5-4A53-8F83-9B52ECDF1C6B}"/>
              </a:ext>
            </a:extLst>
          </p:cNvPr>
          <p:cNvSpPr txBox="1"/>
          <p:nvPr/>
        </p:nvSpPr>
        <p:spPr>
          <a:xfrm>
            <a:off x="2513491" y="2346502"/>
            <a:ext cx="1474827" cy="276999"/>
          </a:xfrm>
          <a:prstGeom prst="rect">
            <a:avLst/>
          </a:prstGeom>
        </p:spPr>
        <p:txBody>
          <a:bodyPr wrap="none" lIns="0" tIns="0" rIns="0" bIns="0" rtlCol="0">
            <a:spAutoFit/>
          </a:bodyPr>
          <a:lstStyle/>
          <a:p>
            <a:r>
              <a:rPr lang="en-US">
                <a:solidFill>
                  <a:srgbClr val="121A48"/>
                </a:solidFill>
              </a:rPr>
              <a:t>Test execution</a:t>
            </a:r>
          </a:p>
        </p:txBody>
      </p:sp>
      <p:sp>
        <p:nvSpPr>
          <p:cNvPr id="21" name="Tekstvak 20">
            <a:extLst>
              <a:ext uri="{FF2B5EF4-FFF2-40B4-BE49-F238E27FC236}">
                <a16:creationId xmlns:a16="http://schemas.microsoft.com/office/drawing/2014/main" id="{97D582D5-1357-4CFC-AF8D-83D29D765967}"/>
              </a:ext>
            </a:extLst>
          </p:cNvPr>
          <p:cNvSpPr txBox="1"/>
          <p:nvPr/>
        </p:nvSpPr>
        <p:spPr>
          <a:xfrm>
            <a:off x="5479723" y="1603707"/>
            <a:ext cx="1050544" cy="807913"/>
          </a:xfrm>
          <a:prstGeom prst="rect">
            <a:avLst/>
          </a:prstGeom>
        </p:spPr>
        <p:txBody>
          <a:bodyPr wrap="square" lIns="0" tIns="0" rIns="0" bIns="0" rtlCol="0">
            <a:spAutoFit/>
          </a:bodyPr>
          <a:lstStyle>
            <a:defPPr>
              <a:defRPr lang="nl-NL"/>
            </a:defPPr>
            <a:lvl1pPr>
              <a:defRPr sz="1200">
                <a:solidFill>
                  <a:srgbClr val="121A48"/>
                </a:solidFill>
              </a:defRPr>
            </a:lvl1pPr>
          </a:lstStyle>
          <a:p>
            <a:r>
              <a:rPr lang="en-US" sz="1050"/>
              <a:t>Test progress</a:t>
            </a:r>
          </a:p>
          <a:p>
            <a:r>
              <a:rPr lang="en-US" sz="1050"/>
              <a:t>Requirements coverage</a:t>
            </a:r>
          </a:p>
          <a:p>
            <a:endParaRPr lang="en-US" sz="1050"/>
          </a:p>
          <a:p>
            <a:endParaRPr lang="en-US" sz="1050"/>
          </a:p>
        </p:txBody>
      </p:sp>
      <p:sp>
        <p:nvSpPr>
          <p:cNvPr id="22" name="Tekstvak 21">
            <a:extLst>
              <a:ext uri="{FF2B5EF4-FFF2-40B4-BE49-F238E27FC236}">
                <a16:creationId xmlns:a16="http://schemas.microsoft.com/office/drawing/2014/main" id="{EB17C476-F587-4198-AEE2-926A623E6297}"/>
              </a:ext>
            </a:extLst>
          </p:cNvPr>
          <p:cNvSpPr txBox="1"/>
          <p:nvPr/>
        </p:nvSpPr>
        <p:spPr>
          <a:xfrm>
            <a:off x="1771591" y="1137228"/>
            <a:ext cx="2210615" cy="369332"/>
          </a:xfrm>
          <a:prstGeom prst="rect">
            <a:avLst/>
          </a:prstGeom>
        </p:spPr>
        <p:txBody>
          <a:bodyPr wrap="square" lIns="0" tIns="0" rIns="0" bIns="0" rtlCol="0">
            <a:spAutoFit/>
          </a:bodyPr>
          <a:lstStyle/>
          <a:p>
            <a:r>
              <a:rPr lang="en-US" sz="1200">
                <a:solidFill>
                  <a:srgbClr val="121A48"/>
                </a:solidFill>
              </a:rPr>
              <a:t>Test cases for 100% coverage requirements</a:t>
            </a:r>
          </a:p>
        </p:txBody>
      </p:sp>
      <p:graphicFrame>
        <p:nvGraphicFramePr>
          <p:cNvPr id="23" name="Object 22">
            <a:extLst>
              <a:ext uri="{FF2B5EF4-FFF2-40B4-BE49-F238E27FC236}">
                <a16:creationId xmlns:a16="http://schemas.microsoft.com/office/drawing/2014/main" id="{4677A179-3CFD-4A1C-936E-72FCB5BD51B4}"/>
              </a:ext>
            </a:extLst>
          </p:cNvPr>
          <p:cNvGraphicFramePr>
            <a:graphicFrameLocks noChangeAspect="1"/>
          </p:cNvGraphicFramePr>
          <p:nvPr/>
        </p:nvGraphicFramePr>
        <p:xfrm>
          <a:off x="4116388" y="1106488"/>
          <a:ext cx="1760537" cy="2635250"/>
        </p:xfrm>
        <a:graphic>
          <a:graphicData uri="http://schemas.openxmlformats.org/presentationml/2006/ole">
            <mc:AlternateContent xmlns:mc="http://schemas.openxmlformats.org/markup-compatibility/2006">
              <mc:Choice xmlns:v="urn:schemas-microsoft-com:vml" Requires="v">
                <p:oleObj name="Document" r:id="rId5" imgW="3180714" imgH="4418250" progId="Word.Document.12">
                  <p:embed/>
                </p:oleObj>
              </mc:Choice>
              <mc:Fallback>
                <p:oleObj name="Document" r:id="rId5" imgW="3180714" imgH="4418250" progId="Word.Document.12">
                  <p:embed/>
                  <p:pic>
                    <p:nvPicPr>
                      <p:cNvPr id="23" name="Object 22">
                        <a:extLst>
                          <a:ext uri="{FF2B5EF4-FFF2-40B4-BE49-F238E27FC236}">
                            <a16:creationId xmlns:a16="http://schemas.microsoft.com/office/drawing/2014/main" id="{4677A179-3CFD-4A1C-936E-72FCB5BD51B4}"/>
                          </a:ext>
                        </a:extLst>
                      </p:cNvPr>
                      <p:cNvPicPr/>
                      <p:nvPr/>
                    </p:nvPicPr>
                    <p:blipFill>
                      <a:blip r:embed="rId6"/>
                      <a:stretch>
                        <a:fillRect/>
                      </a:stretch>
                    </p:blipFill>
                    <p:spPr>
                      <a:xfrm>
                        <a:off x="4116388" y="1106488"/>
                        <a:ext cx="1760537" cy="2635250"/>
                      </a:xfrm>
                      <a:prstGeom prst="rect">
                        <a:avLst/>
                      </a:prstGeom>
                    </p:spPr>
                  </p:pic>
                </p:oleObj>
              </mc:Fallback>
            </mc:AlternateContent>
          </a:graphicData>
        </a:graphic>
      </p:graphicFrame>
      <p:sp>
        <p:nvSpPr>
          <p:cNvPr id="24" name="Tekstvak 23">
            <a:extLst>
              <a:ext uri="{FF2B5EF4-FFF2-40B4-BE49-F238E27FC236}">
                <a16:creationId xmlns:a16="http://schemas.microsoft.com/office/drawing/2014/main" id="{833C9A5E-8CAD-4888-A3BD-F010A859C5CF}"/>
              </a:ext>
            </a:extLst>
          </p:cNvPr>
          <p:cNvSpPr txBox="1"/>
          <p:nvPr/>
        </p:nvSpPr>
        <p:spPr>
          <a:xfrm>
            <a:off x="5762067" y="2619681"/>
            <a:ext cx="3155108" cy="169277"/>
          </a:xfrm>
          <a:prstGeom prst="rect">
            <a:avLst/>
          </a:prstGeom>
        </p:spPr>
        <p:txBody>
          <a:bodyPr wrap="square" lIns="0" tIns="0" rIns="0" bIns="0" rtlCol="0">
            <a:spAutoFit/>
          </a:bodyPr>
          <a:lstStyle>
            <a:defPPr>
              <a:defRPr lang="nl-NL"/>
            </a:defPPr>
            <a:lvl1pPr>
              <a:defRPr sz="1200">
                <a:solidFill>
                  <a:srgbClr val="121A48"/>
                </a:solidFill>
              </a:defRPr>
            </a:lvl1pPr>
          </a:lstStyle>
          <a:p>
            <a:r>
              <a:rPr lang="en-US" sz="1100"/>
              <a:t>Open findings and risks related</a:t>
            </a:r>
          </a:p>
        </p:txBody>
      </p:sp>
      <p:sp>
        <p:nvSpPr>
          <p:cNvPr id="25" name="Tekstvak 24">
            <a:extLst>
              <a:ext uri="{FF2B5EF4-FFF2-40B4-BE49-F238E27FC236}">
                <a16:creationId xmlns:a16="http://schemas.microsoft.com/office/drawing/2014/main" id="{D8F0B575-C335-49CB-95D6-647088773F9B}"/>
              </a:ext>
            </a:extLst>
          </p:cNvPr>
          <p:cNvSpPr txBox="1"/>
          <p:nvPr/>
        </p:nvSpPr>
        <p:spPr>
          <a:xfrm>
            <a:off x="2599871" y="3459767"/>
            <a:ext cx="2515762" cy="553998"/>
          </a:xfrm>
          <a:prstGeom prst="rect">
            <a:avLst/>
          </a:prstGeom>
        </p:spPr>
        <p:txBody>
          <a:bodyPr wrap="square" lIns="0" tIns="0" rIns="0" bIns="0" rtlCol="0">
            <a:spAutoFit/>
          </a:bodyPr>
          <a:lstStyle>
            <a:defPPr>
              <a:defRPr lang="nl-NL"/>
            </a:defPPr>
            <a:lvl1pPr>
              <a:defRPr sz="1200">
                <a:solidFill>
                  <a:srgbClr val="121A48"/>
                </a:solidFill>
              </a:defRPr>
            </a:lvl1pPr>
          </a:lstStyle>
          <a:p>
            <a:r>
              <a:rPr lang="en-US"/>
              <a:t>Weighted risks</a:t>
            </a:r>
          </a:p>
          <a:p>
            <a:endParaRPr lang="en-US"/>
          </a:p>
          <a:p>
            <a:endParaRPr lang="en-US"/>
          </a:p>
        </p:txBody>
      </p:sp>
      <p:graphicFrame>
        <p:nvGraphicFramePr>
          <p:cNvPr id="30" name="Tijdelijke aanduiding voor inhoud 4">
            <a:extLst>
              <a:ext uri="{FF2B5EF4-FFF2-40B4-BE49-F238E27FC236}">
                <a16:creationId xmlns:a16="http://schemas.microsoft.com/office/drawing/2014/main" id="{7DB6CC41-1ED5-42D8-82B5-B0402F741C11}"/>
              </a:ext>
            </a:extLst>
          </p:cNvPr>
          <p:cNvGraphicFramePr>
            <a:graphicFrameLocks/>
          </p:cNvGraphicFramePr>
          <p:nvPr>
            <p:extLst>
              <p:ext uri="{D42A27DB-BD31-4B8C-83A1-F6EECF244321}">
                <p14:modId xmlns:p14="http://schemas.microsoft.com/office/powerpoint/2010/main" val="4171764470"/>
              </p:ext>
            </p:extLst>
          </p:nvPr>
        </p:nvGraphicFramePr>
        <p:xfrm>
          <a:off x="5464326" y="2848199"/>
          <a:ext cx="3463336" cy="1499235"/>
        </p:xfrm>
        <a:graphic>
          <a:graphicData uri="http://schemas.openxmlformats.org/drawingml/2006/table">
            <a:tbl>
              <a:tblPr firstRow="1" bandRow="1">
                <a:tableStyleId>{5C22544A-7EE6-4342-B048-85BDC9FD1C3A}</a:tableStyleId>
              </a:tblPr>
              <a:tblGrid>
                <a:gridCol w="610115">
                  <a:extLst>
                    <a:ext uri="{9D8B030D-6E8A-4147-A177-3AD203B41FA5}">
                      <a16:colId xmlns:a16="http://schemas.microsoft.com/office/drawing/2014/main" val="2122448376"/>
                    </a:ext>
                  </a:extLst>
                </a:gridCol>
                <a:gridCol w="1357990">
                  <a:extLst>
                    <a:ext uri="{9D8B030D-6E8A-4147-A177-3AD203B41FA5}">
                      <a16:colId xmlns:a16="http://schemas.microsoft.com/office/drawing/2014/main" val="2118373993"/>
                    </a:ext>
                  </a:extLst>
                </a:gridCol>
                <a:gridCol w="574145">
                  <a:extLst>
                    <a:ext uri="{9D8B030D-6E8A-4147-A177-3AD203B41FA5}">
                      <a16:colId xmlns:a16="http://schemas.microsoft.com/office/drawing/2014/main" val="1528811106"/>
                    </a:ext>
                  </a:extLst>
                </a:gridCol>
                <a:gridCol w="475785">
                  <a:extLst>
                    <a:ext uri="{9D8B030D-6E8A-4147-A177-3AD203B41FA5}">
                      <a16:colId xmlns:a16="http://schemas.microsoft.com/office/drawing/2014/main" val="3233593685"/>
                    </a:ext>
                  </a:extLst>
                </a:gridCol>
                <a:gridCol w="445301">
                  <a:extLst>
                    <a:ext uri="{9D8B030D-6E8A-4147-A177-3AD203B41FA5}">
                      <a16:colId xmlns:a16="http://schemas.microsoft.com/office/drawing/2014/main" val="4105219653"/>
                    </a:ext>
                  </a:extLst>
                </a:gridCol>
              </a:tblGrid>
              <a:tr h="188894">
                <a:tc>
                  <a:txBody>
                    <a:bodyPr/>
                    <a:lstStyle/>
                    <a:p>
                      <a:pPr algn="l"/>
                      <a:r>
                        <a:rPr lang="nl-NL" sz="700" dirty="0"/>
                        <a:t>Bug</a:t>
                      </a:r>
                    </a:p>
                  </a:txBody>
                  <a:tcPr anchor="ctr"/>
                </a:tc>
                <a:tc>
                  <a:txBody>
                    <a:bodyPr/>
                    <a:lstStyle/>
                    <a:p>
                      <a:pPr algn="l"/>
                      <a:r>
                        <a:rPr lang="nl-NL" sz="700" dirty="0"/>
                        <a:t>Description</a:t>
                      </a:r>
                    </a:p>
                  </a:txBody>
                  <a:tcPr anchor="ctr"/>
                </a:tc>
                <a:tc>
                  <a:txBody>
                    <a:bodyPr/>
                    <a:lstStyle/>
                    <a:p>
                      <a:pPr algn="l"/>
                      <a:r>
                        <a:rPr lang="nl-NL" sz="700" dirty="0" err="1"/>
                        <a:t>Severity</a:t>
                      </a:r>
                      <a:endParaRPr lang="nl-NL" sz="700" dirty="0"/>
                    </a:p>
                  </a:txBody>
                  <a:tcPr anchor="ctr"/>
                </a:tc>
                <a:tc>
                  <a:txBody>
                    <a:bodyPr/>
                    <a:lstStyle/>
                    <a:p>
                      <a:pPr algn="l"/>
                      <a:r>
                        <a:rPr lang="nl-NL" sz="700" dirty="0"/>
                        <a:t>Status</a:t>
                      </a:r>
                    </a:p>
                  </a:txBody>
                  <a:tcPr anchor="ctr"/>
                </a:tc>
                <a:tc>
                  <a:txBody>
                    <a:bodyPr/>
                    <a:lstStyle/>
                    <a:p>
                      <a:pPr algn="l"/>
                      <a:r>
                        <a:rPr lang="nl-NL" sz="700" dirty="0"/>
                        <a:t>Risk</a:t>
                      </a:r>
                    </a:p>
                  </a:txBody>
                  <a:tcPr anchor="ctr"/>
                </a:tc>
                <a:extLst>
                  <a:ext uri="{0D108BD9-81ED-4DB2-BD59-A6C34878D82A}">
                    <a16:rowId xmlns:a16="http://schemas.microsoft.com/office/drawing/2014/main" val="2709538780"/>
                  </a:ext>
                </a:extLst>
              </a:tr>
              <a:tr h="183445">
                <a:tc>
                  <a:txBody>
                    <a:bodyPr/>
                    <a:lstStyle/>
                    <a:p>
                      <a:pPr algn="l" rtl="0" fontAlgn="t"/>
                      <a:r>
                        <a:rPr lang="nl-NL" sz="700" b="0" i="0" u="none" strike="noStrike" dirty="0">
                          <a:solidFill>
                            <a:srgbClr val="111620"/>
                          </a:solidFill>
                          <a:effectLst/>
                          <a:latin typeface="Arial" panose="020B0604020202020204" pitchFamily="34" charset="0"/>
                        </a:rPr>
                        <a:t>PTL-1344</a:t>
                      </a:r>
                    </a:p>
                  </a:txBody>
                  <a:tcPr marL="9525" marR="9525" marT="9525" marB="0"/>
                </a:tc>
                <a:tc>
                  <a:txBody>
                    <a:bodyPr/>
                    <a:lstStyle/>
                    <a:p>
                      <a:pPr algn="l" rtl="0" fontAlgn="t"/>
                      <a:r>
                        <a:rPr lang="en-US" sz="600" b="0" i="0" u="none" strike="noStrike" dirty="0">
                          <a:solidFill>
                            <a:srgbClr val="000000"/>
                          </a:solidFill>
                          <a:effectLst/>
                          <a:latin typeface="Arial" panose="020B0604020202020204" pitchFamily="34" charset="0"/>
                        </a:rPr>
                        <a:t>correct working of SSS functions dependent of link order</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Normaal</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Open</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R1</a:t>
                      </a:r>
                    </a:p>
                  </a:txBody>
                  <a:tcPr marL="9525" marR="9525" marT="9525" marB="0"/>
                </a:tc>
                <a:extLst>
                  <a:ext uri="{0D108BD9-81ED-4DB2-BD59-A6C34878D82A}">
                    <a16:rowId xmlns:a16="http://schemas.microsoft.com/office/drawing/2014/main" val="790626470"/>
                  </a:ext>
                </a:extLst>
              </a:tr>
              <a:tr h="183445">
                <a:tc>
                  <a:txBody>
                    <a:bodyPr/>
                    <a:lstStyle/>
                    <a:p>
                      <a:pPr algn="l" rtl="0" fontAlgn="t"/>
                      <a:r>
                        <a:rPr lang="nl-NL" sz="700" b="0" i="0" u="none" strike="noStrike" dirty="0">
                          <a:solidFill>
                            <a:srgbClr val="111620"/>
                          </a:solidFill>
                          <a:effectLst/>
                          <a:latin typeface="Arial" panose="020B0604020202020204" pitchFamily="34" charset="0"/>
                        </a:rPr>
                        <a:t>PTL-1411</a:t>
                      </a:r>
                    </a:p>
                  </a:txBody>
                  <a:tcPr marL="9525" marR="9525" marT="9525" marB="0"/>
                </a:tc>
                <a:tc>
                  <a:txBody>
                    <a:bodyPr/>
                    <a:lstStyle/>
                    <a:p>
                      <a:pPr algn="l" rtl="0" fontAlgn="t"/>
                      <a:r>
                        <a:rPr lang="en-US" sz="600" b="0" i="0" u="none" strike="noStrike" dirty="0" err="1">
                          <a:solidFill>
                            <a:srgbClr val="000000"/>
                          </a:solidFill>
                          <a:effectLst/>
                          <a:latin typeface="Arial" panose="020B0604020202020204" pitchFamily="34" charset="0"/>
                        </a:rPr>
                        <a:t>SYSTEEM_Call</a:t>
                      </a:r>
                      <a:r>
                        <a:rPr lang="en-US" sz="600" b="0" i="0" u="none" strike="noStrike" dirty="0">
                          <a:solidFill>
                            <a:srgbClr val="000000"/>
                          </a:solidFill>
                          <a:effectLst/>
                          <a:latin typeface="Arial" panose="020B0604020202020204" pitchFamily="34" charset="0"/>
                        </a:rPr>
                        <a:t> D discs are not correctly displayed.</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Cosmetisch</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Open </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R2</a:t>
                      </a:r>
                    </a:p>
                  </a:txBody>
                  <a:tcPr marL="9525" marR="9525" marT="9525" marB="0"/>
                </a:tc>
                <a:extLst>
                  <a:ext uri="{0D108BD9-81ED-4DB2-BD59-A6C34878D82A}">
                    <a16:rowId xmlns:a16="http://schemas.microsoft.com/office/drawing/2014/main" val="3499453094"/>
                  </a:ext>
                </a:extLst>
              </a:tr>
              <a:tr h="183445">
                <a:tc>
                  <a:txBody>
                    <a:bodyPr/>
                    <a:lstStyle/>
                    <a:p>
                      <a:pPr algn="l" rtl="0" fontAlgn="t"/>
                      <a:r>
                        <a:rPr lang="nl-NL" sz="700" b="0" i="0" u="none" strike="noStrike" dirty="0">
                          <a:solidFill>
                            <a:srgbClr val="111620"/>
                          </a:solidFill>
                          <a:effectLst/>
                          <a:latin typeface="Arial" panose="020B0604020202020204" pitchFamily="34" charset="0"/>
                        </a:rPr>
                        <a:t>PTL-1416</a:t>
                      </a:r>
                    </a:p>
                  </a:txBody>
                  <a:tcPr marL="9525" marR="9525" marT="9525" marB="0"/>
                </a:tc>
                <a:tc>
                  <a:txBody>
                    <a:bodyPr/>
                    <a:lstStyle/>
                    <a:p>
                      <a:pPr algn="l" rtl="0" fontAlgn="t"/>
                      <a:r>
                        <a:rPr lang="en-US" sz="600" b="0" i="0" u="none" strike="noStrike" dirty="0">
                          <a:solidFill>
                            <a:srgbClr val="000000"/>
                          </a:solidFill>
                          <a:effectLst/>
                          <a:latin typeface="Arial" panose="020B0604020202020204" pitchFamily="34" charset="0"/>
                        </a:rPr>
                        <a:t>opening a file with HIST::UNKNOWN: fails if the related dot file is not present.</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Normaal</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Open</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R2</a:t>
                      </a:r>
                    </a:p>
                  </a:txBody>
                  <a:tcPr marL="9525" marR="9525" marT="9525" marB="0"/>
                </a:tc>
                <a:extLst>
                  <a:ext uri="{0D108BD9-81ED-4DB2-BD59-A6C34878D82A}">
                    <a16:rowId xmlns:a16="http://schemas.microsoft.com/office/drawing/2014/main" val="3128183674"/>
                  </a:ext>
                </a:extLst>
              </a:tr>
              <a:tr h="113966">
                <a:tc>
                  <a:txBody>
                    <a:bodyPr/>
                    <a:lstStyle/>
                    <a:p>
                      <a:pPr algn="l" rtl="0" fontAlgn="t"/>
                      <a:r>
                        <a:rPr lang="nl-NL" sz="700" b="0" i="0" u="none" strike="noStrike" dirty="0">
                          <a:solidFill>
                            <a:srgbClr val="111620"/>
                          </a:solidFill>
                          <a:effectLst/>
                          <a:latin typeface="Arial" panose="020B0604020202020204" pitchFamily="34" charset="0"/>
                        </a:rPr>
                        <a:t>PTL-1478</a:t>
                      </a:r>
                    </a:p>
                  </a:txBody>
                  <a:tcPr marL="9525" marR="9525" marT="9525" marB="0"/>
                </a:tc>
                <a:tc>
                  <a:txBody>
                    <a:bodyPr/>
                    <a:lstStyle/>
                    <a:p>
                      <a:pPr algn="l" rtl="0" fontAlgn="t"/>
                      <a:r>
                        <a:rPr lang="en-US" sz="600" b="0" i="0" u="none" strike="noStrike" dirty="0">
                          <a:solidFill>
                            <a:srgbClr val="000000"/>
                          </a:solidFill>
                          <a:effectLst/>
                          <a:latin typeface="Arial" panose="020B0604020202020204" pitchFamily="34" charset="0"/>
                        </a:rPr>
                        <a:t>Call T does not work after call to library</a:t>
                      </a:r>
                    </a:p>
                  </a:txBody>
                  <a:tcPr marL="9525" marR="9525" marT="9525" marB="0"/>
                </a:tc>
                <a:tc>
                  <a:txBody>
                    <a:bodyPr/>
                    <a:lstStyle/>
                    <a:p>
                      <a:pPr algn="l" rtl="0" fontAlgn="t"/>
                      <a:r>
                        <a:rPr lang="nl-NL" sz="700" b="0" i="0" u="none" strike="noStrike" kern="1200" dirty="0">
                          <a:solidFill>
                            <a:srgbClr val="000000"/>
                          </a:solidFill>
                          <a:effectLst/>
                          <a:latin typeface="Arial" panose="020B0604020202020204" pitchFamily="34" charset="0"/>
                          <a:ea typeface="+mn-ea"/>
                          <a:cs typeface="+mn-cs"/>
                        </a:rPr>
                        <a:t>Ernstig</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Open </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R3</a:t>
                      </a:r>
                    </a:p>
                  </a:txBody>
                  <a:tcPr marL="9525" marR="9525" marT="9525" marB="0"/>
                </a:tc>
                <a:extLst>
                  <a:ext uri="{0D108BD9-81ED-4DB2-BD59-A6C34878D82A}">
                    <a16:rowId xmlns:a16="http://schemas.microsoft.com/office/drawing/2014/main" val="3631350072"/>
                  </a:ext>
                </a:extLst>
              </a:tr>
              <a:tr h="212505">
                <a:tc>
                  <a:txBody>
                    <a:bodyPr/>
                    <a:lstStyle/>
                    <a:p>
                      <a:pPr algn="l" rtl="0" fontAlgn="t"/>
                      <a:r>
                        <a:rPr lang="nl-NL" sz="700" b="0" i="0" u="none" strike="noStrike" dirty="0">
                          <a:solidFill>
                            <a:srgbClr val="111620"/>
                          </a:solidFill>
                          <a:effectLst/>
                          <a:latin typeface="Arial" panose="020B0604020202020204" pitchFamily="34" charset="0"/>
                        </a:rPr>
                        <a:t>PTL-1480</a:t>
                      </a:r>
                    </a:p>
                  </a:txBody>
                  <a:tcPr marL="9525" marR="9525" marT="9525" marB="0"/>
                </a:tc>
                <a:tc>
                  <a:txBody>
                    <a:bodyPr/>
                    <a:lstStyle/>
                    <a:p>
                      <a:pPr algn="l" rtl="0" fontAlgn="t"/>
                      <a:r>
                        <a:rPr lang="en-US" sz="600" b="0" i="0" u="none" strike="noStrike" dirty="0">
                          <a:solidFill>
                            <a:srgbClr val="000000"/>
                          </a:solidFill>
                          <a:effectLst/>
                          <a:latin typeface="Arial" panose="020B0604020202020204" pitchFamily="34" charset="0"/>
                        </a:rPr>
                        <a:t>Call X does not work with only two parameters</a:t>
                      </a:r>
                    </a:p>
                  </a:txBody>
                  <a:tcPr marL="9525" marR="9525" marT="9525" marB="0"/>
                </a:tc>
                <a:tc>
                  <a:txBody>
                    <a:bodyPr/>
                    <a:lstStyle/>
                    <a:p>
                      <a:pPr algn="l" rtl="0" fontAlgn="t"/>
                      <a:r>
                        <a:rPr lang="nl-NL" sz="700" b="0" i="0" u="none" strike="noStrike" kern="1200" dirty="0">
                          <a:solidFill>
                            <a:srgbClr val="000000"/>
                          </a:solidFill>
                          <a:effectLst/>
                          <a:latin typeface="Arial" panose="020B0604020202020204" pitchFamily="34" charset="0"/>
                          <a:ea typeface="+mn-ea"/>
                          <a:cs typeface="+mn-cs"/>
                        </a:rPr>
                        <a:t>Ernstig</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700" b="0" i="0" u="none" strike="noStrike" dirty="0">
                          <a:solidFill>
                            <a:srgbClr val="000000"/>
                          </a:solidFill>
                          <a:effectLst/>
                          <a:latin typeface="Arial" panose="020B0604020202020204" pitchFamily="34" charset="0"/>
                        </a:rPr>
                        <a:t> Open</a:t>
                      </a:r>
                    </a:p>
                    <a:p>
                      <a:pPr algn="l" rtl="0" fontAlgn="t"/>
                      <a:endParaRPr lang="nl-NL" sz="7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R3</a:t>
                      </a:r>
                    </a:p>
                  </a:txBody>
                  <a:tcPr marL="9525" marR="9525" marT="9525" marB="0"/>
                </a:tc>
                <a:extLst>
                  <a:ext uri="{0D108BD9-81ED-4DB2-BD59-A6C34878D82A}">
                    <a16:rowId xmlns:a16="http://schemas.microsoft.com/office/drawing/2014/main" val="1661366397"/>
                  </a:ext>
                </a:extLst>
              </a:tr>
              <a:tr h="183445">
                <a:tc>
                  <a:txBody>
                    <a:bodyPr/>
                    <a:lstStyle/>
                    <a:p>
                      <a:pPr algn="l" rtl="0" fontAlgn="t"/>
                      <a:r>
                        <a:rPr lang="nl-NL" sz="700" b="0" i="0" u="none" strike="noStrike" dirty="0">
                          <a:solidFill>
                            <a:srgbClr val="111620"/>
                          </a:solidFill>
                          <a:effectLst/>
                          <a:latin typeface="Arial" panose="020B0604020202020204" pitchFamily="34" charset="0"/>
                        </a:rPr>
                        <a:t>PTL-1553</a:t>
                      </a:r>
                    </a:p>
                  </a:txBody>
                  <a:tcPr marL="9525" marR="9525" marT="9525" marB="0"/>
                </a:tc>
                <a:tc>
                  <a:txBody>
                    <a:bodyPr/>
                    <a:lstStyle/>
                    <a:p>
                      <a:pPr algn="l" rtl="0" fontAlgn="t"/>
                      <a:r>
                        <a:rPr lang="en-US" sz="600" b="0" i="0" u="none" strike="noStrike" dirty="0">
                          <a:solidFill>
                            <a:srgbClr val="000000"/>
                          </a:solidFill>
                          <a:effectLst/>
                          <a:latin typeface="Arial" panose="020B0604020202020204" pitchFamily="34" charset="0"/>
                        </a:rPr>
                        <a:t>Call Y gives different result as on OpenVMS</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Normaal</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Open</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R3</a:t>
                      </a:r>
                    </a:p>
                  </a:txBody>
                  <a:tcPr marL="9525" marR="9525" marT="9525" marB="0"/>
                </a:tc>
                <a:extLst>
                  <a:ext uri="{0D108BD9-81ED-4DB2-BD59-A6C34878D82A}">
                    <a16:rowId xmlns:a16="http://schemas.microsoft.com/office/drawing/2014/main" val="134943078"/>
                  </a:ext>
                </a:extLst>
              </a:tr>
              <a:tr h="183445">
                <a:tc>
                  <a:txBody>
                    <a:bodyPr/>
                    <a:lstStyle/>
                    <a:p>
                      <a:pPr algn="l" rtl="0" fontAlgn="t"/>
                      <a:r>
                        <a:rPr lang="nl-NL" sz="700" b="0" i="0" u="none" strike="noStrike" dirty="0">
                          <a:solidFill>
                            <a:srgbClr val="111620"/>
                          </a:solidFill>
                          <a:effectLst/>
                          <a:latin typeface="Arial" panose="020B0604020202020204" pitchFamily="34" charset="0"/>
                        </a:rPr>
                        <a:t>PTL-1566</a:t>
                      </a:r>
                    </a:p>
                  </a:txBody>
                  <a:tcPr marL="9525" marR="9525" marT="9525" marB="0"/>
                </a:tc>
                <a:tc>
                  <a:txBody>
                    <a:bodyPr/>
                    <a:lstStyle/>
                    <a:p>
                      <a:pPr algn="l" rtl="0" fontAlgn="t"/>
                      <a:r>
                        <a:rPr lang="en-US" sz="600" b="0" i="0" u="none" strike="noStrike" dirty="0">
                          <a:solidFill>
                            <a:srgbClr val="000000"/>
                          </a:solidFill>
                          <a:effectLst/>
                          <a:latin typeface="Arial" panose="020B0604020202020204" pitchFamily="34" charset="0"/>
                        </a:rPr>
                        <a:t>Call T unit test fails due to errors in call B and call Z</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Normaal</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Open</a:t>
                      </a:r>
                    </a:p>
                  </a:txBody>
                  <a:tcPr marL="9525" marR="9525" marT="9525" marB="0"/>
                </a:tc>
                <a:tc>
                  <a:txBody>
                    <a:bodyPr/>
                    <a:lstStyle/>
                    <a:p>
                      <a:pPr algn="l" rtl="0" fontAlgn="t"/>
                      <a:r>
                        <a:rPr lang="nl-NL" sz="700" b="0" i="0" u="none" strike="noStrike" dirty="0">
                          <a:solidFill>
                            <a:srgbClr val="000000"/>
                          </a:solidFill>
                          <a:effectLst/>
                          <a:latin typeface="Arial" panose="020B0604020202020204" pitchFamily="34" charset="0"/>
                        </a:rPr>
                        <a:t> R3</a:t>
                      </a:r>
                    </a:p>
                  </a:txBody>
                  <a:tcPr marL="9525" marR="9525" marT="9525" marB="0"/>
                </a:tc>
                <a:extLst>
                  <a:ext uri="{0D108BD9-81ED-4DB2-BD59-A6C34878D82A}">
                    <a16:rowId xmlns:a16="http://schemas.microsoft.com/office/drawing/2014/main" val="3197556558"/>
                  </a:ext>
                </a:extLst>
              </a:tr>
            </a:tbl>
          </a:graphicData>
        </a:graphic>
      </p:graphicFrame>
      <p:sp>
        <p:nvSpPr>
          <p:cNvPr id="18" name="Rechthoek 17">
            <a:extLst>
              <a:ext uri="{FF2B5EF4-FFF2-40B4-BE49-F238E27FC236}">
                <a16:creationId xmlns:a16="http://schemas.microsoft.com/office/drawing/2014/main" id="{EB269DD8-1F76-4EC9-9D86-81ADC94E7D7A}"/>
              </a:ext>
            </a:extLst>
          </p:cNvPr>
          <p:cNvSpPr/>
          <p:nvPr/>
        </p:nvSpPr>
        <p:spPr>
          <a:xfrm>
            <a:off x="1900129" y="3187163"/>
            <a:ext cx="699742" cy="222786"/>
          </a:xfrm>
          <a:prstGeom prst="rect">
            <a:avLst/>
          </a:prstGeom>
        </p:spPr>
        <p:txBody>
          <a:bodyPr wrap="square">
            <a:spAutoFit/>
          </a:bodyPr>
          <a:lstStyle/>
          <a:p>
            <a:r>
              <a:rPr lang="en-US" sz="800" b="1">
                <a:solidFill>
                  <a:schemeClr val="accent6">
                    <a:lumMod val="10000"/>
                  </a:schemeClr>
                </a:solidFill>
              </a:rPr>
              <a:t>Tester</a:t>
            </a:r>
          </a:p>
        </p:txBody>
      </p:sp>
      <p:pic>
        <p:nvPicPr>
          <p:cNvPr id="2" name="Afbeelding 1">
            <a:extLst>
              <a:ext uri="{FF2B5EF4-FFF2-40B4-BE49-F238E27FC236}">
                <a16:creationId xmlns:a16="http://schemas.microsoft.com/office/drawing/2014/main" id="{6CF066B1-E611-4C26-A9BE-90BEB0C46DA8}"/>
              </a:ext>
            </a:extLst>
          </p:cNvPr>
          <p:cNvPicPr>
            <a:picLocks noChangeAspect="1"/>
          </p:cNvPicPr>
          <p:nvPr/>
        </p:nvPicPr>
        <p:blipFill>
          <a:blip r:embed="rId7"/>
          <a:stretch>
            <a:fillRect/>
          </a:stretch>
        </p:blipFill>
        <p:spPr>
          <a:xfrm>
            <a:off x="1925531" y="2120312"/>
            <a:ext cx="466725" cy="1133475"/>
          </a:xfrm>
          <a:prstGeom prst="rect">
            <a:avLst/>
          </a:prstGeom>
        </p:spPr>
      </p:pic>
      <p:pic>
        <p:nvPicPr>
          <p:cNvPr id="20" name="Afbeelding 19">
            <a:extLst>
              <a:ext uri="{FF2B5EF4-FFF2-40B4-BE49-F238E27FC236}">
                <a16:creationId xmlns:a16="http://schemas.microsoft.com/office/drawing/2014/main" id="{EC493C50-4E22-4C9D-85EB-7D7F6A6CDCF7}"/>
              </a:ext>
            </a:extLst>
          </p:cNvPr>
          <p:cNvPicPr>
            <a:picLocks noChangeAspect="1"/>
          </p:cNvPicPr>
          <p:nvPr/>
        </p:nvPicPr>
        <p:blipFill>
          <a:blip r:embed="rId8"/>
          <a:stretch>
            <a:fillRect/>
          </a:stretch>
        </p:blipFill>
        <p:spPr>
          <a:xfrm>
            <a:off x="5060923" y="70535"/>
            <a:ext cx="3778718" cy="1483197"/>
          </a:xfrm>
          <a:prstGeom prst="rect">
            <a:avLst/>
          </a:prstGeom>
        </p:spPr>
      </p:pic>
      <p:sp>
        <p:nvSpPr>
          <p:cNvPr id="26" name="Ovaal 25">
            <a:extLst>
              <a:ext uri="{FF2B5EF4-FFF2-40B4-BE49-F238E27FC236}">
                <a16:creationId xmlns:a16="http://schemas.microsoft.com/office/drawing/2014/main" id="{5A87330F-7EBE-463A-BC7A-1A9CB67399BC}"/>
              </a:ext>
            </a:extLst>
          </p:cNvPr>
          <p:cNvSpPr/>
          <p:nvPr/>
        </p:nvSpPr>
        <p:spPr>
          <a:xfrm>
            <a:off x="5969832" y="274545"/>
            <a:ext cx="1421568" cy="621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95D3620F-B720-4B51-9866-37EA26AAEC26}"/>
              </a:ext>
            </a:extLst>
          </p:cNvPr>
          <p:cNvPicPr>
            <a:picLocks noChangeAspect="1"/>
          </p:cNvPicPr>
          <p:nvPr/>
        </p:nvPicPr>
        <p:blipFill>
          <a:blip r:embed="rId9"/>
          <a:stretch>
            <a:fillRect/>
          </a:stretch>
        </p:blipFill>
        <p:spPr>
          <a:xfrm>
            <a:off x="381886" y="3646603"/>
            <a:ext cx="4031752" cy="780818"/>
          </a:xfrm>
          <a:prstGeom prst="rect">
            <a:avLst/>
          </a:prstGeom>
        </p:spPr>
      </p:pic>
      <p:grpSp>
        <p:nvGrpSpPr>
          <p:cNvPr id="9" name="Groep 8">
            <a:extLst>
              <a:ext uri="{FF2B5EF4-FFF2-40B4-BE49-F238E27FC236}">
                <a16:creationId xmlns:a16="http://schemas.microsoft.com/office/drawing/2014/main" id="{86108705-5A70-4CFE-9E70-EF401F58A4CE}"/>
              </a:ext>
            </a:extLst>
          </p:cNvPr>
          <p:cNvGrpSpPr/>
          <p:nvPr/>
        </p:nvGrpSpPr>
        <p:grpSpPr>
          <a:xfrm>
            <a:off x="660521" y="865645"/>
            <a:ext cx="8261540" cy="3214047"/>
            <a:chOff x="660521" y="865645"/>
            <a:chExt cx="8261540" cy="3214047"/>
          </a:xfrm>
        </p:grpSpPr>
        <p:grpSp>
          <p:nvGrpSpPr>
            <p:cNvPr id="7" name="Groep 6">
              <a:extLst>
                <a:ext uri="{FF2B5EF4-FFF2-40B4-BE49-F238E27FC236}">
                  <a16:creationId xmlns:a16="http://schemas.microsoft.com/office/drawing/2014/main" id="{E99DE647-4E4B-469A-93BC-9CCF6D00620C}"/>
                </a:ext>
              </a:extLst>
            </p:cNvPr>
            <p:cNvGrpSpPr/>
            <p:nvPr/>
          </p:nvGrpSpPr>
          <p:grpSpPr>
            <a:xfrm>
              <a:off x="660521" y="865645"/>
              <a:ext cx="8261540" cy="3214047"/>
              <a:chOff x="660521" y="865645"/>
              <a:chExt cx="8261540" cy="3214047"/>
            </a:xfrm>
          </p:grpSpPr>
          <p:grpSp>
            <p:nvGrpSpPr>
              <p:cNvPr id="67" name="Groep 66">
                <a:extLst>
                  <a:ext uri="{FF2B5EF4-FFF2-40B4-BE49-F238E27FC236}">
                    <a16:creationId xmlns:a16="http://schemas.microsoft.com/office/drawing/2014/main" id="{EAD5084F-6C7B-4E9F-9EC6-5F124429A9A2}"/>
                  </a:ext>
                </a:extLst>
              </p:cNvPr>
              <p:cNvGrpSpPr/>
              <p:nvPr/>
            </p:nvGrpSpPr>
            <p:grpSpPr>
              <a:xfrm>
                <a:off x="660521" y="865645"/>
                <a:ext cx="8261540" cy="3214047"/>
                <a:chOff x="660521" y="865645"/>
                <a:chExt cx="8261540" cy="3214047"/>
              </a:xfrm>
            </p:grpSpPr>
            <p:grpSp>
              <p:nvGrpSpPr>
                <p:cNvPr id="65" name="Groep 64">
                  <a:extLst>
                    <a:ext uri="{FF2B5EF4-FFF2-40B4-BE49-F238E27FC236}">
                      <a16:creationId xmlns:a16="http://schemas.microsoft.com/office/drawing/2014/main" id="{9028A5BE-C14A-4EE9-964E-73CF93F9649D}"/>
                    </a:ext>
                  </a:extLst>
                </p:cNvPr>
                <p:cNvGrpSpPr/>
                <p:nvPr/>
              </p:nvGrpSpPr>
              <p:grpSpPr>
                <a:xfrm>
                  <a:off x="660521" y="865645"/>
                  <a:ext cx="8261540" cy="3214047"/>
                  <a:chOff x="660521" y="865645"/>
                  <a:chExt cx="8261540" cy="3214047"/>
                </a:xfrm>
              </p:grpSpPr>
              <p:grpSp>
                <p:nvGrpSpPr>
                  <p:cNvPr id="63" name="Groep 62">
                    <a:extLst>
                      <a:ext uri="{FF2B5EF4-FFF2-40B4-BE49-F238E27FC236}">
                        <a16:creationId xmlns:a16="http://schemas.microsoft.com/office/drawing/2014/main" id="{3AA8350E-0BCF-4DC5-886E-A6DFA78364C4}"/>
                      </a:ext>
                    </a:extLst>
                  </p:cNvPr>
                  <p:cNvGrpSpPr/>
                  <p:nvPr/>
                </p:nvGrpSpPr>
                <p:grpSpPr>
                  <a:xfrm>
                    <a:off x="660521" y="865645"/>
                    <a:ext cx="8261540" cy="2951804"/>
                    <a:chOff x="660521" y="865645"/>
                    <a:chExt cx="8261540" cy="2951804"/>
                  </a:xfrm>
                </p:grpSpPr>
                <p:grpSp>
                  <p:nvGrpSpPr>
                    <p:cNvPr id="59" name="Groep 58">
                      <a:extLst>
                        <a:ext uri="{FF2B5EF4-FFF2-40B4-BE49-F238E27FC236}">
                          <a16:creationId xmlns:a16="http://schemas.microsoft.com/office/drawing/2014/main" id="{57CEFEDB-A237-4C1D-9A0C-1A1DE43C0035}"/>
                        </a:ext>
                      </a:extLst>
                    </p:cNvPr>
                    <p:cNvGrpSpPr/>
                    <p:nvPr/>
                  </p:nvGrpSpPr>
                  <p:grpSpPr>
                    <a:xfrm>
                      <a:off x="768350" y="1412757"/>
                      <a:ext cx="8153711" cy="2404692"/>
                      <a:chOff x="768350" y="1412757"/>
                      <a:chExt cx="8153711" cy="2404692"/>
                    </a:xfrm>
                  </p:grpSpPr>
                  <p:pic>
                    <p:nvPicPr>
                      <p:cNvPr id="52" name="Afbeelding 51">
                        <a:extLst>
                          <a:ext uri="{FF2B5EF4-FFF2-40B4-BE49-F238E27FC236}">
                            <a16:creationId xmlns:a16="http://schemas.microsoft.com/office/drawing/2014/main" id="{C1837D01-7A6F-43C0-ADD1-E9E9B4AA2A64}"/>
                          </a:ext>
                        </a:extLst>
                      </p:cNvPr>
                      <p:cNvPicPr>
                        <a:picLocks noChangeAspect="1"/>
                      </p:cNvPicPr>
                      <p:nvPr/>
                    </p:nvPicPr>
                    <p:blipFill>
                      <a:blip r:embed="rId10"/>
                      <a:stretch>
                        <a:fillRect/>
                      </a:stretch>
                    </p:blipFill>
                    <p:spPr>
                      <a:xfrm>
                        <a:off x="7968891" y="1565503"/>
                        <a:ext cx="953170" cy="1138816"/>
                      </a:xfrm>
                      <a:prstGeom prst="rect">
                        <a:avLst/>
                      </a:prstGeom>
                    </p:spPr>
                  </p:pic>
                  <p:cxnSp>
                    <p:nvCxnSpPr>
                      <p:cNvPr id="53" name="Rechte verbindingslijn met pijl 52">
                        <a:extLst>
                          <a:ext uri="{FF2B5EF4-FFF2-40B4-BE49-F238E27FC236}">
                            <a16:creationId xmlns:a16="http://schemas.microsoft.com/office/drawing/2014/main" id="{AC3FCA38-502F-4199-A40D-554270261F74}"/>
                          </a:ext>
                        </a:extLst>
                      </p:cNvPr>
                      <p:cNvCxnSpPr>
                        <a:cxnSpLocks/>
                      </p:cNvCxnSpPr>
                      <p:nvPr/>
                    </p:nvCxnSpPr>
                    <p:spPr>
                      <a:xfrm flipV="1">
                        <a:off x="7302446" y="2256491"/>
                        <a:ext cx="635076" cy="1"/>
                      </a:xfrm>
                      <a:prstGeom prst="straightConnector1">
                        <a:avLst/>
                      </a:prstGeom>
                      <a:ln>
                        <a:solidFill>
                          <a:srgbClr val="182859"/>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ep 57">
                        <a:extLst>
                          <a:ext uri="{FF2B5EF4-FFF2-40B4-BE49-F238E27FC236}">
                            <a16:creationId xmlns:a16="http://schemas.microsoft.com/office/drawing/2014/main" id="{AD50431C-4680-4833-A556-83B2DC271CF6}"/>
                          </a:ext>
                        </a:extLst>
                      </p:cNvPr>
                      <p:cNvGrpSpPr/>
                      <p:nvPr/>
                    </p:nvGrpSpPr>
                    <p:grpSpPr>
                      <a:xfrm>
                        <a:off x="768350" y="1412757"/>
                        <a:ext cx="6879135" cy="2404692"/>
                        <a:chOff x="768350" y="1412757"/>
                        <a:chExt cx="6879135" cy="2404692"/>
                      </a:xfrm>
                    </p:grpSpPr>
                    <p:cxnSp>
                      <p:nvCxnSpPr>
                        <p:cNvPr id="11" name="Rechte verbindingslijn met pijl 10">
                          <a:extLst>
                            <a:ext uri="{FF2B5EF4-FFF2-40B4-BE49-F238E27FC236}">
                              <a16:creationId xmlns:a16="http://schemas.microsoft.com/office/drawing/2014/main" id="{1F7B27B7-AAEA-4ABF-8F09-AAC269DE7213}"/>
                            </a:ext>
                          </a:extLst>
                        </p:cNvPr>
                        <p:cNvCxnSpPr>
                          <a:cxnSpLocks/>
                        </p:cNvCxnSpPr>
                        <p:nvPr/>
                      </p:nvCxnSpPr>
                      <p:spPr>
                        <a:xfrm flipH="1" flipV="1">
                          <a:off x="768350" y="3409950"/>
                          <a:ext cx="775274" cy="407499"/>
                        </a:xfrm>
                        <a:prstGeom prst="straightConnector1">
                          <a:avLst/>
                        </a:prstGeom>
                        <a:ln>
                          <a:solidFill>
                            <a:srgbClr val="18285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D00F22F5-EBAF-4990-88FF-1C4ABCC508F1}"/>
                            </a:ext>
                          </a:extLst>
                        </p:cNvPr>
                        <p:cNvCxnSpPr>
                          <a:cxnSpLocks/>
                        </p:cNvCxnSpPr>
                        <p:nvPr/>
                      </p:nvCxnSpPr>
                      <p:spPr>
                        <a:xfrm flipV="1">
                          <a:off x="768350" y="1693396"/>
                          <a:ext cx="211592" cy="647576"/>
                        </a:xfrm>
                        <a:prstGeom prst="straightConnector1">
                          <a:avLst/>
                        </a:prstGeom>
                        <a:ln>
                          <a:solidFill>
                            <a:srgbClr val="18285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C411BAEE-12BA-4585-ADF0-7598A5F3CFE2}"/>
                            </a:ext>
                          </a:extLst>
                        </p:cNvPr>
                        <p:cNvCxnSpPr>
                          <a:cxnSpLocks/>
                        </p:cNvCxnSpPr>
                        <p:nvPr/>
                      </p:nvCxnSpPr>
                      <p:spPr>
                        <a:xfrm>
                          <a:off x="1753977" y="1592243"/>
                          <a:ext cx="1219885" cy="609671"/>
                        </a:xfrm>
                        <a:prstGeom prst="straightConnector1">
                          <a:avLst/>
                        </a:prstGeom>
                        <a:ln>
                          <a:solidFill>
                            <a:srgbClr val="18285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04FF79CF-D566-4885-BEEB-108F60825D24}"/>
                            </a:ext>
                          </a:extLst>
                        </p:cNvPr>
                        <p:cNvCxnSpPr>
                          <a:cxnSpLocks/>
                        </p:cNvCxnSpPr>
                        <p:nvPr/>
                      </p:nvCxnSpPr>
                      <p:spPr>
                        <a:xfrm flipV="1">
                          <a:off x="3334663" y="1731808"/>
                          <a:ext cx="925584" cy="489151"/>
                        </a:xfrm>
                        <a:prstGeom prst="straightConnector1">
                          <a:avLst/>
                        </a:prstGeom>
                        <a:ln>
                          <a:solidFill>
                            <a:srgbClr val="18285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3FFEF338-C72A-4A69-AD77-1ECDCA1BC8B8}"/>
                            </a:ext>
                          </a:extLst>
                        </p:cNvPr>
                        <p:cNvCxnSpPr>
                          <a:cxnSpLocks/>
                        </p:cNvCxnSpPr>
                        <p:nvPr/>
                      </p:nvCxnSpPr>
                      <p:spPr>
                        <a:xfrm flipV="1">
                          <a:off x="5471367" y="2260623"/>
                          <a:ext cx="635076" cy="1"/>
                        </a:xfrm>
                        <a:prstGeom prst="straightConnector1">
                          <a:avLst/>
                        </a:prstGeom>
                        <a:ln>
                          <a:solidFill>
                            <a:srgbClr val="182859"/>
                          </a:solidFill>
                          <a:tailEnd type="triangle"/>
                        </a:ln>
                      </p:spPr>
                      <p:style>
                        <a:lnRef idx="1">
                          <a:schemeClr val="accent1"/>
                        </a:lnRef>
                        <a:fillRef idx="0">
                          <a:schemeClr val="accent1"/>
                        </a:fillRef>
                        <a:effectRef idx="0">
                          <a:schemeClr val="accent1"/>
                        </a:effectRef>
                        <a:fontRef idx="minor">
                          <a:schemeClr val="tx1"/>
                        </a:fontRef>
                      </p:style>
                    </p:cxnSp>
                    <p:pic>
                      <p:nvPicPr>
                        <p:cNvPr id="40" name="Afbeelding 39">
                          <a:extLst>
                            <a:ext uri="{FF2B5EF4-FFF2-40B4-BE49-F238E27FC236}">
                              <a16:creationId xmlns:a16="http://schemas.microsoft.com/office/drawing/2014/main" id="{DA4E2359-C7A4-4E51-BAF7-94DAA6C323D1}"/>
                            </a:ext>
                          </a:extLst>
                        </p:cNvPr>
                        <p:cNvPicPr>
                          <a:picLocks noChangeAspect="1"/>
                        </p:cNvPicPr>
                        <p:nvPr/>
                      </p:nvPicPr>
                      <p:blipFill>
                        <a:blip r:embed="rId11"/>
                        <a:stretch>
                          <a:fillRect/>
                        </a:stretch>
                      </p:blipFill>
                      <p:spPr>
                        <a:xfrm>
                          <a:off x="6181360" y="2211011"/>
                          <a:ext cx="273990" cy="273990"/>
                        </a:xfrm>
                        <a:prstGeom prst="rect">
                          <a:avLst/>
                        </a:prstGeom>
                      </p:spPr>
                    </p:pic>
                    <p:pic>
                      <p:nvPicPr>
                        <p:cNvPr id="42" name="Afbeelding 41">
                          <a:extLst>
                            <a:ext uri="{FF2B5EF4-FFF2-40B4-BE49-F238E27FC236}">
                              <a16:creationId xmlns:a16="http://schemas.microsoft.com/office/drawing/2014/main" id="{D0A37C51-E3BF-4FAA-AD89-BD375BA7DDE0}"/>
                            </a:ext>
                          </a:extLst>
                        </p:cNvPr>
                        <p:cNvPicPr>
                          <a:picLocks noChangeAspect="1"/>
                        </p:cNvPicPr>
                        <p:nvPr/>
                      </p:nvPicPr>
                      <p:blipFill>
                        <a:blip r:embed="rId11"/>
                        <a:stretch>
                          <a:fillRect/>
                        </a:stretch>
                      </p:blipFill>
                      <p:spPr>
                        <a:xfrm>
                          <a:off x="4267818" y="1436757"/>
                          <a:ext cx="389525" cy="389525"/>
                        </a:xfrm>
                        <a:prstGeom prst="rect">
                          <a:avLst/>
                        </a:prstGeom>
                      </p:spPr>
                    </p:pic>
                    <p:pic>
                      <p:nvPicPr>
                        <p:cNvPr id="48" name="Afbeelding 47">
                          <a:extLst>
                            <a:ext uri="{FF2B5EF4-FFF2-40B4-BE49-F238E27FC236}">
                              <a16:creationId xmlns:a16="http://schemas.microsoft.com/office/drawing/2014/main" id="{D2C3368F-DCBE-4FEF-A74B-8CDB659DB145}"/>
                            </a:ext>
                          </a:extLst>
                        </p:cNvPr>
                        <p:cNvPicPr>
                          <a:picLocks noChangeAspect="1"/>
                        </p:cNvPicPr>
                        <p:nvPr/>
                      </p:nvPicPr>
                      <p:blipFill>
                        <a:blip r:embed="rId12"/>
                        <a:stretch>
                          <a:fillRect/>
                        </a:stretch>
                      </p:blipFill>
                      <p:spPr>
                        <a:xfrm>
                          <a:off x="6439805" y="1412757"/>
                          <a:ext cx="1207680" cy="756927"/>
                        </a:xfrm>
                        <a:prstGeom prst="rect">
                          <a:avLst/>
                        </a:prstGeom>
                      </p:spPr>
                    </p:pic>
                  </p:grpSp>
                </p:grpSp>
                <p:pic>
                  <p:nvPicPr>
                    <p:cNvPr id="60" name="Afbeelding 59">
                      <a:extLst>
                        <a:ext uri="{FF2B5EF4-FFF2-40B4-BE49-F238E27FC236}">
                          <a16:creationId xmlns:a16="http://schemas.microsoft.com/office/drawing/2014/main" id="{B345F97D-2DFF-4E8B-8576-2A6D553BBEB1}"/>
                        </a:ext>
                      </a:extLst>
                    </p:cNvPr>
                    <p:cNvPicPr>
                      <a:picLocks noChangeAspect="1"/>
                    </p:cNvPicPr>
                    <p:nvPr/>
                  </p:nvPicPr>
                  <p:blipFill rotWithShape="1">
                    <a:blip r:embed="rId13"/>
                    <a:srcRect l="30920"/>
                    <a:stretch/>
                  </p:blipFill>
                  <p:spPr>
                    <a:xfrm rot="16200000">
                      <a:off x="367308" y="2781318"/>
                      <a:ext cx="768444" cy="113521"/>
                    </a:xfrm>
                    <a:prstGeom prst="rect">
                      <a:avLst/>
                    </a:prstGeom>
                  </p:spPr>
                </p:pic>
                <p:pic>
                  <p:nvPicPr>
                    <p:cNvPr id="62" name="Afbeelding 61">
                      <a:extLst>
                        <a:ext uri="{FF2B5EF4-FFF2-40B4-BE49-F238E27FC236}">
                          <a16:creationId xmlns:a16="http://schemas.microsoft.com/office/drawing/2014/main" id="{9333C472-55BC-4B71-8842-0975FC51A035}"/>
                        </a:ext>
                      </a:extLst>
                    </p:cNvPr>
                    <p:cNvPicPr>
                      <a:picLocks noChangeAspect="1"/>
                    </p:cNvPicPr>
                    <p:nvPr/>
                  </p:nvPicPr>
                  <p:blipFill rotWithShape="1">
                    <a:blip r:embed="rId14"/>
                    <a:srcRect l="22390" t="17587" r="26947" b="17133"/>
                    <a:stretch/>
                  </p:blipFill>
                  <p:spPr>
                    <a:xfrm>
                      <a:off x="660521" y="865645"/>
                      <a:ext cx="989803" cy="670073"/>
                    </a:xfrm>
                    <a:prstGeom prst="rect">
                      <a:avLst/>
                    </a:prstGeom>
                  </p:spPr>
                </p:pic>
              </p:grpSp>
              <p:pic>
                <p:nvPicPr>
                  <p:cNvPr id="64" name="Afbeelding 63">
                    <a:extLst>
                      <a:ext uri="{FF2B5EF4-FFF2-40B4-BE49-F238E27FC236}">
                        <a16:creationId xmlns:a16="http://schemas.microsoft.com/office/drawing/2014/main" id="{0C29C497-908C-42FD-85A0-66A16C33C2A5}"/>
                      </a:ext>
                    </a:extLst>
                  </p:cNvPr>
                  <p:cNvPicPr>
                    <a:picLocks noChangeAspect="1"/>
                  </p:cNvPicPr>
                  <p:nvPr/>
                </p:nvPicPr>
                <p:blipFill rotWithShape="1">
                  <a:blip r:embed="rId15"/>
                  <a:srcRect l="33583" t="16427" r="30248" b="18909"/>
                  <a:stretch/>
                </p:blipFill>
                <p:spPr>
                  <a:xfrm>
                    <a:off x="1780059" y="3555205"/>
                    <a:ext cx="558115" cy="524487"/>
                  </a:xfrm>
                  <a:prstGeom prst="rect">
                    <a:avLst/>
                  </a:prstGeom>
                </p:spPr>
              </p:pic>
            </p:grpSp>
            <p:pic>
              <p:nvPicPr>
                <p:cNvPr id="66" name="Afbeelding 65">
                  <a:extLst>
                    <a:ext uri="{FF2B5EF4-FFF2-40B4-BE49-F238E27FC236}">
                      <a16:creationId xmlns:a16="http://schemas.microsoft.com/office/drawing/2014/main" id="{6BB8D44B-C62E-4EC1-A4F3-6F052AEF6CEA}"/>
                    </a:ext>
                  </a:extLst>
                </p:cNvPr>
                <p:cNvPicPr>
                  <a:picLocks noChangeAspect="1"/>
                </p:cNvPicPr>
                <p:nvPr/>
              </p:nvPicPr>
              <p:blipFill rotWithShape="1">
                <a:blip r:embed="rId15"/>
                <a:srcRect l="33583" t="16427" r="30248" b="18909"/>
                <a:stretch/>
              </p:blipFill>
              <p:spPr>
                <a:xfrm>
                  <a:off x="6690913" y="2190475"/>
                  <a:ext cx="433328" cy="407219"/>
                </a:xfrm>
                <a:prstGeom prst="rect">
                  <a:avLst/>
                </a:prstGeom>
              </p:spPr>
            </p:pic>
          </p:grpSp>
          <p:pic>
            <p:nvPicPr>
              <p:cNvPr id="3" name="Afbeelding 2">
                <a:extLst>
                  <a:ext uri="{FF2B5EF4-FFF2-40B4-BE49-F238E27FC236}">
                    <a16:creationId xmlns:a16="http://schemas.microsoft.com/office/drawing/2014/main" id="{1D189620-A948-4CB7-9607-351095368D4C}"/>
                  </a:ext>
                </a:extLst>
              </p:cNvPr>
              <p:cNvPicPr>
                <a:picLocks noChangeAspect="1"/>
              </p:cNvPicPr>
              <p:nvPr/>
            </p:nvPicPr>
            <p:blipFill>
              <a:blip r:embed="rId16"/>
              <a:stretch>
                <a:fillRect/>
              </a:stretch>
            </p:blipFill>
            <p:spPr>
              <a:xfrm>
                <a:off x="2755738" y="1569529"/>
                <a:ext cx="817942" cy="513506"/>
              </a:xfrm>
              <a:prstGeom prst="rect">
                <a:avLst/>
              </a:prstGeom>
            </p:spPr>
          </p:pic>
        </p:grpSp>
        <p:sp>
          <p:nvSpPr>
            <p:cNvPr id="41" name="Ovaal 40">
              <a:extLst>
                <a:ext uri="{FF2B5EF4-FFF2-40B4-BE49-F238E27FC236}">
                  <a16:creationId xmlns:a16="http://schemas.microsoft.com/office/drawing/2014/main" id="{9DA8DEA0-7524-46C8-AB39-505F5E6CB71A}"/>
                </a:ext>
              </a:extLst>
            </p:cNvPr>
            <p:cNvSpPr/>
            <p:nvPr/>
          </p:nvSpPr>
          <p:spPr>
            <a:xfrm>
              <a:off x="6004995" y="1436757"/>
              <a:ext cx="1744748" cy="11867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26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746801C7-313E-4306-8C5D-7608F4B14283}"/>
              </a:ext>
            </a:extLst>
          </p:cNvPr>
          <p:cNvSpPr/>
          <p:nvPr/>
        </p:nvSpPr>
        <p:spPr>
          <a:xfrm>
            <a:off x="304359" y="961907"/>
            <a:ext cx="8709012" cy="3527591"/>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F9B43B5E-C50E-42AC-8E18-843A5E0BA00E}"/>
              </a:ext>
            </a:extLst>
          </p:cNvPr>
          <p:cNvSpPr/>
          <p:nvPr/>
        </p:nvSpPr>
        <p:spPr>
          <a:xfrm>
            <a:off x="514868" y="3747037"/>
            <a:ext cx="4273550" cy="7239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DAD9149-0BA3-4AE3-8466-88694D19AB44}"/>
              </a:ext>
            </a:extLst>
          </p:cNvPr>
          <p:cNvSpPr>
            <a:spLocks noGrp="1"/>
          </p:cNvSpPr>
          <p:nvPr>
            <p:ph type="title"/>
          </p:nvPr>
        </p:nvSpPr>
        <p:spPr/>
        <p:txBody>
          <a:bodyPr/>
          <a:lstStyle/>
          <a:p>
            <a:r>
              <a:rPr lang="nl-NL" dirty="0"/>
              <a:t>4. Risk monitoring</a:t>
            </a:r>
          </a:p>
        </p:txBody>
      </p:sp>
      <p:sp>
        <p:nvSpPr>
          <p:cNvPr id="4" name="Tijdelijke aanduiding voor dianummer 3">
            <a:extLst>
              <a:ext uri="{FF2B5EF4-FFF2-40B4-BE49-F238E27FC236}">
                <a16:creationId xmlns:a16="http://schemas.microsoft.com/office/drawing/2014/main" id="{F44596DD-0229-40B8-BF07-1F758894CDC3}"/>
              </a:ext>
            </a:extLst>
          </p:cNvPr>
          <p:cNvSpPr>
            <a:spLocks noGrp="1"/>
          </p:cNvSpPr>
          <p:nvPr>
            <p:ph type="sldNum" sz="quarter" idx="12"/>
          </p:nvPr>
        </p:nvSpPr>
        <p:spPr/>
        <p:txBody>
          <a:bodyPr/>
          <a:lstStyle/>
          <a:p>
            <a:fld id="{CEAECFF1-9107-294C-8B44-7339FEA5C5B5}" type="slidenum">
              <a:rPr lang="nl-NL" smtClean="0"/>
              <a:pPr/>
              <a:t>26</a:t>
            </a:fld>
            <a:endParaRPr lang="nl-NL" dirty="0"/>
          </a:p>
        </p:txBody>
      </p:sp>
      <p:graphicFrame>
        <p:nvGraphicFramePr>
          <p:cNvPr id="11" name="Tabel 10">
            <a:extLst>
              <a:ext uri="{FF2B5EF4-FFF2-40B4-BE49-F238E27FC236}">
                <a16:creationId xmlns:a16="http://schemas.microsoft.com/office/drawing/2014/main" id="{3EC85485-CD12-48BB-A348-F475899FACA7}"/>
              </a:ext>
            </a:extLst>
          </p:cNvPr>
          <p:cNvGraphicFramePr>
            <a:graphicFrameLocks noGrp="1"/>
          </p:cNvGraphicFramePr>
          <p:nvPr>
            <p:extLst>
              <p:ext uri="{D42A27DB-BD31-4B8C-83A1-F6EECF244321}">
                <p14:modId xmlns:p14="http://schemas.microsoft.com/office/powerpoint/2010/main" val="1464112948"/>
              </p:ext>
            </p:extLst>
          </p:nvPr>
        </p:nvGraphicFramePr>
        <p:xfrm>
          <a:off x="406903" y="1653224"/>
          <a:ext cx="8246031" cy="2048393"/>
        </p:xfrm>
        <a:graphic>
          <a:graphicData uri="http://schemas.openxmlformats.org/drawingml/2006/table">
            <a:tbl>
              <a:tblPr firstRow="1" bandRow="1">
                <a:tableStyleId>{5C22544A-7EE6-4342-B048-85BDC9FD1C3A}</a:tableStyleId>
              </a:tblPr>
              <a:tblGrid>
                <a:gridCol w="524938">
                  <a:extLst>
                    <a:ext uri="{9D8B030D-6E8A-4147-A177-3AD203B41FA5}">
                      <a16:colId xmlns:a16="http://schemas.microsoft.com/office/drawing/2014/main" val="2106322964"/>
                    </a:ext>
                  </a:extLst>
                </a:gridCol>
                <a:gridCol w="2271089">
                  <a:extLst>
                    <a:ext uri="{9D8B030D-6E8A-4147-A177-3AD203B41FA5}">
                      <a16:colId xmlns:a16="http://schemas.microsoft.com/office/drawing/2014/main" val="1309070107"/>
                    </a:ext>
                  </a:extLst>
                </a:gridCol>
                <a:gridCol w="930310">
                  <a:extLst>
                    <a:ext uri="{9D8B030D-6E8A-4147-A177-3AD203B41FA5}">
                      <a16:colId xmlns:a16="http://schemas.microsoft.com/office/drawing/2014/main" val="2647482478"/>
                    </a:ext>
                  </a:extLst>
                </a:gridCol>
                <a:gridCol w="930310">
                  <a:extLst>
                    <a:ext uri="{9D8B030D-6E8A-4147-A177-3AD203B41FA5}">
                      <a16:colId xmlns:a16="http://schemas.microsoft.com/office/drawing/2014/main" val="2672004982"/>
                    </a:ext>
                  </a:extLst>
                </a:gridCol>
                <a:gridCol w="871707">
                  <a:extLst>
                    <a:ext uri="{9D8B030D-6E8A-4147-A177-3AD203B41FA5}">
                      <a16:colId xmlns:a16="http://schemas.microsoft.com/office/drawing/2014/main" val="816720903"/>
                    </a:ext>
                  </a:extLst>
                </a:gridCol>
                <a:gridCol w="1208670">
                  <a:extLst>
                    <a:ext uri="{9D8B030D-6E8A-4147-A177-3AD203B41FA5}">
                      <a16:colId xmlns:a16="http://schemas.microsoft.com/office/drawing/2014/main" val="775415414"/>
                    </a:ext>
                  </a:extLst>
                </a:gridCol>
                <a:gridCol w="1509007">
                  <a:extLst>
                    <a:ext uri="{9D8B030D-6E8A-4147-A177-3AD203B41FA5}">
                      <a16:colId xmlns:a16="http://schemas.microsoft.com/office/drawing/2014/main" val="3512985278"/>
                    </a:ext>
                  </a:extLst>
                </a:gridCol>
              </a:tblGrid>
              <a:tr h="341513">
                <a:tc>
                  <a:txBody>
                    <a:bodyPr/>
                    <a:lstStyle/>
                    <a:p>
                      <a:pPr algn="l" fontAlgn="ctr"/>
                      <a:r>
                        <a:rPr lang="nl-NL" sz="700" b="1" i="0" u="none" strike="noStrike" dirty="0">
                          <a:solidFill>
                            <a:srgbClr val="FFFFFF"/>
                          </a:solidFill>
                          <a:effectLst/>
                          <a:latin typeface="+mn-lt"/>
                        </a:rPr>
                        <a:t>Risk </a:t>
                      </a:r>
                      <a:r>
                        <a:rPr lang="nl-NL" sz="700" b="1" i="0" u="none" strike="noStrike" dirty="0" err="1">
                          <a:solidFill>
                            <a:srgbClr val="FFFFFF"/>
                          </a:solidFill>
                          <a:effectLst/>
                          <a:latin typeface="+mn-lt"/>
                        </a:rPr>
                        <a:t>Id</a:t>
                      </a:r>
                      <a:endParaRPr lang="nl-NL" sz="700" b="1" i="0" u="none" strike="noStrike" dirty="0">
                        <a:solidFill>
                          <a:srgbClr val="FFFFFF"/>
                        </a:solidFill>
                        <a:effectLst/>
                        <a:latin typeface="+mn-lt"/>
                      </a:endParaRPr>
                    </a:p>
                  </a:txBody>
                  <a:tcPr marL="9525" marR="9525" marT="9525" marB="0" anchor="ctr"/>
                </a:tc>
                <a:tc>
                  <a:txBody>
                    <a:bodyPr/>
                    <a:lstStyle/>
                    <a:p>
                      <a:pPr algn="l" fontAlgn="ctr"/>
                      <a:r>
                        <a:rPr lang="nl-NL" sz="700" b="1" i="0" u="none" strike="noStrike" dirty="0">
                          <a:solidFill>
                            <a:srgbClr val="FFFFFF"/>
                          </a:solidFill>
                          <a:effectLst/>
                          <a:latin typeface="+mn-lt"/>
                        </a:rPr>
                        <a:t>Description of risk</a:t>
                      </a:r>
                    </a:p>
                  </a:txBody>
                  <a:tcPr marL="9525" marR="9525" marT="9525" marB="0" anchor="ctr"/>
                </a:tc>
                <a:tc>
                  <a:txBody>
                    <a:bodyPr/>
                    <a:lstStyle/>
                    <a:p>
                      <a:pPr algn="l" fontAlgn="ctr"/>
                      <a:r>
                        <a:rPr lang="nl-NL" sz="700" b="1" i="0" u="none" strike="noStrike" kern="1200" dirty="0">
                          <a:solidFill>
                            <a:srgbClr val="FFFFFF"/>
                          </a:solidFill>
                          <a:effectLst/>
                          <a:latin typeface="Arial" panose="020B0604020202020204" pitchFamily="34" charset="0"/>
                          <a:ea typeface="+mn-ea"/>
                          <a:cs typeface="+mn-cs"/>
                        </a:rPr>
                        <a:t>Test </a:t>
                      </a:r>
                      <a:r>
                        <a:rPr lang="nl-NL" sz="700" b="1" i="0" u="none" strike="noStrike" kern="1200" dirty="0" err="1">
                          <a:solidFill>
                            <a:srgbClr val="FFFFFF"/>
                          </a:solidFill>
                          <a:effectLst/>
                          <a:latin typeface="Arial" panose="020B0604020202020204" pitchFamily="34" charset="0"/>
                          <a:ea typeface="+mn-ea"/>
                          <a:cs typeface="+mn-cs"/>
                        </a:rPr>
                        <a:t>progress</a:t>
                      </a:r>
                      <a:endParaRPr lang="nl-NL" sz="700" b="1" i="0" u="none" strike="noStrike" kern="1200" dirty="0">
                        <a:solidFill>
                          <a:srgbClr val="FFFFFF"/>
                        </a:solidFill>
                        <a:effectLst/>
                        <a:latin typeface="Arial" panose="020B0604020202020204" pitchFamily="34" charset="0"/>
                        <a:ea typeface="+mn-ea"/>
                        <a:cs typeface="+mn-cs"/>
                      </a:endParaRPr>
                    </a:p>
                    <a:p>
                      <a:pPr algn="l" fontAlgn="ctr"/>
                      <a:r>
                        <a:rPr lang="nl-NL" sz="700" b="1" i="0" u="none" strike="noStrike" kern="1200" dirty="0">
                          <a:solidFill>
                            <a:srgbClr val="FFFFFF"/>
                          </a:solidFill>
                          <a:effectLst/>
                          <a:latin typeface="Arial" panose="020B0604020202020204" pitchFamily="34" charset="0"/>
                          <a:ea typeface="+mn-ea"/>
                          <a:cs typeface="+mn-cs"/>
                        </a:rPr>
                        <a:t>% </a:t>
                      </a:r>
                      <a:r>
                        <a:rPr lang="nl-NL" sz="700" b="1" i="0" u="none" strike="noStrike" kern="1200" dirty="0" err="1">
                          <a:solidFill>
                            <a:srgbClr val="FFFFFF"/>
                          </a:solidFill>
                          <a:effectLst/>
                          <a:latin typeface="Arial" panose="020B0604020202020204" pitchFamily="34" charset="0"/>
                          <a:ea typeface="+mn-ea"/>
                          <a:cs typeface="+mn-cs"/>
                        </a:rPr>
                        <a:t>tested</a:t>
                      </a:r>
                      <a:endParaRPr lang="nl-NL" sz="700" b="1" i="0" u="none" strike="noStrike" dirty="0">
                        <a:solidFill>
                          <a:srgbClr val="FFFFFF"/>
                        </a:solidFill>
                        <a:effectLst/>
                        <a:latin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rgbClr val="FFFFFF"/>
                          </a:solidFill>
                          <a:effectLst/>
                          <a:latin typeface="Arial" panose="020B0604020202020204" pitchFamily="34" charset="0"/>
                        </a:rPr>
                        <a:t>Number of findings Open "Blocking"</a:t>
                      </a:r>
                      <a:endParaRPr lang="nl-NL" sz="700" b="1" i="0" u="none" strike="noStrike" dirty="0">
                        <a:solidFill>
                          <a:srgbClr val="FFFFFF"/>
                        </a:solidFill>
                        <a:effectLst/>
                        <a:latin typeface="Arial" panose="020B0604020202020204" pitchFamily="34" charset="0"/>
                      </a:endParaRPr>
                    </a:p>
                  </a:txBody>
                  <a:tcPr marL="9525" marR="9525" marT="9525" marB="0" anchor="ctr"/>
                </a:tc>
                <a:tc>
                  <a:txBody>
                    <a:bodyPr/>
                    <a:lstStyle/>
                    <a:p>
                      <a:pPr algn="l" fontAlgn="ctr"/>
                      <a:r>
                        <a:rPr lang="en-US" sz="700" b="1" i="0" u="none" strike="noStrike" dirty="0">
                          <a:solidFill>
                            <a:srgbClr val="FFFFFF"/>
                          </a:solidFill>
                          <a:effectLst/>
                          <a:latin typeface="Arial" panose="020B0604020202020204" pitchFamily="34" charset="0"/>
                        </a:rPr>
                        <a:t>Number of findings Open “Major"</a:t>
                      </a:r>
                      <a:endParaRPr lang="nl-NL" sz="700" b="1" i="0" u="none" strike="noStrike" dirty="0">
                        <a:solidFill>
                          <a:srgbClr val="FFFFFF"/>
                        </a:solidFill>
                        <a:effectLst/>
                        <a:latin typeface="Arial" panose="020B0604020202020204" pitchFamily="34" charset="0"/>
                      </a:endParaRPr>
                    </a:p>
                  </a:txBody>
                  <a:tcPr marL="9525" marR="9525" marT="9525" marB="0" anchor="ctr"/>
                </a:tc>
                <a:tc>
                  <a:txBody>
                    <a:bodyPr/>
                    <a:lstStyle/>
                    <a:p>
                      <a:pPr algn="l" fontAlgn="ctr"/>
                      <a:r>
                        <a:rPr lang="en-US" sz="700" b="1" i="0" u="none" strike="noStrike" dirty="0">
                          <a:solidFill>
                            <a:srgbClr val="FFFFFF"/>
                          </a:solidFill>
                          <a:effectLst/>
                          <a:latin typeface="Arial" panose="020B0604020202020204" pitchFamily="34" charset="0"/>
                        </a:rPr>
                        <a:t>Number of findings Open "Normal / Cosmetic"</a:t>
                      </a:r>
                      <a:endParaRPr lang="nl-NL" sz="700" b="1" i="0" u="none" strike="noStrike" dirty="0">
                        <a:solidFill>
                          <a:srgbClr val="FFFFFF"/>
                        </a:solidFill>
                        <a:effectLst/>
                        <a:latin typeface="Arial" panose="020B0604020202020204" pitchFamily="34" charset="0"/>
                      </a:endParaRPr>
                    </a:p>
                  </a:txBody>
                  <a:tcPr marL="9525" marR="9525" marT="9525" marB="0" anchor="ctr"/>
                </a:tc>
                <a:tc>
                  <a:txBody>
                    <a:bodyPr/>
                    <a:lstStyle/>
                    <a:p>
                      <a:pPr algn="l" fontAlgn="ctr"/>
                      <a:r>
                        <a:rPr lang="en-US" sz="700" b="1" i="0" u="none" strike="noStrike" dirty="0">
                          <a:solidFill>
                            <a:srgbClr val="FFFFFF"/>
                          </a:solidFill>
                          <a:effectLst/>
                          <a:latin typeface="Arial" panose="020B0604020202020204" pitchFamily="34" charset="0"/>
                        </a:rPr>
                        <a:t>Residual risks determined after test</a:t>
                      </a:r>
                      <a:endParaRPr lang="nl-NL" sz="7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32598120"/>
                  </a:ext>
                </a:extLst>
              </a:tr>
              <a:tr h="451531">
                <a:tc>
                  <a:txBody>
                    <a:bodyPr/>
                    <a:lstStyle/>
                    <a:p>
                      <a:pPr algn="l" fontAlgn="ctr"/>
                      <a:r>
                        <a:rPr lang="nl-NL" sz="700" b="0" i="0" u="none" strike="noStrike" dirty="0">
                          <a:solidFill>
                            <a:srgbClr val="000000"/>
                          </a:solidFill>
                          <a:effectLst/>
                          <a:latin typeface="+mn-lt"/>
                        </a:rPr>
                        <a:t>R1 </a:t>
                      </a:r>
                    </a:p>
                  </a:txBody>
                  <a:tcPr marL="9525" marR="9525" marT="9525" marB="0" anchor="ctr"/>
                </a:tc>
                <a:tc>
                  <a:txBody>
                    <a:bodyPr/>
                    <a:lstStyle/>
                    <a:p>
                      <a:pPr>
                        <a:lnSpc>
                          <a:spcPct val="100000"/>
                        </a:lnSpc>
                        <a:spcAft>
                          <a:spcPts val="0"/>
                        </a:spcAft>
                      </a:pPr>
                      <a:r>
                        <a:rPr lang="en-US" sz="800" b="1" dirty="0">
                          <a:solidFill>
                            <a:srgbClr val="121A48"/>
                          </a:solidFill>
                          <a:effectLst/>
                        </a:rPr>
                        <a:t>Functional-Correctness</a:t>
                      </a:r>
                    </a:p>
                    <a:p>
                      <a:pPr>
                        <a:lnSpc>
                          <a:spcPct val="100000"/>
                        </a:lnSpc>
                        <a:spcAft>
                          <a:spcPts val="0"/>
                        </a:spcAft>
                      </a:pPr>
                      <a:r>
                        <a:rPr lang="en-US" sz="800" dirty="0">
                          <a:solidFill>
                            <a:srgbClr val="121A48"/>
                          </a:solidFill>
                          <a:effectLst/>
                        </a:rPr>
                        <a:t>Subsystem X provides incorrect or incomplete status information about the Management Status API interface.</a:t>
                      </a:r>
                      <a:endParaRPr lang="en-US"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fontAlgn="ctr"/>
                      <a:r>
                        <a:rPr lang="nl-NL" sz="700" b="0" i="0" u="none" strike="noStrike" dirty="0">
                          <a:solidFill>
                            <a:srgbClr val="000000"/>
                          </a:solidFill>
                          <a:effectLst/>
                          <a:latin typeface="Arial" panose="020B0604020202020204" pitchFamily="34" charset="0"/>
                        </a:rPr>
                        <a:t>80</a:t>
                      </a:r>
                    </a:p>
                  </a:txBody>
                  <a:tcPr marL="9525" marR="9525" marT="9525" marB="0" anchor="ctr"/>
                </a:tc>
                <a:tc>
                  <a:txBody>
                    <a:bodyPr/>
                    <a:lstStyle/>
                    <a:p>
                      <a:pPr algn="ctr" fontAlgn="ctr"/>
                      <a:endParaRPr lang="nl-NL" sz="7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endParaRPr lang="nl-NL" sz="7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l-NL" sz="700" b="0" i="0" u="none" strike="noStrike" dirty="0">
                          <a:solidFill>
                            <a:srgbClr val="000000"/>
                          </a:solidFill>
                          <a:effectLst/>
                          <a:latin typeface="Arial" panose="020B0604020202020204" pitchFamily="34" charset="0"/>
                        </a:rPr>
                        <a:t>1</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i="0" u="none" strike="noStrike" dirty="0">
                          <a:solidFill>
                            <a:srgbClr val="000000"/>
                          </a:solidFill>
                          <a:effectLst/>
                          <a:latin typeface="Arial" panose="020B0604020202020204" pitchFamily="34" charset="0"/>
                        </a:rPr>
                        <a:t>Residual risk is limited</a:t>
                      </a:r>
                    </a:p>
                  </a:txBody>
                  <a:tcPr>
                    <a:solidFill>
                      <a:srgbClr val="92D050"/>
                    </a:solidFill>
                  </a:tcPr>
                </a:tc>
                <a:extLst>
                  <a:ext uri="{0D108BD9-81ED-4DB2-BD59-A6C34878D82A}">
                    <a16:rowId xmlns:a16="http://schemas.microsoft.com/office/drawing/2014/main" val="34796761"/>
                  </a:ext>
                </a:extLst>
              </a:tr>
              <a:tr h="451531">
                <a:tc>
                  <a:txBody>
                    <a:bodyPr/>
                    <a:lstStyle/>
                    <a:p>
                      <a:pPr algn="l" fontAlgn="ctr"/>
                      <a:r>
                        <a:rPr lang="nl-NL" sz="700" b="0" i="0" u="none" strike="noStrike" dirty="0">
                          <a:solidFill>
                            <a:srgbClr val="000000"/>
                          </a:solidFill>
                          <a:effectLst/>
                          <a:latin typeface="+mn-lt"/>
                        </a:rPr>
                        <a:t>R2  </a:t>
                      </a:r>
                    </a:p>
                  </a:txBody>
                  <a:tcPr marL="9525" marR="9525" marT="9525" marB="0" anchor="ctr"/>
                </a:tc>
                <a:tc>
                  <a:txBody>
                    <a:bodyPr/>
                    <a:lstStyle/>
                    <a:p>
                      <a:pPr>
                        <a:lnSpc>
                          <a:spcPct val="100000"/>
                        </a:lnSpc>
                        <a:spcAft>
                          <a:spcPts val="0"/>
                        </a:spcAft>
                      </a:pPr>
                      <a:r>
                        <a:rPr lang="en-US" sz="800" b="1" dirty="0">
                          <a:solidFill>
                            <a:srgbClr val="121A48"/>
                          </a:solidFill>
                          <a:effectLst/>
                        </a:rPr>
                        <a:t>Reliability-Availability</a:t>
                      </a:r>
                    </a:p>
                    <a:p>
                      <a:pPr>
                        <a:lnSpc>
                          <a:spcPct val="100000"/>
                        </a:lnSpc>
                        <a:spcAft>
                          <a:spcPts val="0"/>
                        </a:spcAft>
                      </a:pPr>
                      <a:r>
                        <a:rPr lang="en-US" sz="800" dirty="0">
                          <a:solidFill>
                            <a:srgbClr val="121A48"/>
                          </a:solidFill>
                          <a:effectLst/>
                        </a:rPr>
                        <a:t>If Subsystem X sends a request for Subsystem X to the Subsystem X with a high frequency request, then the availability of Subsystem X is greatly reduced, which puts the train service at risk.</a:t>
                      </a:r>
                      <a:endParaRPr lang="en-US"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fontAlgn="ctr"/>
                      <a:r>
                        <a:rPr lang="nl-NL" sz="700" b="0" i="0" u="none" strike="noStrike" dirty="0">
                          <a:solidFill>
                            <a:srgbClr val="000000"/>
                          </a:solidFill>
                          <a:effectLst/>
                          <a:latin typeface="Arial" panose="020B0604020202020204" pitchFamily="34" charset="0"/>
                        </a:rPr>
                        <a:t>90</a:t>
                      </a:r>
                    </a:p>
                  </a:txBody>
                  <a:tcPr marL="9525" marR="9525" marT="9525" marB="0" anchor="ctr"/>
                </a:tc>
                <a:tc>
                  <a:txBody>
                    <a:bodyPr/>
                    <a:lstStyle/>
                    <a:p>
                      <a:pPr algn="ctr" fontAlgn="ctr"/>
                      <a:endParaRPr lang="nl-NL" sz="7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endParaRPr lang="nl-NL" sz="7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l-NL" sz="700" b="0" i="0" u="none" strike="noStrike" dirty="0">
                          <a:solidFill>
                            <a:srgbClr val="000000"/>
                          </a:solidFill>
                          <a:effectLst/>
                          <a:latin typeface="Arial" panose="020B0604020202020204" pitchFamily="34" charset="0"/>
                        </a:rPr>
                        <a:t>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i="0" u="none" strike="noStrike" dirty="0">
                          <a:solidFill>
                            <a:srgbClr val="000000"/>
                          </a:solidFill>
                          <a:effectLst/>
                          <a:latin typeface="Arial" panose="020B0604020202020204" pitchFamily="34" charset="0"/>
                        </a:rPr>
                        <a:t>Residual risk is limited</a:t>
                      </a:r>
                    </a:p>
                  </a:txBody>
                  <a:tcPr>
                    <a:solidFill>
                      <a:srgbClr val="92D050"/>
                    </a:solidFill>
                  </a:tcPr>
                </a:tc>
                <a:extLst>
                  <a:ext uri="{0D108BD9-81ED-4DB2-BD59-A6C34878D82A}">
                    <a16:rowId xmlns:a16="http://schemas.microsoft.com/office/drawing/2014/main" val="2533322502"/>
                  </a:ext>
                </a:extLst>
              </a:tr>
              <a:tr h="451531">
                <a:tc>
                  <a:txBody>
                    <a:bodyPr/>
                    <a:lstStyle/>
                    <a:p>
                      <a:pPr algn="l" fontAlgn="ctr"/>
                      <a:r>
                        <a:rPr lang="nl-NL" sz="700" b="0" i="0" u="none" strike="noStrike" dirty="0">
                          <a:solidFill>
                            <a:srgbClr val="000000"/>
                          </a:solidFill>
                          <a:effectLst/>
                          <a:latin typeface="+mn-lt"/>
                        </a:rPr>
                        <a:t>R3 </a:t>
                      </a:r>
                    </a:p>
                  </a:txBody>
                  <a:tcPr marL="9525" marR="9525" marT="9525" marB="0" anchor="ctr"/>
                </a:tc>
                <a:tc>
                  <a:txBody>
                    <a:bodyPr/>
                    <a:lstStyle/>
                    <a:p>
                      <a:pPr>
                        <a:lnSpc>
                          <a:spcPct val="100000"/>
                        </a:lnSpc>
                        <a:spcAft>
                          <a:spcPts val="0"/>
                        </a:spcAft>
                      </a:pPr>
                      <a:r>
                        <a:rPr lang="en-US" sz="800" b="1" dirty="0">
                          <a:solidFill>
                            <a:srgbClr val="121A48"/>
                          </a:solidFill>
                          <a:effectLst/>
                        </a:rPr>
                        <a:t>Performance-Efficiency</a:t>
                      </a:r>
                    </a:p>
                    <a:p>
                      <a:pPr>
                        <a:lnSpc>
                          <a:spcPct val="100000"/>
                        </a:lnSpc>
                        <a:spcAft>
                          <a:spcPts val="0"/>
                        </a:spcAft>
                      </a:pPr>
                      <a:r>
                        <a:rPr lang="en-US" sz="800" dirty="0">
                          <a:solidFill>
                            <a:srgbClr val="121A48"/>
                          </a:solidFill>
                          <a:effectLst/>
                        </a:rPr>
                        <a:t>Subsystem X cannot process a request from a client for the interface Y Management Status API within 0.5 seconds.</a:t>
                      </a:r>
                      <a:endParaRPr lang="en-US" sz="800" dirty="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fontAlgn="ctr"/>
                      <a:r>
                        <a:rPr lang="nl-NL" sz="700" b="0" i="0" u="none" strike="noStrike" dirty="0">
                          <a:solidFill>
                            <a:srgbClr val="000000"/>
                          </a:solidFill>
                          <a:effectLst/>
                          <a:latin typeface="Arial" panose="020B0604020202020204" pitchFamily="34" charset="0"/>
                        </a:rPr>
                        <a:t>50</a:t>
                      </a:r>
                    </a:p>
                  </a:txBody>
                  <a:tcPr marL="9525" marR="9525" marT="9525" marB="0" anchor="ctr"/>
                </a:tc>
                <a:tc>
                  <a:txBody>
                    <a:bodyPr/>
                    <a:lstStyle/>
                    <a:p>
                      <a:pPr algn="ctr" fontAlgn="ctr"/>
                      <a:endParaRPr lang="nl-NL" sz="7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l-NL" sz="7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ctr"/>
                      <a:r>
                        <a:rPr lang="nl-NL" sz="700" b="0" i="0" u="none" strike="noStrike" dirty="0">
                          <a:solidFill>
                            <a:srgbClr val="000000"/>
                          </a:solidFill>
                          <a:effectLst/>
                          <a:latin typeface="Arial" panose="020B0604020202020204" pitchFamily="34" charset="0"/>
                        </a:rPr>
                        <a:t>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i="0" u="none" strike="noStrike" kern="1200" dirty="0">
                          <a:solidFill>
                            <a:srgbClr val="000000"/>
                          </a:solidFill>
                          <a:effectLst/>
                          <a:latin typeface="Arial" panose="020B0604020202020204" pitchFamily="34" charset="0"/>
                          <a:ea typeface="+mn-ea"/>
                          <a:cs typeface="+mn-cs"/>
                        </a:rPr>
                        <a:t>Residual risk is considerable</a:t>
                      </a:r>
                      <a:endParaRPr lang="nl-NL" sz="800" b="0" i="0" u="none" strike="noStrike" dirty="0">
                        <a:solidFill>
                          <a:srgbClr val="000000"/>
                        </a:solidFill>
                        <a:effectLst/>
                        <a:latin typeface="Arial" panose="020B0604020202020204" pitchFamily="34" charset="0"/>
                      </a:endParaRPr>
                    </a:p>
                  </a:txBody>
                  <a:tcPr>
                    <a:solidFill>
                      <a:srgbClr val="FFFF00"/>
                    </a:solidFill>
                  </a:tcPr>
                </a:tc>
                <a:extLst>
                  <a:ext uri="{0D108BD9-81ED-4DB2-BD59-A6C34878D82A}">
                    <a16:rowId xmlns:a16="http://schemas.microsoft.com/office/drawing/2014/main" val="1763399732"/>
                  </a:ext>
                </a:extLst>
              </a:tr>
            </a:tbl>
          </a:graphicData>
        </a:graphic>
      </p:graphicFrame>
      <p:sp>
        <p:nvSpPr>
          <p:cNvPr id="13" name="Tijdelijke aanduiding voor inhoud 2">
            <a:extLst>
              <a:ext uri="{FF2B5EF4-FFF2-40B4-BE49-F238E27FC236}">
                <a16:creationId xmlns:a16="http://schemas.microsoft.com/office/drawing/2014/main" id="{736DB716-5A7A-4F81-8184-791CE1382830}"/>
              </a:ext>
            </a:extLst>
          </p:cNvPr>
          <p:cNvSpPr txBox="1">
            <a:spLocks/>
          </p:cNvSpPr>
          <p:nvPr/>
        </p:nvSpPr>
        <p:spPr>
          <a:xfrm>
            <a:off x="406903" y="939079"/>
            <a:ext cx="6070200" cy="276999"/>
          </a:xfrm>
          <a:prstGeom prst="rect">
            <a:avLst/>
          </a:prstGeom>
        </p:spPr>
        <p:txBody>
          <a:bodyPr wrap="square" lIns="0" tIns="0" rIns="0" bIns="0">
            <a:spAutoFit/>
          </a:bodyPr>
          <a:lstStyle>
            <a:lvl1pPr marL="0" indent="0" algn="l" defTabSz="914400" rtl="0" eaLnBrk="1" latinLnBrk="0" hangingPunct="1">
              <a:spcBef>
                <a:spcPct val="20000"/>
              </a:spcBef>
              <a:buFontTx/>
              <a:buNone/>
              <a:defRPr sz="2000" kern="1200">
                <a:solidFill>
                  <a:schemeClr val="accent1"/>
                </a:solidFill>
                <a:latin typeface="+mn-lt"/>
                <a:ea typeface="+mn-ea"/>
                <a:cs typeface="+mn-cs"/>
              </a:defRPr>
            </a:lvl1pPr>
            <a:lvl2pPr marL="720000" indent="-360000" algn="l" defTabSz="914400" rtl="0" eaLnBrk="1" latinLnBrk="0" hangingPunct="1">
              <a:spcBef>
                <a:spcPts val="500"/>
              </a:spcBef>
              <a:buFont typeface="Arial" pitchFamily="34" charset="0"/>
              <a:buChar char="–"/>
              <a:defRPr sz="2000" kern="1200">
                <a:solidFill>
                  <a:srgbClr val="1B2344"/>
                </a:solidFill>
                <a:latin typeface="+mn-lt"/>
                <a:ea typeface="+mn-ea"/>
                <a:cs typeface="+mn-cs"/>
              </a:defRPr>
            </a:lvl2pPr>
            <a:lvl3pPr marL="900000" indent="-180000" algn="l" defTabSz="914400" rtl="0" eaLnBrk="1" latinLnBrk="0" hangingPunct="1">
              <a:spcBef>
                <a:spcPct val="20000"/>
              </a:spcBef>
              <a:buFont typeface="Arial" pitchFamily="34" charset="0"/>
              <a:buChar char="•"/>
              <a:defRPr sz="1600" kern="1200">
                <a:solidFill>
                  <a:srgbClr val="1B23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800" b="1">
                <a:solidFill>
                  <a:schemeClr val="bg1">
                    <a:lumMod val="50000"/>
                  </a:schemeClr>
                </a:solidFill>
              </a:rPr>
              <a:t>Score risks after testing</a:t>
            </a:r>
            <a:endParaRPr lang="nl-NL" sz="1800" b="1" dirty="0">
              <a:solidFill>
                <a:schemeClr val="bg1">
                  <a:lumMod val="50000"/>
                </a:schemeClr>
              </a:solidFill>
            </a:endParaRPr>
          </a:p>
        </p:txBody>
      </p:sp>
      <p:sp>
        <p:nvSpPr>
          <p:cNvPr id="3" name="Rechthoek 2">
            <a:extLst>
              <a:ext uri="{FF2B5EF4-FFF2-40B4-BE49-F238E27FC236}">
                <a16:creationId xmlns:a16="http://schemas.microsoft.com/office/drawing/2014/main" id="{72124329-953B-4446-A303-F138146FD9AB}"/>
              </a:ext>
            </a:extLst>
          </p:cNvPr>
          <p:cNvSpPr/>
          <p:nvPr/>
        </p:nvSpPr>
        <p:spPr>
          <a:xfrm>
            <a:off x="514868" y="4187673"/>
            <a:ext cx="450850" cy="952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6150EAD-9C57-4F1E-8CE4-C732B424BBF8}"/>
              </a:ext>
            </a:extLst>
          </p:cNvPr>
          <p:cNvSpPr/>
          <p:nvPr/>
        </p:nvSpPr>
        <p:spPr>
          <a:xfrm>
            <a:off x="514868" y="4066274"/>
            <a:ext cx="450850" cy="952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14A8130B-2C0E-4F77-B7A6-4901507C5FB8}"/>
              </a:ext>
            </a:extLst>
          </p:cNvPr>
          <p:cNvSpPr/>
          <p:nvPr/>
        </p:nvSpPr>
        <p:spPr>
          <a:xfrm>
            <a:off x="514868" y="3944875"/>
            <a:ext cx="450850" cy="952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AD916663-48A5-48BF-B382-AE32B85BB5F2}"/>
              </a:ext>
            </a:extLst>
          </p:cNvPr>
          <p:cNvSpPr/>
          <p:nvPr/>
        </p:nvSpPr>
        <p:spPr>
          <a:xfrm>
            <a:off x="514868" y="4307455"/>
            <a:ext cx="450850" cy="952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2AC4D1F7-CCA3-46FB-A3BF-4B6CA1C0FC78}"/>
              </a:ext>
            </a:extLst>
          </p:cNvPr>
          <p:cNvSpPr txBox="1"/>
          <p:nvPr/>
        </p:nvSpPr>
        <p:spPr>
          <a:xfrm>
            <a:off x="1021828" y="3944875"/>
            <a:ext cx="2939010" cy="92333"/>
          </a:xfrm>
          <a:prstGeom prst="rect">
            <a:avLst/>
          </a:prstGeom>
        </p:spPr>
        <p:txBody>
          <a:bodyPr wrap="square" lIns="0" tIns="0" rIns="0" bIns="0" rtlCol="0">
            <a:spAutoFit/>
          </a:bodyPr>
          <a:lstStyle/>
          <a:p>
            <a:r>
              <a:rPr lang="en-US" sz="600" dirty="0">
                <a:solidFill>
                  <a:schemeClr val="bg1">
                    <a:lumMod val="50000"/>
                  </a:schemeClr>
                </a:solidFill>
              </a:rPr>
              <a:t>Residual risk is high: Several serious or blocking findings are open</a:t>
            </a:r>
            <a:endParaRPr lang="nl-NL" sz="600" dirty="0">
              <a:solidFill>
                <a:schemeClr val="bg1">
                  <a:lumMod val="50000"/>
                </a:schemeClr>
              </a:solidFill>
            </a:endParaRPr>
          </a:p>
        </p:txBody>
      </p:sp>
      <p:sp>
        <p:nvSpPr>
          <p:cNvPr id="14" name="Tekstvak 13">
            <a:extLst>
              <a:ext uri="{FF2B5EF4-FFF2-40B4-BE49-F238E27FC236}">
                <a16:creationId xmlns:a16="http://schemas.microsoft.com/office/drawing/2014/main" id="{3D4D3181-A75D-4326-A6C4-C83E39FDE149}"/>
              </a:ext>
            </a:extLst>
          </p:cNvPr>
          <p:cNvSpPr txBox="1"/>
          <p:nvPr/>
        </p:nvSpPr>
        <p:spPr>
          <a:xfrm>
            <a:off x="1021828" y="4066225"/>
            <a:ext cx="2939010" cy="92333"/>
          </a:xfrm>
          <a:prstGeom prst="rect">
            <a:avLst/>
          </a:prstGeom>
        </p:spPr>
        <p:txBody>
          <a:bodyPr wrap="square" lIns="0" tIns="0" rIns="0" bIns="0" rtlCol="0">
            <a:spAutoFit/>
          </a:bodyPr>
          <a:lstStyle/>
          <a:p>
            <a:r>
              <a:rPr lang="en-US" sz="600" dirty="0">
                <a:solidFill>
                  <a:schemeClr val="bg1">
                    <a:lumMod val="50000"/>
                  </a:schemeClr>
                </a:solidFill>
              </a:rPr>
              <a:t>Residual risk is considerable: A serious finding is open</a:t>
            </a:r>
            <a:endParaRPr lang="nl-NL" sz="600" dirty="0">
              <a:solidFill>
                <a:schemeClr val="bg1">
                  <a:lumMod val="50000"/>
                </a:schemeClr>
              </a:solidFill>
            </a:endParaRPr>
          </a:p>
        </p:txBody>
      </p:sp>
      <p:sp>
        <p:nvSpPr>
          <p:cNvPr id="15" name="Tekstvak 14">
            <a:extLst>
              <a:ext uri="{FF2B5EF4-FFF2-40B4-BE49-F238E27FC236}">
                <a16:creationId xmlns:a16="http://schemas.microsoft.com/office/drawing/2014/main" id="{CEC0354B-A06B-4B47-A52E-3A9B0E70B6F6}"/>
              </a:ext>
            </a:extLst>
          </p:cNvPr>
          <p:cNvSpPr txBox="1"/>
          <p:nvPr/>
        </p:nvSpPr>
        <p:spPr>
          <a:xfrm>
            <a:off x="1015478" y="4193225"/>
            <a:ext cx="3586710" cy="92333"/>
          </a:xfrm>
          <a:prstGeom prst="rect">
            <a:avLst/>
          </a:prstGeom>
        </p:spPr>
        <p:txBody>
          <a:bodyPr wrap="square" lIns="0" tIns="0" rIns="0" bIns="0" rtlCol="0">
            <a:spAutoFit/>
          </a:bodyPr>
          <a:lstStyle/>
          <a:p>
            <a:r>
              <a:rPr lang="en-US" sz="600" dirty="0">
                <a:solidFill>
                  <a:schemeClr val="bg1">
                    <a:lumMod val="50000"/>
                  </a:schemeClr>
                </a:solidFill>
              </a:rPr>
              <a:t>Residual risk is limited: A few findings are still open in the Normal and or cosmetic category</a:t>
            </a:r>
            <a:endParaRPr lang="nl-NL" sz="600" dirty="0">
              <a:solidFill>
                <a:schemeClr val="bg1">
                  <a:lumMod val="50000"/>
                </a:schemeClr>
              </a:solidFill>
            </a:endParaRPr>
          </a:p>
        </p:txBody>
      </p:sp>
      <p:sp>
        <p:nvSpPr>
          <p:cNvPr id="16" name="Tekstvak 15">
            <a:extLst>
              <a:ext uri="{FF2B5EF4-FFF2-40B4-BE49-F238E27FC236}">
                <a16:creationId xmlns:a16="http://schemas.microsoft.com/office/drawing/2014/main" id="{1BE674CA-62A1-4306-B032-4A73E8D83E91}"/>
              </a:ext>
            </a:extLst>
          </p:cNvPr>
          <p:cNvSpPr txBox="1"/>
          <p:nvPr/>
        </p:nvSpPr>
        <p:spPr>
          <a:xfrm>
            <a:off x="1015478" y="4305808"/>
            <a:ext cx="2939010" cy="92333"/>
          </a:xfrm>
          <a:prstGeom prst="rect">
            <a:avLst/>
          </a:prstGeom>
        </p:spPr>
        <p:txBody>
          <a:bodyPr wrap="square" lIns="0" tIns="0" rIns="0" bIns="0" rtlCol="0">
            <a:spAutoFit/>
          </a:bodyPr>
          <a:lstStyle/>
          <a:p>
            <a:r>
              <a:rPr lang="en-US" sz="600" dirty="0">
                <a:solidFill>
                  <a:schemeClr val="bg1">
                    <a:lumMod val="50000"/>
                  </a:schemeClr>
                </a:solidFill>
              </a:rPr>
              <a:t>There is no residual risk: No more findings are open</a:t>
            </a:r>
            <a:endParaRPr lang="nl-NL" sz="600" dirty="0">
              <a:solidFill>
                <a:schemeClr val="bg1">
                  <a:lumMod val="50000"/>
                </a:schemeClr>
              </a:solidFill>
            </a:endParaRPr>
          </a:p>
        </p:txBody>
      </p:sp>
      <p:sp>
        <p:nvSpPr>
          <p:cNvPr id="7" name="Tekstvak 6">
            <a:extLst>
              <a:ext uri="{FF2B5EF4-FFF2-40B4-BE49-F238E27FC236}">
                <a16:creationId xmlns:a16="http://schemas.microsoft.com/office/drawing/2014/main" id="{E39CE439-5E24-41B3-9CE6-5F4954314304}"/>
              </a:ext>
            </a:extLst>
          </p:cNvPr>
          <p:cNvSpPr txBox="1"/>
          <p:nvPr/>
        </p:nvSpPr>
        <p:spPr>
          <a:xfrm>
            <a:off x="514868" y="3793988"/>
            <a:ext cx="1783310" cy="123111"/>
          </a:xfrm>
          <a:prstGeom prst="rect">
            <a:avLst/>
          </a:prstGeom>
        </p:spPr>
        <p:txBody>
          <a:bodyPr wrap="square" lIns="0" tIns="0" rIns="0" bIns="0" rtlCol="0">
            <a:spAutoFit/>
          </a:bodyPr>
          <a:lstStyle/>
          <a:p>
            <a:r>
              <a:rPr lang="en-US" sz="800" dirty="0">
                <a:solidFill>
                  <a:schemeClr val="bg1">
                    <a:lumMod val="50000"/>
                  </a:schemeClr>
                </a:solidFill>
              </a:rPr>
              <a:t>Legend classification residual risks</a:t>
            </a:r>
          </a:p>
        </p:txBody>
      </p:sp>
      <p:sp>
        <p:nvSpPr>
          <p:cNvPr id="29" name="Rechthoek: afgeronde hoeken 28">
            <a:extLst>
              <a:ext uri="{FF2B5EF4-FFF2-40B4-BE49-F238E27FC236}">
                <a16:creationId xmlns:a16="http://schemas.microsoft.com/office/drawing/2014/main" id="{E64C1DAA-9794-4D44-AD12-A4617B098D39}"/>
              </a:ext>
            </a:extLst>
          </p:cNvPr>
          <p:cNvSpPr/>
          <p:nvPr/>
        </p:nvSpPr>
        <p:spPr>
          <a:xfrm>
            <a:off x="6486228" y="3550969"/>
            <a:ext cx="2166706" cy="1332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pic>
        <p:nvPicPr>
          <p:cNvPr id="30" name="Afbeelding 29">
            <a:extLst>
              <a:ext uri="{FF2B5EF4-FFF2-40B4-BE49-F238E27FC236}">
                <a16:creationId xmlns:a16="http://schemas.microsoft.com/office/drawing/2014/main" id="{618E8D8F-D1F3-473E-8109-1B61A1CE93F9}"/>
              </a:ext>
            </a:extLst>
          </p:cNvPr>
          <p:cNvPicPr>
            <a:picLocks noChangeAspect="1"/>
          </p:cNvPicPr>
          <p:nvPr/>
        </p:nvPicPr>
        <p:blipFill rotWithShape="1">
          <a:blip r:embed="rId3"/>
          <a:srcRect l="18400" t="6701" r="19427" b="8024"/>
          <a:stretch/>
        </p:blipFill>
        <p:spPr>
          <a:xfrm>
            <a:off x="6588473" y="3726914"/>
            <a:ext cx="2012818" cy="909358"/>
          </a:xfrm>
          <a:prstGeom prst="rect">
            <a:avLst/>
          </a:prstGeom>
        </p:spPr>
      </p:pic>
      <p:sp>
        <p:nvSpPr>
          <p:cNvPr id="32" name="Rechthoek 31">
            <a:extLst>
              <a:ext uri="{FF2B5EF4-FFF2-40B4-BE49-F238E27FC236}">
                <a16:creationId xmlns:a16="http://schemas.microsoft.com/office/drawing/2014/main" id="{6D72FF14-FA7D-47FF-B99E-9F45E6BEFFA9}"/>
              </a:ext>
            </a:extLst>
          </p:cNvPr>
          <p:cNvSpPr/>
          <p:nvPr/>
        </p:nvSpPr>
        <p:spPr>
          <a:xfrm>
            <a:off x="6658269" y="4430117"/>
            <a:ext cx="2054351" cy="253916"/>
          </a:xfrm>
          <a:prstGeom prst="rect">
            <a:avLst/>
          </a:prstGeom>
        </p:spPr>
        <p:txBody>
          <a:bodyPr wrap="square">
            <a:spAutoFit/>
          </a:bodyPr>
          <a:lstStyle/>
          <a:p>
            <a:r>
              <a:rPr lang="nl-NL" sz="1050" b="1" dirty="0"/>
              <a:t>Project Team</a:t>
            </a:r>
          </a:p>
        </p:txBody>
      </p:sp>
      <p:pic>
        <p:nvPicPr>
          <p:cNvPr id="24" name="Afbeelding 23">
            <a:extLst>
              <a:ext uri="{FF2B5EF4-FFF2-40B4-BE49-F238E27FC236}">
                <a16:creationId xmlns:a16="http://schemas.microsoft.com/office/drawing/2014/main" id="{8D0EB853-94C4-4153-9F07-8B1260D3C530}"/>
              </a:ext>
            </a:extLst>
          </p:cNvPr>
          <p:cNvPicPr>
            <a:picLocks noChangeAspect="1"/>
          </p:cNvPicPr>
          <p:nvPr/>
        </p:nvPicPr>
        <p:blipFill>
          <a:blip r:embed="rId4"/>
          <a:stretch>
            <a:fillRect/>
          </a:stretch>
        </p:blipFill>
        <p:spPr>
          <a:xfrm>
            <a:off x="5060923" y="70535"/>
            <a:ext cx="3778718" cy="1483197"/>
          </a:xfrm>
          <a:prstGeom prst="rect">
            <a:avLst/>
          </a:prstGeom>
        </p:spPr>
      </p:pic>
      <p:sp>
        <p:nvSpPr>
          <p:cNvPr id="25" name="Ovaal 24">
            <a:extLst>
              <a:ext uri="{FF2B5EF4-FFF2-40B4-BE49-F238E27FC236}">
                <a16:creationId xmlns:a16="http://schemas.microsoft.com/office/drawing/2014/main" id="{FD33E34D-94D2-4549-BF2F-E09453741CAC}"/>
              </a:ext>
            </a:extLst>
          </p:cNvPr>
          <p:cNvSpPr/>
          <p:nvPr/>
        </p:nvSpPr>
        <p:spPr>
          <a:xfrm>
            <a:off x="7473035" y="864039"/>
            <a:ext cx="702734" cy="516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 name="Groep 39">
            <a:extLst>
              <a:ext uri="{FF2B5EF4-FFF2-40B4-BE49-F238E27FC236}">
                <a16:creationId xmlns:a16="http://schemas.microsoft.com/office/drawing/2014/main" id="{3B76554A-F4C1-439C-9278-46751E163E90}"/>
              </a:ext>
            </a:extLst>
          </p:cNvPr>
          <p:cNvGrpSpPr/>
          <p:nvPr/>
        </p:nvGrpSpPr>
        <p:grpSpPr>
          <a:xfrm>
            <a:off x="2325713" y="1205601"/>
            <a:ext cx="4742548" cy="3412634"/>
            <a:chOff x="2325713" y="1205601"/>
            <a:chExt cx="4742548" cy="3412634"/>
          </a:xfrm>
        </p:grpSpPr>
        <p:grpSp>
          <p:nvGrpSpPr>
            <p:cNvPr id="36" name="Groep 35">
              <a:extLst>
                <a:ext uri="{FF2B5EF4-FFF2-40B4-BE49-F238E27FC236}">
                  <a16:creationId xmlns:a16="http://schemas.microsoft.com/office/drawing/2014/main" id="{67DD89F8-AAA4-4FA3-A902-B481EF3F5FD3}"/>
                </a:ext>
              </a:extLst>
            </p:cNvPr>
            <p:cNvGrpSpPr/>
            <p:nvPr/>
          </p:nvGrpSpPr>
          <p:grpSpPr>
            <a:xfrm>
              <a:off x="2325713" y="1205601"/>
              <a:ext cx="4742548" cy="3412634"/>
              <a:chOff x="2301753" y="1253857"/>
              <a:chExt cx="4742548" cy="3412634"/>
            </a:xfrm>
          </p:grpSpPr>
          <p:grpSp>
            <p:nvGrpSpPr>
              <p:cNvPr id="28" name="Groep 27">
                <a:extLst>
                  <a:ext uri="{FF2B5EF4-FFF2-40B4-BE49-F238E27FC236}">
                    <a16:creationId xmlns:a16="http://schemas.microsoft.com/office/drawing/2014/main" id="{D23CD0DA-2297-4A63-B075-7D622CA49826}"/>
                  </a:ext>
                </a:extLst>
              </p:cNvPr>
              <p:cNvGrpSpPr/>
              <p:nvPr/>
            </p:nvGrpSpPr>
            <p:grpSpPr>
              <a:xfrm>
                <a:off x="3221195" y="1258530"/>
                <a:ext cx="3823106" cy="3407961"/>
                <a:chOff x="3221195" y="1258530"/>
                <a:chExt cx="3823106" cy="3407961"/>
              </a:xfrm>
            </p:grpSpPr>
            <p:pic>
              <p:nvPicPr>
                <p:cNvPr id="31" name="Afbeelding 30">
                  <a:extLst>
                    <a:ext uri="{FF2B5EF4-FFF2-40B4-BE49-F238E27FC236}">
                      <a16:creationId xmlns:a16="http://schemas.microsoft.com/office/drawing/2014/main" id="{1CB3DE43-414F-49E4-8241-51A83589AD2C}"/>
                    </a:ext>
                  </a:extLst>
                </p:cNvPr>
                <p:cNvPicPr>
                  <a:picLocks noChangeAspect="1"/>
                </p:cNvPicPr>
                <p:nvPr/>
              </p:nvPicPr>
              <p:blipFill>
                <a:blip r:embed="rId5"/>
                <a:stretch>
                  <a:fillRect/>
                </a:stretch>
              </p:blipFill>
              <p:spPr>
                <a:xfrm>
                  <a:off x="4373091" y="1258530"/>
                  <a:ext cx="432222" cy="432222"/>
                </a:xfrm>
                <a:prstGeom prst="rect">
                  <a:avLst/>
                </a:prstGeom>
              </p:spPr>
            </p:pic>
            <p:grpSp>
              <p:nvGrpSpPr>
                <p:cNvPr id="27" name="Groep 26">
                  <a:extLst>
                    <a:ext uri="{FF2B5EF4-FFF2-40B4-BE49-F238E27FC236}">
                      <a16:creationId xmlns:a16="http://schemas.microsoft.com/office/drawing/2014/main" id="{BD32CCE6-81C2-4B3B-BE3D-9E7440643D7F}"/>
                    </a:ext>
                  </a:extLst>
                </p:cNvPr>
                <p:cNvGrpSpPr/>
                <p:nvPr/>
              </p:nvGrpSpPr>
              <p:grpSpPr>
                <a:xfrm>
                  <a:off x="3221195" y="1260070"/>
                  <a:ext cx="3823106" cy="3406421"/>
                  <a:chOff x="3221195" y="1260070"/>
                  <a:chExt cx="3823106" cy="3406421"/>
                </a:xfrm>
              </p:grpSpPr>
              <p:grpSp>
                <p:nvGrpSpPr>
                  <p:cNvPr id="18" name="Groep 17">
                    <a:extLst>
                      <a:ext uri="{FF2B5EF4-FFF2-40B4-BE49-F238E27FC236}">
                        <a16:creationId xmlns:a16="http://schemas.microsoft.com/office/drawing/2014/main" id="{EF9429B8-D801-4369-93C8-947760FEDB2F}"/>
                      </a:ext>
                    </a:extLst>
                  </p:cNvPr>
                  <p:cNvGrpSpPr/>
                  <p:nvPr/>
                </p:nvGrpSpPr>
                <p:grpSpPr>
                  <a:xfrm>
                    <a:off x="4420668" y="2794000"/>
                    <a:ext cx="2623633" cy="1872491"/>
                    <a:chOff x="4420668" y="2794000"/>
                    <a:chExt cx="2623633" cy="1872491"/>
                  </a:xfrm>
                </p:grpSpPr>
                <p:pic>
                  <p:nvPicPr>
                    <p:cNvPr id="26" name="Afbeelding 25">
                      <a:extLst>
                        <a:ext uri="{FF2B5EF4-FFF2-40B4-BE49-F238E27FC236}">
                          <a16:creationId xmlns:a16="http://schemas.microsoft.com/office/drawing/2014/main" id="{E527547F-B14F-4E8F-BAA2-BFB6FB5E4701}"/>
                        </a:ext>
                      </a:extLst>
                    </p:cNvPr>
                    <p:cNvPicPr>
                      <a:picLocks noChangeAspect="1"/>
                    </p:cNvPicPr>
                    <p:nvPr/>
                  </p:nvPicPr>
                  <p:blipFill>
                    <a:blip r:embed="rId6"/>
                    <a:stretch>
                      <a:fillRect/>
                    </a:stretch>
                  </p:blipFill>
                  <p:spPr>
                    <a:xfrm>
                      <a:off x="4420668" y="3527675"/>
                      <a:ext cx="953170" cy="1138816"/>
                    </a:xfrm>
                    <a:prstGeom prst="rect">
                      <a:avLst/>
                    </a:prstGeom>
                  </p:spPr>
                </p:pic>
                <p:cxnSp>
                  <p:nvCxnSpPr>
                    <p:cNvPr id="17" name="Rechte verbindingslijn met pijl 16">
                      <a:extLst>
                        <a:ext uri="{FF2B5EF4-FFF2-40B4-BE49-F238E27FC236}">
                          <a16:creationId xmlns:a16="http://schemas.microsoft.com/office/drawing/2014/main" id="{026671E1-B62C-4DDA-8C7D-FF864A6A89C7}"/>
                        </a:ext>
                      </a:extLst>
                    </p:cNvPr>
                    <p:cNvCxnSpPr>
                      <a:cxnSpLocks/>
                    </p:cNvCxnSpPr>
                    <p:nvPr/>
                  </p:nvCxnSpPr>
                  <p:spPr>
                    <a:xfrm flipV="1">
                      <a:off x="5353050" y="2794000"/>
                      <a:ext cx="1691251" cy="118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4" name="Afbeelding 33">
                    <a:extLst>
                      <a:ext uri="{FF2B5EF4-FFF2-40B4-BE49-F238E27FC236}">
                        <a16:creationId xmlns:a16="http://schemas.microsoft.com/office/drawing/2014/main" id="{3929E978-C167-41B0-BAE9-BB97866F2679}"/>
                      </a:ext>
                    </a:extLst>
                  </p:cNvPr>
                  <p:cNvPicPr>
                    <a:picLocks noChangeAspect="1"/>
                  </p:cNvPicPr>
                  <p:nvPr/>
                </p:nvPicPr>
                <p:blipFill>
                  <a:blip r:embed="rId7"/>
                  <a:stretch>
                    <a:fillRect/>
                  </a:stretch>
                </p:blipFill>
                <p:spPr>
                  <a:xfrm>
                    <a:off x="3221195" y="1260070"/>
                    <a:ext cx="832051" cy="521497"/>
                  </a:xfrm>
                  <a:prstGeom prst="rect">
                    <a:avLst/>
                  </a:prstGeom>
                </p:spPr>
              </p:pic>
            </p:grpSp>
          </p:grpSp>
          <p:pic>
            <p:nvPicPr>
              <p:cNvPr id="35" name="Afbeelding 34">
                <a:extLst>
                  <a:ext uri="{FF2B5EF4-FFF2-40B4-BE49-F238E27FC236}">
                    <a16:creationId xmlns:a16="http://schemas.microsoft.com/office/drawing/2014/main" id="{D81EDDBE-7F1A-447B-B000-277096F6800C}"/>
                  </a:ext>
                </a:extLst>
              </p:cNvPr>
              <p:cNvPicPr>
                <a:picLocks noChangeAspect="1"/>
              </p:cNvPicPr>
              <p:nvPr/>
            </p:nvPicPr>
            <p:blipFill rotWithShape="1">
              <a:blip r:embed="rId8"/>
              <a:srcRect l="33583" t="16427" r="30248" b="18909"/>
              <a:stretch/>
            </p:blipFill>
            <p:spPr>
              <a:xfrm>
                <a:off x="2301753" y="1253857"/>
                <a:ext cx="558115" cy="524487"/>
              </a:xfrm>
              <a:prstGeom prst="rect">
                <a:avLst/>
              </a:prstGeom>
            </p:spPr>
          </p:pic>
        </p:grpSp>
        <p:cxnSp>
          <p:nvCxnSpPr>
            <p:cNvPr id="33" name="Rechte verbindingslijn met pijl 32">
              <a:extLst>
                <a:ext uri="{FF2B5EF4-FFF2-40B4-BE49-F238E27FC236}">
                  <a16:creationId xmlns:a16="http://schemas.microsoft.com/office/drawing/2014/main" id="{1BE99A74-577B-4246-8FCA-02777659E04E}"/>
                </a:ext>
              </a:extLst>
            </p:cNvPr>
            <p:cNvCxnSpPr>
              <a:cxnSpLocks/>
            </p:cNvCxnSpPr>
            <p:nvPr/>
          </p:nvCxnSpPr>
          <p:spPr>
            <a:xfrm>
              <a:off x="2967614" y="1918690"/>
              <a:ext cx="1604386" cy="1493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CBF4B373-2543-4AB6-A353-7E8B78230D79}"/>
                </a:ext>
              </a:extLst>
            </p:cNvPr>
            <p:cNvCxnSpPr>
              <a:cxnSpLocks/>
            </p:cNvCxnSpPr>
            <p:nvPr/>
          </p:nvCxnSpPr>
          <p:spPr>
            <a:xfrm>
              <a:off x="3917907" y="1809241"/>
              <a:ext cx="910361" cy="160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3C9FB703-5524-4A05-8229-099E0E8865DA}"/>
                </a:ext>
              </a:extLst>
            </p:cNvPr>
            <p:cNvCxnSpPr>
              <a:cxnSpLocks/>
            </p:cNvCxnSpPr>
            <p:nvPr/>
          </p:nvCxnSpPr>
          <p:spPr>
            <a:xfrm>
              <a:off x="4946650" y="1761528"/>
              <a:ext cx="189982" cy="1693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41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BB49928-8020-46D8-BEB7-D3A0ACDBA141}"/>
              </a:ext>
            </a:extLst>
          </p:cNvPr>
          <p:cNvSpPr/>
          <p:nvPr/>
        </p:nvSpPr>
        <p:spPr>
          <a:xfrm>
            <a:off x="304359" y="961907"/>
            <a:ext cx="8709012" cy="3527591"/>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6" name="Tabel 15">
            <a:extLst>
              <a:ext uri="{FF2B5EF4-FFF2-40B4-BE49-F238E27FC236}">
                <a16:creationId xmlns:a16="http://schemas.microsoft.com/office/drawing/2014/main" id="{164C99A6-962C-4C54-88E4-70ED5C0B71C8}"/>
              </a:ext>
            </a:extLst>
          </p:cNvPr>
          <p:cNvGraphicFramePr>
            <a:graphicFrameLocks noGrp="1"/>
          </p:cNvGraphicFramePr>
          <p:nvPr>
            <p:extLst>
              <p:ext uri="{D42A27DB-BD31-4B8C-83A1-F6EECF244321}">
                <p14:modId xmlns:p14="http://schemas.microsoft.com/office/powerpoint/2010/main" val="1806062503"/>
              </p:ext>
            </p:extLst>
          </p:nvPr>
        </p:nvGraphicFramePr>
        <p:xfrm>
          <a:off x="394854" y="1577687"/>
          <a:ext cx="8584552" cy="2771341"/>
        </p:xfrm>
        <a:graphic>
          <a:graphicData uri="http://schemas.openxmlformats.org/drawingml/2006/table">
            <a:tbl>
              <a:tblPr firstRow="1" bandRow="1">
                <a:tableStyleId>{5C22544A-7EE6-4342-B048-85BDC9FD1C3A}</a:tableStyleId>
              </a:tblPr>
              <a:tblGrid>
                <a:gridCol w="1137682">
                  <a:extLst>
                    <a:ext uri="{9D8B030D-6E8A-4147-A177-3AD203B41FA5}">
                      <a16:colId xmlns:a16="http://schemas.microsoft.com/office/drawing/2014/main" val="3522993477"/>
                    </a:ext>
                  </a:extLst>
                </a:gridCol>
                <a:gridCol w="3318864">
                  <a:extLst>
                    <a:ext uri="{9D8B030D-6E8A-4147-A177-3AD203B41FA5}">
                      <a16:colId xmlns:a16="http://schemas.microsoft.com/office/drawing/2014/main" val="3233414479"/>
                    </a:ext>
                  </a:extLst>
                </a:gridCol>
                <a:gridCol w="762000">
                  <a:extLst>
                    <a:ext uri="{9D8B030D-6E8A-4147-A177-3AD203B41FA5}">
                      <a16:colId xmlns:a16="http://schemas.microsoft.com/office/drawing/2014/main" val="1616736581"/>
                    </a:ext>
                  </a:extLst>
                </a:gridCol>
                <a:gridCol w="943294">
                  <a:extLst>
                    <a:ext uri="{9D8B030D-6E8A-4147-A177-3AD203B41FA5}">
                      <a16:colId xmlns:a16="http://schemas.microsoft.com/office/drawing/2014/main" val="1199882912"/>
                    </a:ext>
                  </a:extLst>
                </a:gridCol>
                <a:gridCol w="2422712">
                  <a:extLst>
                    <a:ext uri="{9D8B030D-6E8A-4147-A177-3AD203B41FA5}">
                      <a16:colId xmlns:a16="http://schemas.microsoft.com/office/drawing/2014/main" val="1914633899"/>
                    </a:ext>
                  </a:extLst>
                </a:gridCol>
              </a:tblGrid>
              <a:tr h="255678">
                <a:tc>
                  <a:txBody>
                    <a:bodyPr/>
                    <a:lstStyle/>
                    <a:p>
                      <a:endParaRPr lang="nl-NL" sz="1100" dirty="0"/>
                    </a:p>
                  </a:txBody>
                  <a:tcPr/>
                </a:tc>
                <a:tc gridSpan="3">
                  <a:txBody>
                    <a:bodyPr/>
                    <a:lstStyle/>
                    <a:p>
                      <a:r>
                        <a:rPr lang="nl-NL" sz="1100" dirty="0" err="1"/>
                        <a:t>Results</a:t>
                      </a:r>
                      <a:endParaRPr lang="nl-NL" sz="1100" dirty="0"/>
                    </a:p>
                  </a:txBody>
                  <a:tcPr/>
                </a:tc>
                <a:tc hMerge="1">
                  <a:txBody>
                    <a:bodyPr/>
                    <a:lstStyle/>
                    <a:p>
                      <a:endParaRPr lang="nl-NL"/>
                    </a:p>
                  </a:txBody>
                  <a:tcPr/>
                </a:tc>
                <a:tc hMerge="1">
                  <a:txBody>
                    <a:bodyPr/>
                    <a:lstStyle/>
                    <a:p>
                      <a:endParaRPr lang="nl-NL"/>
                    </a:p>
                  </a:txBody>
                  <a:tcPr/>
                </a:tc>
                <a:tc>
                  <a:txBody>
                    <a:bodyPr/>
                    <a:lstStyle/>
                    <a:p>
                      <a:r>
                        <a:rPr lang="nl-NL" sz="1100" dirty="0" err="1"/>
                        <a:t>Comments</a:t>
                      </a:r>
                      <a:r>
                        <a:rPr lang="nl-NL" sz="1100" dirty="0"/>
                        <a:t> </a:t>
                      </a:r>
                    </a:p>
                  </a:txBody>
                  <a:tcPr/>
                </a:tc>
                <a:extLst>
                  <a:ext uri="{0D108BD9-81ED-4DB2-BD59-A6C34878D82A}">
                    <a16:rowId xmlns:a16="http://schemas.microsoft.com/office/drawing/2014/main" val="2083755013"/>
                  </a:ext>
                </a:extLst>
              </a:tr>
              <a:tr h="340904">
                <a:tc>
                  <a:txBody>
                    <a:bodyPr/>
                    <a:lstStyle/>
                    <a:p>
                      <a:r>
                        <a:rPr lang="en-US" sz="800" b="1" kern="1200" noProof="0" dirty="0">
                          <a:solidFill>
                            <a:schemeClr val="dk1"/>
                          </a:solidFill>
                          <a:latin typeface="+mn-lt"/>
                          <a:ea typeface="+mn-ea"/>
                          <a:cs typeface="+mn-cs"/>
                        </a:rPr>
                        <a:t>Requirements coverage</a:t>
                      </a:r>
                    </a:p>
                  </a:txBody>
                  <a:tcPr/>
                </a:tc>
                <a:tc gridSpan="3">
                  <a:txBody>
                    <a:bodyPr/>
                    <a:lstStyle/>
                    <a:p>
                      <a:r>
                        <a:rPr lang="en-US" sz="800" kern="1200" noProof="0">
                          <a:solidFill>
                            <a:srgbClr val="1B2344"/>
                          </a:solidFill>
                          <a:latin typeface="+mn-lt"/>
                          <a:ea typeface="+mn-ea"/>
                          <a:cs typeface="+mn-cs"/>
                        </a:rPr>
                        <a:t>16 requirements have been specified. 5 test cases have been specified to cover all requirements (100%).</a:t>
                      </a:r>
                    </a:p>
                  </a:txBody>
                  <a:tcPr/>
                </a:tc>
                <a:tc hMerge="1">
                  <a:txBody>
                    <a:bodyPr/>
                    <a:lstStyle/>
                    <a:p>
                      <a:endParaRPr lang="nl-NL"/>
                    </a:p>
                  </a:txBody>
                  <a:tcPr/>
                </a:tc>
                <a:tc hMerge="1">
                  <a:txBody>
                    <a:bodyPr/>
                    <a:lstStyle/>
                    <a:p>
                      <a:endParaRPr lang="nl-NL"/>
                    </a:p>
                  </a:txBody>
                  <a:tcPr/>
                </a:tc>
                <a:tc>
                  <a:txBody>
                    <a:bodyPr/>
                    <a:lstStyle/>
                    <a:p>
                      <a:endParaRPr lang="en-US" sz="800" kern="1200" noProof="0">
                        <a:solidFill>
                          <a:schemeClr val="dk1"/>
                        </a:solidFill>
                        <a:latin typeface="+mn-lt"/>
                        <a:ea typeface="+mn-ea"/>
                        <a:cs typeface="+mn-cs"/>
                      </a:endParaRPr>
                    </a:p>
                  </a:txBody>
                  <a:tcPr/>
                </a:tc>
                <a:extLst>
                  <a:ext uri="{0D108BD9-81ED-4DB2-BD59-A6C34878D82A}">
                    <a16:rowId xmlns:a16="http://schemas.microsoft.com/office/drawing/2014/main" val="3223812584"/>
                  </a:ext>
                </a:extLst>
              </a:tr>
              <a:tr h="234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noProof="0">
                          <a:solidFill>
                            <a:schemeClr val="dk1"/>
                          </a:solidFill>
                          <a:latin typeface="+mn-lt"/>
                          <a:ea typeface="+mn-ea"/>
                          <a:cs typeface="+mn-cs"/>
                        </a:rPr>
                        <a:t>Test results</a:t>
                      </a:r>
                    </a:p>
                  </a:txBody>
                  <a:tcPr/>
                </a:tc>
                <a:tc gridSpan="3">
                  <a:txBody>
                    <a:bodyPr/>
                    <a:lstStyle/>
                    <a:p>
                      <a:r>
                        <a:rPr lang="en-US" sz="800" kern="1200" noProof="0">
                          <a:solidFill>
                            <a:srgbClr val="1B2344"/>
                          </a:solidFill>
                          <a:latin typeface="+mn-lt"/>
                          <a:ea typeface="+mn-ea"/>
                          <a:cs typeface="+mn-cs"/>
                        </a:rPr>
                        <a:t>3 test cases executed: 2 OK, 1 NOK, 2 Not Run.</a:t>
                      </a:r>
                    </a:p>
                  </a:txBody>
                  <a:tcPr/>
                </a:tc>
                <a:tc hMerge="1">
                  <a:txBody>
                    <a:bodyPr/>
                    <a:lstStyle/>
                    <a:p>
                      <a:endParaRPr lang="nl-NL"/>
                    </a:p>
                  </a:txBody>
                  <a:tcPr/>
                </a:tc>
                <a:tc hMerge="1">
                  <a:txBody>
                    <a:bodyPr/>
                    <a:lstStyle/>
                    <a:p>
                      <a:endParaRPr lang="nl-NL"/>
                    </a:p>
                  </a:txBody>
                  <a:tcPr/>
                </a:tc>
                <a:tc>
                  <a:txBody>
                    <a:bodyPr/>
                    <a:lstStyle/>
                    <a:p>
                      <a:endParaRPr lang="en-US" sz="800" kern="1200" noProof="0">
                        <a:solidFill>
                          <a:srgbClr val="1B2344"/>
                        </a:solidFill>
                        <a:latin typeface="+mn-lt"/>
                        <a:ea typeface="+mn-ea"/>
                        <a:cs typeface="+mn-cs"/>
                      </a:endParaRPr>
                    </a:p>
                  </a:txBody>
                  <a:tcPr/>
                </a:tc>
                <a:extLst>
                  <a:ext uri="{0D108BD9-81ED-4DB2-BD59-A6C34878D82A}">
                    <a16:rowId xmlns:a16="http://schemas.microsoft.com/office/drawing/2014/main" val="1211872056"/>
                  </a:ext>
                </a:extLst>
              </a:tr>
              <a:tr h="256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noProof="0">
                          <a:solidFill>
                            <a:schemeClr val="dk1"/>
                          </a:solidFill>
                          <a:latin typeface="+mn-lt"/>
                          <a:ea typeface="+mn-ea"/>
                          <a:cs typeface="+mn-cs"/>
                        </a:rPr>
                        <a:t>Bugs</a:t>
                      </a:r>
                    </a:p>
                  </a:txBody>
                  <a:tcPr/>
                </a:tc>
                <a:tc gridSpan="3">
                  <a:txBody>
                    <a:bodyPr/>
                    <a:lstStyle/>
                    <a:p>
                      <a:r>
                        <a:rPr lang="en-US" sz="800" kern="1200" noProof="0">
                          <a:solidFill>
                            <a:srgbClr val="1B2344"/>
                          </a:solidFill>
                          <a:latin typeface="+mn-lt"/>
                          <a:ea typeface="+mn-ea"/>
                          <a:cs typeface="+mn-cs"/>
                        </a:rPr>
                        <a:t>7 open findings, 2 serious, 4 normal and 1 cosmetic.</a:t>
                      </a:r>
                    </a:p>
                  </a:txBody>
                  <a:tcPr/>
                </a:tc>
                <a:tc hMerge="1">
                  <a:txBody>
                    <a:bodyPr/>
                    <a:lstStyle/>
                    <a:p>
                      <a:endParaRPr lang="nl-NL"/>
                    </a:p>
                  </a:txBody>
                  <a:tcPr/>
                </a:tc>
                <a:tc hMerge="1">
                  <a:txBody>
                    <a:bodyPr/>
                    <a:lstStyle/>
                    <a:p>
                      <a:endParaRPr lang="nl-NL"/>
                    </a:p>
                  </a:txBody>
                  <a:tcPr/>
                </a:tc>
                <a:tc>
                  <a:txBody>
                    <a:bodyPr/>
                    <a:lstStyle/>
                    <a:p>
                      <a:endParaRPr lang="en-US" sz="800" kern="1200" noProof="0">
                        <a:solidFill>
                          <a:schemeClr val="dk1"/>
                        </a:solidFill>
                        <a:latin typeface="+mn-lt"/>
                        <a:ea typeface="+mn-ea"/>
                        <a:cs typeface="+mn-cs"/>
                      </a:endParaRPr>
                    </a:p>
                  </a:txBody>
                  <a:tcPr/>
                </a:tc>
                <a:extLst>
                  <a:ext uri="{0D108BD9-81ED-4DB2-BD59-A6C34878D82A}">
                    <a16:rowId xmlns:a16="http://schemas.microsoft.com/office/drawing/2014/main" val="3753700822"/>
                  </a:ext>
                </a:extLst>
              </a:tr>
              <a:tr h="340904">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noProof="0">
                          <a:solidFill>
                            <a:schemeClr val="dk1"/>
                          </a:solidFill>
                          <a:latin typeface="+mn-lt"/>
                          <a:ea typeface="+mn-ea"/>
                          <a:cs typeface="+mn-cs"/>
                        </a:rPr>
                        <a:t>Top 3 risks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noProof="0">
                          <a:solidFill>
                            <a:schemeClr val="dk1"/>
                          </a:solidFill>
                          <a:latin typeface="+mn-lt"/>
                          <a:ea typeface="+mn-ea"/>
                          <a:cs typeface="+mn-cs"/>
                        </a:rPr>
                        <a:t>Description of risk</a:t>
                      </a:r>
                    </a:p>
                  </a:txBody>
                  <a:tcPr/>
                </a:tc>
                <a:tc>
                  <a:txBody>
                    <a:bodyPr/>
                    <a:lstStyle/>
                    <a:p>
                      <a:pPr algn="l" fontAlgn="ctr"/>
                      <a:r>
                        <a:rPr lang="en-US" sz="800" b="1" kern="1200" noProof="0">
                          <a:solidFill>
                            <a:schemeClr val="dk1"/>
                          </a:solidFill>
                          <a:latin typeface="+mn-lt"/>
                          <a:ea typeface="+mn-ea"/>
                          <a:cs typeface="+mn-cs"/>
                        </a:rPr>
                        <a:t>% tested</a:t>
                      </a:r>
                    </a:p>
                  </a:txBody>
                  <a:tcPr/>
                </a:tc>
                <a:tc>
                  <a:txBody>
                    <a:bodyPr/>
                    <a:lstStyle/>
                    <a:p>
                      <a:r>
                        <a:rPr lang="en-US" sz="800" b="1" kern="1200" noProof="0">
                          <a:solidFill>
                            <a:schemeClr val="dk1"/>
                          </a:solidFill>
                          <a:latin typeface="+mn-lt"/>
                          <a:ea typeface="+mn-ea"/>
                          <a:cs typeface="+mn-cs"/>
                        </a:rPr>
                        <a:t>Residual risks after testing</a:t>
                      </a:r>
                    </a:p>
                  </a:txBody>
                  <a:tcPr/>
                </a:tc>
                <a:tc rowSpan="4">
                  <a:txBody>
                    <a:bodyPr/>
                    <a:lstStyle/>
                    <a:p>
                      <a:r>
                        <a:rPr lang="en-US" sz="800" b="1" kern="1200" noProof="0" dirty="0">
                          <a:solidFill>
                            <a:srgbClr val="1B2344"/>
                          </a:solidFill>
                          <a:latin typeface="+mn-lt"/>
                          <a:ea typeface="+mn-ea"/>
                          <a:cs typeface="+mn-cs"/>
                        </a:rPr>
                        <a:t>What to do:</a:t>
                      </a:r>
                    </a:p>
                    <a:p>
                      <a:r>
                        <a:rPr lang="en-US" sz="800" b="0" kern="1200" noProof="0" dirty="0">
                          <a:solidFill>
                            <a:srgbClr val="1B2344"/>
                          </a:solidFill>
                          <a:latin typeface="+mn-lt"/>
                          <a:ea typeface="+mn-ea"/>
                          <a:cs typeface="+mn-cs"/>
                        </a:rPr>
                        <a:t>Execute the 2 tests not yet performed,</a:t>
                      </a:r>
                    </a:p>
                    <a:p>
                      <a:r>
                        <a:rPr lang="en-US" sz="800" b="0" kern="1200" noProof="0" dirty="0">
                          <a:solidFill>
                            <a:srgbClr val="1B2344"/>
                          </a:solidFill>
                          <a:latin typeface="+mn-lt"/>
                          <a:ea typeface="+mn-ea"/>
                          <a:cs typeface="+mn-cs"/>
                        </a:rPr>
                        <a:t>Re-testing of open findings</a:t>
                      </a:r>
                    </a:p>
                    <a:p>
                      <a:r>
                        <a:rPr lang="en-US" sz="800" b="0" kern="1200" noProof="0" dirty="0">
                          <a:solidFill>
                            <a:srgbClr val="1B2344"/>
                          </a:solidFill>
                          <a:latin typeface="+mn-lt"/>
                          <a:ea typeface="+mn-ea"/>
                          <a:cs typeface="+mn-cs"/>
                        </a:rPr>
                        <a:t>Execute performance and regression testing</a:t>
                      </a:r>
                      <a:endParaRPr lang="en-US" sz="700" b="0" kern="1200" noProof="0" dirty="0">
                        <a:solidFill>
                          <a:srgbClr val="1B2344"/>
                        </a:solidFill>
                        <a:latin typeface="+mn-lt"/>
                        <a:ea typeface="+mn-ea"/>
                        <a:cs typeface="+mn-cs"/>
                      </a:endParaRPr>
                    </a:p>
                  </a:txBody>
                  <a:tcPr/>
                </a:tc>
                <a:extLst>
                  <a:ext uri="{0D108BD9-81ED-4DB2-BD59-A6C34878D82A}">
                    <a16:rowId xmlns:a16="http://schemas.microsoft.com/office/drawing/2014/main" val="3486023529"/>
                  </a:ext>
                </a:extLst>
              </a:tr>
              <a:tr h="426130">
                <a:tc vMerge="1">
                  <a:txBody>
                    <a:bodyPr/>
                    <a:lstStyle/>
                    <a:p>
                      <a:endParaRPr lang="nl-NL"/>
                    </a:p>
                  </a:txBody>
                  <a:tcPr/>
                </a:tc>
                <a:tc>
                  <a:txBody>
                    <a:bodyPr/>
                    <a:lstStyle/>
                    <a:p>
                      <a:pPr>
                        <a:lnSpc>
                          <a:spcPct val="100000"/>
                        </a:lnSpc>
                        <a:spcAft>
                          <a:spcPts val="0"/>
                        </a:spcAft>
                      </a:pPr>
                      <a:r>
                        <a:rPr lang="en-US" sz="800" b="1" noProof="0">
                          <a:solidFill>
                            <a:srgbClr val="121A48"/>
                          </a:solidFill>
                          <a:effectLst/>
                        </a:rPr>
                        <a:t>Functional-Correctness</a:t>
                      </a:r>
                    </a:p>
                    <a:p>
                      <a:pPr>
                        <a:lnSpc>
                          <a:spcPct val="100000"/>
                        </a:lnSpc>
                        <a:spcAft>
                          <a:spcPts val="0"/>
                        </a:spcAft>
                      </a:pPr>
                      <a:r>
                        <a:rPr lang="en-US" sz="800" noProof="0">
                          <a:solidFill>
                            <a:srgbClr val="121A48"/>
                          </a:solidFill>
                          <a:effectLst/>
                        </a:rPr>
                        <a:t>Subsystem X provides incorrect or incomplete status information about the Management Status API interface.</a:t>
                      </a:r>
                      <a:endParaRPr lang="en-US" sz="800" noProof="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noProof="0">
                          <a:solidFill>
                            <a:srgbClr val="000000"/>
                          </a:solidFill>
                          <a:effectLst/>
                          <a:latin typeface="Arial" panose="020B0604020202020204" pitchFamily="34" charset="0"/>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kern="1200" noProof="0">
                        <a:solidFill>
                          <a:srgbClr val="000000"/>
                        </a:solidFill>
                        <a:effectLst/>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noProof="0">
                          <a:solidFill>
                            <a:srgbClr val="000000"/>
                          </a:solidFill>
                          <a:effectLst/>
                          <a:latin typeface="Arial" panose="020B0604020202020204" pitchFamily="34" charset="0"/>
                        </a:rPr>
                        <a:t>Residual risk is limited</a:t>
                      </a:r>
                    </a:p>
                  </a:txBody>
                  <a:tcPr>
                    <a:solidFill>
                      <a:srgbClr val="92D050"/>
                    </a:solidFill>
                  </a:tcPr>
                </a:tc>
                <a:tc vMerge="1">
                  <a:txBody>
                    <a:bodyPr/>
                    <a:lstStyle/>
                    <a:p>
                      <a:endParaRPr lang="nl-NL"/>
                    </a:p>
                  </a:txBody>
                  <a:tcPr/>
                </a:tc>
                <a:extLst>
                  <a:ext uri="{0D108BD9-81ED-4DB2-BD59-A6C34878D82A}">
                    <a16:rowId xmlns:a16="http://schemas.microsoft.com/office/drawing/2014/main" val="3395284963"/>
                  </a:ext>
                </a:extLst>
              </a:tr>
              <a:tr h="440335">
                <a:tc vMerge="1">
                  <a:txBody>
                    <a:bodyPr/>
                    <a:lstStyle/>
                    <a:p>
                      <a:endParaRPr lang="nl-NL"/>
                    </a:p>
                  </a:txBody>
                  <a:tcPr/>
                </a:tc>
                <a:tc>
                  <a:txBody>
                    <a:bodyPr/>
                    <a:lstStyle/>
                    <a:p>
                      <a:pPr>
                        <a:lnSpc>
                          <a:spcPct val="100000"/>
                        </a:lnSpc>
                        <a:spcAft>
                          <a:spcPts val="0"/>
                        </a:spcAft>
                      </a:pPr>
                      <a:r>
                        <a:rPr lang="en-US" sz="800" b="1" noProof="0">
                          <a:solidFill>
                            <a:srgbClr val="121A48"/>
                          </a:solidFill>
                          <a:effectLst/>
                        </a:rPr>
                        <a:t>Reliability-Availability</a:t>
                      </a:r>
                    </a:p>
                    <a:p>
                      <a:pPr>
                        <a:lnSpc>
                          <a:spcPct val="100000"/>
                        </a:lnSpc>
                        <a:spcAft>
                          <a:spcPts val="0"/>
                        </a:spcAft>
                      </a:pPr>
                      <a:r>
                        <a:rPr lang="en-US" sz="800" noProof="0">
                          <a:solidFill>
                            <a:srgbClr val="121A48"/>
                          </a:solidFill>
                          <a:effectLst/>
                        </a:rPr>
                        <a:t>If Subsystem X sends a request for Subsystem X to the Subsystem X with a high frequency request, then the availability of Subsystem X is greatly reduced, which puts the train service at risk.</a:t>
                      </a:r>
                      <a:endParaRPr lang="en-US" sz="800" noProof="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noProof="0">
                          <a:solidFill>
                            <a:srgbClr val="000000"/>
                          </a:solidFill>
                          <a:effectLst/>
                          <a:latin typeface="Arial" panose="020B0604020202020204" pitchFamily="34" charset="0"/>
                          <a:ea typeface="+mn-ea"/>
                          <a:cs typeface="+mn-cs"/>
                        </a:rPr>
                        <a:t>75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noProof="0">
                          <a:solidFill>
                            <a:srgbClr val="000000"/>
                          </a:solidFill>
                          <a:effectLst/>
                          <a:latin typeface="Arial" panose="020B0604020202020204" pitchFamily="34" charset="0"/>
                        </a:rPr>
                        <a:t>Residual risk is limited</a:t>
                      </a:r>
                    </a:p>
                  </a:txBody>
                  <a:tcPr>
                    <a:solidFill>
                      <a:srgbClr val="92D050"/>
                    </a:solidFill>
                  </a:tcPr>
                </a:tc>
                <a:tc vMerge="1">
                  <a:txBody>
                    <a:bodyPr/>
                    <a:lstStyle/>
                    <a:p>
                      <a:endParaRPr lang="nl-NL"/>
                    </a:p>
                  </a:txBody>
                  <a:tcPr/>
                </a:tc>
                <a:extLst>
                  <a:ext uri="{0D108BD9-81ED-4DB2-BD59-A6C34878D82A}">
                    <a16:rowId xmlns:a16="http://schemas.microsoft.com/office/drawing/2014/main" val="87218559"/>
                  </a:ext>
                </a:extLst>
              </a:tr>
              <a:tr h="426130">
                <a:tc vMerge="1">
                  <a:txBody>
                    <a:bodyPr/>
                    <a:lstStyle/>
                    <a:p>
                      <a:endParaRPr lang="nl-NL"/>
                    </a:p>
                  </a:txBody>
                  <a:tcPr/>
                </a:tc>
                <a:tc>
                  <a:txBody>
                    <a:bodyPr/>
                    <a:lstStyle/>
                    <a:p>
                      <a:pPr>
                        <a:lnSpc>
                          <a:spcPct val="100000"/>
                        </a:lnSpc>
                        <a:spcAft>
                          <a:spcPts val="0"/>
                        </a:spcAft>
                      </a:pPr>
                      <a:r>
                        <a:rPr lang="en-US" sz="800" b="1" noProof="0">
                          <a:solidFill>
                            <a:srgbClr val="121A48"/>
                          </a:solidFill>
                          <a:effectLst/>
                        </a:rPr>
                        <a:t>Performance-Efficiency</a:t>
                      </a:r>
                    </a:p>
                    <a:p>
                      <a:pPr>
                        <a:lnSpc>
                          <a:spcPct val="100000"/>
                        </a:lnSpc>
                        <a:spcAft>
                          <a:spcPts val="0"/>
                        </a:spcAft>
                      </a:pPr>
                      <a:r>
                        <a:rPr lang="en-US" sz="800" noProof="0">
                          <a:solidFill>
                            <a:srgbClr val="121A48"/>
                          </a:solidFill>
                          <a:effectLst/>
                        </a:rPr>
                        <a:t>Subsystem X cannot process a request from a client for the interface Y Management Status API within 0.5 seconds.</a:t>
                      </a:r>
                      <a:endParaRPr lang="en-US" sz="800" noProof="0">
                        <a:solidFill>
                          <a:srgbClr val="121A48"/>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noProof="0">
                          <a:solidFill>
                            <a:srgbClr val="000000"/>
                          </a:solidFill>
                          <a:effectLst/>
                          <a:latin typeface="Arial" panose="020B0604020202020204" pitchFamily="34" charset="0"/>
                          <a:ea typeface="+mn-ea"/>
                          <a:cs typeface="+mn-cs"/>
                        </a:rPr>
                        <a:t>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noProof="0" dirty="0">
                          <a:solidFill>
                            <a:srgbClr val="000000"/>
                          </a:solidFill>
                          <a:effectLst/>
                          <a:latin typeface="Arial" panose="020B0604020202020204" pitchFamily="34" charset="0"/>
                          <a:ea typeface="+mn-ea"/>
                          <a:cs typeface="+mn-cs"/>
                        </a:rPr>
                        <a:t>Residual risk is considerable</a:t>
                      </a:r>
                      <a:endParaRPr lang="en-US" sz="700" b="0" i="0" u="none" strike="noStrike" noProof="0" dirty="0">
                        <a:solidFill>
                          <a:srgbClr val="000000"/>
                        </a:solidFill>
                        <a:effectLst/>
                        <a:latin typeface="Arial" panose="020B0604020202020204" pitchFamily="34" charset="0"/>
                      </a:endParaRPr>
                    </a:p>
                  </a:txBody>
                  <a:tcPr>
                    <a:solidFill>
                      <a:srgbClr val="FFFF00"/>
                    </a:solidFill>
                  </a:tcPr>
                </a:tc>
                <a:tc vMerge="1">
                  <a:txBody>
                    <a:bodyPr/>
                    <a:lstStyle/>
                    <a:p>
                      <a:endParaRPr lang="nl-NL"/>
                    </a:p>
                  </a:txBody>
                  <a:tcPr/>
                </a:tc>
                <a:extLst>
                  <a:ext uri="{0D108BD9-81ED-4DB2-BD59-A6C34878D82A}">
                    <a16:rowId xmlns:a16="http://schemas.microsoft.com/office/drawing/2014/main" val="63362488"/>
                  </a:ext>
                </a:extLst>
              </a:tr>
            </a:tbl>
          </a:graphicData>
        </a:graphic>
      </p:graphicFrame>
      <p:sp>
        <p:nvSpPr>
          <p:cNvPr id="3" name="Titel 2">
            <a:extLst>
              <a:ext uri="{FF2B5EF4-FFF2-40B4-BE49-F238E27FC236}">
                <a16:creationId xmlns:a16="http://schemas.microsoft.com/office/drawing/2014/main" id="{8C2D5558-96FA-447E-A6C5-C6ADD3F493D1}"/>
              </a:ext>
            </a:extLst>
          </p:cNvPr>
          <p:cNvSpPr>
            <a:spLocks noGrp="1"/>
          </p:cNvSpPr>
          <p:nvPr>
            <p:ph type="title"/>
          </p:nvPr>
        </p:nvSpPr>
        <p:spPr>
          <a:xfrm>
            <a:off x="394854" y="555150"/>
            <a:ext cx="7974445" cy="720197"/>
          </a:xfrm>
        </p:spPr>
        <p:txBody>
          <a:bodyPr/>
          <a:lstStyle/>
          <a:p>
            <a:r>
              <a:rPr lang="en-US" dirty="0"/>
              <a:t>Progress reporting</a:t>
            </a:r>
            <a:br>
              <a:rPr lang="en-US" dirty="0"/>
            </a:br>
            <a:r>
              <a:rPr lang="en-US" sz="2000" dirty="0"/>
              <a:t>At end but also during project</a:t>
            </a:r>
            <a:endParaRPr lang="en-US" dirty="0"/>
          </a:p>
        </p:txBody>
      </p:sp>
      <p:sp>
        <p:nvSpPr>
          <p:cNvPr id="4" name="Tijdelijke aanduiding voor dianummer 3">
            <a:extLst>
              <a:ext uri="{FF2B5EF4-FFF2-40B4-BE49-F238E27FC236}">
                <a16:creationId xmlns:a16="http://schemas.microsoft.com/office/drawing/2014/main" id="{D4278F60-C274-4924-ABD3-803AE131E03D}"/>
              </a:ext>
            </a:extLst>
          </p:cNvPr>
          <p:cNvSpPr>
            <a:spLocks noGrp="1"/>
          </p:cNvSpPr>
          <p:nvPr>
            <p:ph type="sldNum" sz="quarter" idx="12"/>
          </p:nvPr>
        </p:nvSpPr>
        <p:spPr/>
        <p:txBody>
          <a:bodyPr/>
          <a:lstStyle/>
          <a:p>
            <a:fld id="{CEAECFF1-9107-294C-8B44-7339FEA5C5B5}" type="slidenum">
              <a:rPr lang="nl-NL" smtClean="0"/>
              <a:pPr/>
              <a:t>27</a:t>
            </a:fld>
            <a:endParaRPr lang="nl-NL" dirty="0"/>
          </a:p>
        </p:txBody>
      </p:sp>
      <p:sp>
        <p:nvSpPr>
          <p:cNvPr id="18" name="Rechthoek: afgeronde hoeken 17">
            <a:extLst>
              <a:ext uri="{FF2B5EF4-FFF2-40B4-BE49-F238E27FC236}">
                <a16:creationId xmlns:a16="http://schemas.microsoft.com/office/drawing/2014/main" id="{5C93E6E6-0737-4159-8816-DEC8E2C1078E}"/>
              </a:ext>
            </a:extLst>
          </p:cNvPr>
          <p:cNvSpPr/>
          <p:nvPr/>
        </p:nvSpPr>
        <p:spPr>
          <a:xfrm>
            <a:off x="6382941" y="3394687"/>
            <a:ext cx="2554804" cy="1332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pic>
        <p:nvPicPr>
          <p:cNvPr id="19" name="Afbeelding 18">
            <a:extLst>
              <a:ext uri="{FF2B5EF4-FFF2-40B4-BE49-F238E27FC236}">
                <a16:creationId xmlns:a16="http://schemas.microsoft.com/office/drawing/2014/main" id="{B184B7A0-36EF-477C-84C6-CA7E38E5DA13}"/>
              </a:ext>
            </a:extLst>
          </p:cNvPr>
          <p:cNvPicPr>
            <a:picLocks noChangeAspect="1"/>
          </p:cNvPicPr>
          <p:nvPr/>
        </p:nvPicPr>
        <p:blipFill rotWithShape="1">
          <a:blip r:embed="rId3"/>
          <a:srcRect l="18400" t="6701" r="19427" b="8024"/>
          <a:stretch/>
        </p:blipFill>
        <p:spPr>
          <a:xfrm>
            <a:off x="6466626" y="3494690"/>
            <a:ext cx="2012818" cy="909358"/>
          </a:xfrm>
          <a:prstGeom prst="rect">
            <a:avLst/>
          </a:prstGeom>
        </p:spPr>
      </p:pic>
      <p:pic>
        <p:nvPicPr>
          <p:cNvPr id="20" name="Afbeelding 19">
            <a:extLst>
              <a:ext uri="{FF2B5EF4-FFF2-40B4-BE49-F238E27FC236}">
                <a16:creationId xmlns:a16="http://schemas.microsoft.com/office/drawing/2014/main" id="{FE45E117-5B13-42E6-91BB-8490732D4BFE}"/>
              </a:ext>
            </a:extLst>
          </p:cNvPr>
          <p:cNvPicPr>
            <a:picLocks noChangeAspect="1"/>
          </p:cNvPicPr>
          <p:nvPr/>
        </p:nvPicPr>
        <p:blipFill rotWithShape="1">
          <a:blip r:embed="rId4"/>
          <a:srcRect l="41073" t="12365" r="40206" b="8055"/>
          <a:stretch/>
        </p:blipFill>
        <p:spPr>
          <a:xfrm>
            <a:off x="8479444" y="3494690"/>
            <a:ext cx="360197" cy="909358"/>
          </a:xfrm>
          <a:prstGeom prst="rect">
            <a:avLst/>
          </a:prstGeom>
        </p:spPr>
      </p:pic>
      <p:sp>
        <p:nvSpPr>
          <p:cNvPr id="21" name="Rechthoek 20">
            <a:extLst>
              <a:ext uri="{FF2B5EF4-FFF2-40B4-BE49-F238E27FC236}">
                <a16:creationId xmlns:a16="http://schemas.microsoft.com/office/drawing/2014/main" id="{8C63C94C-E069-49BC-AB23-7DA8D38DC738}"/>
              </a:ext>
            </a:extLst>
          </p:cNvPr>
          <p:cNvSpPr/>
          <p:nvPr/>
        </p:nvSpPr>
        <p:spPr>
          <a:xfrm>
            <a:off x="6658269" y="4430117"/>
            <a:ext cx="2054351" cy="253916"/>
          </a:xfrm>
          <a:prstGeom prst="rect">
            <a:avLst/>
          </a:prstGeom>
        </p:spPr>
        <p:txBody>
          <a:bodyPr wrap="square">
            <a:spAutoFit/>
          </a:bodyPr>
          <a:lstStyle/>
          <a:p>
            <a:r>
              <a:rPr lang="nl-NL" sz="1050" b="1" dirty="0"/>
              <a:t>Project Team &amp; Client</a:t>
            </a:r>
          </a:p>
        </p:txBody>
      </p:sp>
      <p:pic>
        <p:nvPicPr>
          <p:cNvPr id="12" name="Afbeelding 11">
            <a:extLst>
              <a:ext uri="{FF2B5EF4-FFF2-40B4-BE49-F238E27FC236}">
                <a16:creationId xmlns:a16="http://schemas.microsoft.com/office/drawing/2014/main" id="{0B559DD3-1A82-4B1C-9C40-260B04C5C296}"/>
              </a:ext>
            </a:extLst>
          </p:cNvPr>
          <p:cNvPicPr>
            <a:picLocks noChangeAspect="1"/>
          </p:cNvPicPr>
          <p:nvPr/>
        </p:nvPicPr>
        <p:blipFill>
          <a:blip r:embed="rId5"/>
          <a:stretch>
            <a:fillRect/>
          </a:stretch>
        </p:blipFill>
        <p:spPr>
          <a:xfrm>
            <a:off x="5060923" y="70535"/>
            <a:ext cx="3778718" cy="1483197"/>
          </a:xfrm>
          <a:prstGeom prst="rect">
            <a:avLst/>
          </a:prstGeom>
        </p:spPr>
      </p:pic>
      <p:sp>
        <p:nvSpPr>
          <p:cNvPr id="13" name="Ovaal 12">
            <a:extLst>
              <a:ext uri="{FF2B5EF4-FFF2-40B4-BE49-F238E27FC236}">
                <a16:creationId xmlns:a16="http://schemas.microsoft.com/office/drawing/2014/main" id="{3FB1BAC5-EAFF-4D11-89EE-57FB5C921DD5}"/>
              </a:ext>
            </a:extLst>
          </p:cNvPr>
          <p:cNvSpPr/>
          <p:nvPr/>
        </p:nvSpPr>
        <p:spPr>
          <a:xfrm>
            <a:off x="8158204" y="851367"/>
            <a:ext cx="702734" cy="516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809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270AF8-61A0-49EE-B90B-26052910F7DC}"/>
              </a:ext>
            </a:extLst>
          </p:cNvPr>
          <p:cNvSpPr>
            <a:spLocks noGrp="1"/>
          </p:cNvSpPr>
          <p:nvPr>
            <p:ph type="title"/>
          </p:nvPr>
        </p:nvSpPr>
        <p:spPr>
          <a:xfrm>
            <a:off x="406902" y="514605"/>
            <a:ext cx="7962398" cy="443198"/>
          </a:xfrm>
        </p:spPr>
        <p:txBody>
          <a:bodyPr/>
          <a:lstStyle/>
          <a:p>
            <a:r>
              <a:rPr lang="en-US" dirty="0">
                <a:solidFill>
                  <a:schemeClr val="bg1">
                    <a:lumMod val="50000"/>
                  </a:schemeClr>
                </a:solidFill>
              </a:rPr>
              <a:t>QRBT - Summary</a:t>
            </a:r>
            <a:endParaRPr lang="en-US" dirty="0"/>
          </a:p>
        </p:txBody>
      </p:sp>
      <p:sp>
        <p:nvSpPr>
          <p:cNvPr id="4" name="Slide Number Placeholder 3">
            <a:extLst>
              <a:ext uri="{FF2B5EF4-FFF2-40B4-BE49-F238E27FC236}">
                <a16:creationId xmlns:a16="http://schemas.microsoft.com/office/drawing/2014/main" id="{C5D0CFF2-858F-4E21-B83F-4F6140B1758D}"/>
              </a:ext>
            </a:extLst>
          </p:cNvPr>
          <p:cNvSpPr>
            <a:spLocks noGrp="1"/>
          </p:cNvSpPr>
          <p:nvPr>
            <p:ph type="sldNum" sz="quarter" idx="12"/>
          </p:nvPr>
        </p:nvSpPr>
        <p:spPr/>
        <p:txBody>
          <a:bodyPr/>
          <a:lstStyle/>
          <a:p>
            <a:fld id="{CEAECFF1-9107-294C-8B44-7339FEA5C5B5}" type="slidenum">
              <a:rPr lang="nl-NL" smtClean="0"/>
              <a:pPr/>
              <a:t>28</a:t>
            </a:fld>
            <a:endParaRPr lang="nl-NL" dirty="0"/>
          </a:p>
        </p:txBody>
      </p:sp>
      <p:sp>
        <p:nvSpPr>
          <p:cNvPr id="6" name="Text Placeholder 5">
            <a:extLst>
              <a:ext uri="{FF2B5EF4-FFF2-40B4-BE49-F238E27FC236}">
                <a16:creationId xmlns:a16="http://schemas.microsoft.com/office/drawing/2014/main" id="{0B341FDC-31AE-4E3D-A033-E30CFF60BD37}"/>
              </a:ext>
            </a:extLst>
          </p:cNvPr>
          <p:cNvSpPr txBox="1">
            <a:spLocks/>
          </p:cNvSpPr>
          <p:nvPr/>
        </p:nvSpPr>
        <p:spPr>
          <a:xfrm>
            <a:off x="152401" y="1423781"/>
            <a:ext cx="8924924" cy="1529715"/>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bg1">
                    <a:lumMod val="75000"/>
                  </a:schemeClr>
                </a:solidFill>
              </a:rPr>
              <a:t>QRBT is a Structured Testing approach:</a:t>
            </a:r>
          </a:p>
          <a:p>
            <a:pPr marL="285750" indent="-285750">
              <a:buFontTx/>
              <a:buChar char="-"/>
            </a:pPr>
            <a:r>
              <a:rPr lang="en-US" sz="2000" dirty="0">
                <a:solidFill>
                  <a:schemeClr val="bg1">
                    <a:lumMod val="75000"/>
                  </a:schemeClr>
                </a:solidFill>
              </a:rPr>
              <a:t>Better and effective test reporting by making use of residual risks</a:t>
            </a:r>
          </a:p>
          <a:p>
            <a:pPr marL="285750" indent="-285750">
              <a:buFontTx/>
              <a:buChar char="-"/>
            </a:pPr>
            <a:r>
              <a:rPr lang="en-US" sz="2000" dirty="0">
                <a:solidFill>
                  <a:schemeClr val="bg1">
                    <a:lumMod val="75000"/>
                  </a:schemeClr>
                </a:solidFill>
              </a:rPr>
              <a:t>It is the basic for adjusting the test process</a:t>
            </a:r>
          </a:p>
          <a:p>
            <a:pPr marL="285750" indent="-285750">
              <a:buFontTx/>
              <a:buChar char="-"/>
            </a:pPr>
            <a:r>
              <a:rPr lang="en-US" sz="2000" dirty="0">
                <a:solidFill>
                  <a:schemeClr val="bg1">
                    <a:lumMod val="75000"/>
                  </a:schemeClr>
                </a:solidFill>
              </a:rPr>
              <a:t>Informing the client in the residual risks creates support and involvement (gain support)</a:t>
            </a:r>
          </a:p>
          <a:p>
            <a:pPr marL="285750" indent="-285750">
              <a:buFontTx/>
              <a:buChar char="-"/>
            </a:pPr>
            <a:r>
              <a:rPr lang="en-US" sz="2000" dirty="0">
                <a:solidFill>
                  <a:schemeClr val="bg1">
                    <a:lumMod val="75000"/>
                  </a:schemeClr>
                </a:solidFill>
              </a:rPr>
              <a:t>Which results in trusted and improved communication with the client</a:t>
            </a:r>
          </a:p>
          <a:p>
            <a:pPr marL="285750" indent="-285750">
              <a:buFontTx/>
              <a:buChar char="-"/>
            </a:pPr>
            <a:r>
              <a:rPr lang="en-US" sz="2000" dirty="0">
                <a:solidFill>
                  <a:schemeClr val="bg1">
                    <a:lumMod val="75000"/>
                  </a:schemeClr>
                </a:solidFill>
              </a:rPr>
              <a:t>Lean, light-weight process, fits in both agile and traditional dev. processes</a:t>
            </a:r>
          </a:p>
          <a:p>
            <a:endParaRPr lang="en-US" dirty="0">
              <a:solidFill>
                <a:schemeClr val="bg1">
                  <a:lumMod val="75000"/>
                </a:schemeClr>
              </a:solidFill>
            </a:endParaRPr>
          </a:p>
          <a:p>
            <a:pPr marL="285750" indent="-285750">
              <a:buFontTx/>
              <a:buChar char="-"/>
            </a:pPr>
            <a:endParaRPr lang="en-US" dirty="0">
              <a:solidFill>
                <a:schemeClr val="bg1">
                  <a:lumMod val="75000"/>
                </a:schemeClr>
              </a:solidFill>
            </a:endParaRPr>
          </a:p>
        </p:txBody>
      </p:sp>
      <p:sp>
        <p:nvSpPr>
          <p:cNvPr id="7" name="Text Placeholder 5">
            <a:extLst>
              <a:ext uri="{FF2B5EF4-FFF2-40B4-BE49-F238E27FC236}">
                <a16:creationId xmlns:a16="http://schemas.microsoft.com/office/drawing/2014/main" id="{ECC0C1B3-9360-4C42-B810-4A4424630270}"/>
              </a:ext>
            </a:extLst>
          </p:cNvPr>
          <p:cNvSpPr txBox="1">
            <a:spLocks/>
          </p:cNvSpPr>
          <p:nvPr/>
        </p:nvSpPr>
        <p:spPr>
          <a:xfrm>
            <a:off x="542926" y="3419475"/>
            <a:ext cx="8366806" cy="1152526"/>
          </a:xfrm>
          <a:prstGeom prst="rect">
            <a:avLst/>
          </a:prstGeom>
        </p:spPr>
        <p:txBody>
          <a:bodyPr vert="horz" wrap="square" lIns="0" tIns="0" rIns="0" bIns="0" rtlCol="0">
            <a:normAutofit fontScale="77500" lnSpcReduction="20000"/>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indent="-285750">
              <a:buFont typeface="Wingdings" panose="05000000000000000000" pitchFamily="2" charset="2"/>
              <a:buChar char="Ø"/>
              <a:defRPr/>
            </a:pPr>
            <a:r>
              <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rPr>
              <a:t>Risk Statements, 				use team power / knowledge to discover risks</a:t>
            </a:r>
            <a:endParaRPr lang="en-US" dirty="0">
              <a:solidFill>
                <a:schemeClr val="bg1">
                  <a:lumMod val="75000"/>
                </a:schemeClr>
              </a:solidFill>
            </a:endParaRPr>
          </a:p>
          <a:p>
            <a:pPr marL="285750" indent="-285750">
              <a:buFont typeface="Wingdings" panose="05000000000000000000" pitchFamily="2" charset="2"/>
              <a:buChar char="Ø"/>
              <a:defRPr/>
            </a:pPr>
            <a:r>
              <a:rPr lang="en-US" dirty="0">
                <a:solidFill>
                  <a:schemeClr val="bg1">
                    <a:lumMod val="75000"/>
                  </a:schemeClr>
                </a:solidFill>
              </a:rPr>
              <a:t>Quality Attributes centric			in risk identification, mitigation and reporting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rPr>
              <a:t>Traceability, 				risks/requirements </a:t>
            </a:r>
            <a:r>
              <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sym typeface="Wingdings" panose="05000000000000000000" pitchFamily="2" charset="2"/>
              </a:rPr>
              <a:t></a:t>
            </a:r>
            <a:r>
              <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rPr>
              <a:t> test-cases </a:t>
            </a:r>
            <a:r>
              <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sym typeface="Wingdings" panose="05000000000000000000" pitchFamily="2" charset="2"/>
              </a:rPr>
              <a:t></a:t>
            </a:r>
            <a:r>
              <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rPr>
              <a:t> results</a:t>
            </a:r>
          </a:p>
          <a:p>
            <a:pPr marL="285750" indent="-285750">
              <a:buFont typeface="Wingdings" panose="05000000000000000000" pitchFamily="2" charset="2"/>
              <a:buChar char="Ø"/>
              <a:defRPr/>
            </a:pPr>
            <a:r>
              <a:rPr lang="en-US" dirty="0">
                <a:solidFill>
                  <a:schemeClr val="bg1">
                    <a:lumMod val="75000"/>
                  </a:schemeClr>
                </a:solidFill>
              </a:rPr>
              <a:t>Reporting on Residual Risks, 			engagement of client in whole process</a:t>
            </a:r>
            <a:r>
              <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chemeClr val="bg1">
                  <a:lumMod val="75000"/>
                </a:schemeClr>
              </a:solidFill>
              <a:effectLst/>
              <a:uLnTx/>
              <a:uFillTx/>
              <a:latin typeface="Arial"/>
              <a:ea typeface="+mn-ea"/>
              <a:cs typeface="+mn-cs"/>
            </a:endParaRPr>
          </a:p>
        </p:txBody>
      </p:sp>
      <p:pic>
        <p:nvPicPr>
          <p:cNvPr id="8" name="Afbeelding 11">
            <a:extLst>
              <a:ext uri="{FF2B5EF4-FFF2-40B4-BE49-F238E27FC236}">
                <a16:creationId xmlns:a16="http://schemas.microsoft.com/office/drawing/2014/main" id="{B8034F51-0566-4878-940C-3B61859F2F1F}"/>
              </a:ext>
            </a:extLst>
          </p:cNvPr>
          <p:cNvPicPr>
            <a:picLocks noChangeAspect="1"/>
          </p:cNvPicPr>
          <p:nvPr/>
        </p:nvPicPr>
        <p:blipFill>
          <a:blip r:embed="rId2"/>
          <a:stretch>
            <a:fillRect/>
          </a:stretch>
        </p:blipFill>
        <p:spPr>
          <a:xfrm>
            <a:off x="5060923" y="70535"/>
            <a:ext cx="3778718" cy="1483197"/>
          </a:xfrm>
          <a:prstGeom prst="rect">
            <a:avLst/>
          </a:prstGeom>
        </p:spPr>
      </p:pic>
    </p:spTree>
    <p:extLst>
      <p:ext uri="{BB962C8B-B14F-4D97-AF65-F5344CB8AC3E}">
        <p14:creationId xmlns:p14="http://schemas.microsoft.com/office/powerpoint/2010/main" val="945121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270AF8-61A0-49EE-B90B-26052910F7DC}"/>
              </a:ext>
            </a:extLst>
          </p:cNvPr>
          <p:cNvSpPr>
            <a:spLocks noGrp="1"/>
          </p:cNvSpPr>
          <p:nvPr>
            <p:ph type="title"/>
          </p:nvPr>
        </p:nvSpPr>
        <p:spPr>
          <a:xfrm>
            <a:off x="406902" y="911952"/>
            <a:ext cx="7962398" cy="332399"/>
          </a:xfrm>
        </p:spPr>
        <p:txBody>
          <a:bodyPr/>
          <a:lstStyle/>
          <a:p>
            <a:r>
              <a:rPr lang="en-US" sz="2400" dirty="0">
                <a:solidFill>
                  <a:schemeClr val="bg1">
                    <a:lumMod val="50000"/>
                  </a:schemeClr>
                </a:solidFill>
              </a:rPr>
              <a:t>Differences and Similarities between the two approaches  </a:t>
            </a:r>
            <a:endParaRPr lang="en-US" sz="2400" dirty="0"/>
          </a:p>
        </p:txBody>
      </p:sp>
      <p:sp>
        <p:nvSpPr>
          <p:cNvPr id="4" name="Slide Number Placeholder 3">
            <a:extLst>
              <a:ext uri="{FF2B5EF4-FFF2-40B4-BE49-F238E27FC236}">
                <a16:creationId xmlns:a16="http://schemas.microsoft.com/office/drawing/2014/main" id="{C5D0CFF2-858F-4E21-B83F-4F6140B1758D}"/>
              </a:ext>
            </a:extLst>
          </p:cNvPr>
          <p:cNvSpPr>
            <a:spLocks noGrp="1"/>
          </p:cNvSpPr>
          <p:nvPr>
            <p:ph type="sldNum" sz="quarter" idx="12"/>
          </p:nvPr>
        </p:nvSpPr>
        <p:spPr/>
        <p:txBody>
          <a:bodyPr/>
          <a:lstStyle/>
          <a:p>
            <a:fld id="{CEAECFF1-9107-294C-8B44-7339FEA5C5B5}" type="slidenum">
              <a:rPr lang="nl-NL" smtClean="0"/>
              <a:pPr/>
              <a:t>29</a:t>
            </a:fld>
            <a:endParaRPr lang="nl-NL" dirty="0"/>
          </a:p>
        </p:txBody>
      </p:sp>
      <p:pic>
        <p:nvPicPr>
          <p:cNvPr id="5" name="Picture 2">
            <a:extLst>
              <a:ext uri="{FF2B5EF4-FFF2-40B4-BE49-F238E27FC236}">
                <a16:creationId xmlns:a16="http://schemas.microsoft.com/office/drawing/2014/main" id="{3DF4AE95-1DCC-441A-9CB3-6A7646F5B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30" y="1469698"/>
            <a:ext cx="3264634" cy="163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5">
            <a:extLst>
              <a:ext uri="{FF2B5EF4-FFF2-40B4-BE49-F238E27FC236}">
                <a16:creationId xmlns:a16="http://schemas.microsoft.com/office/drawing/2014/main" id="{ECC0C1B3-9360-4C42-B810-4A4424630270}"/>
              </a:ext>
            </a:extLst>
          </p:cNvPr>
          <p:cNvSpPr txBox="1">
            <a:spLocks/>
          </p:cNvSpPr>
          <p:nvPr/>
        </p:nvSpPr>
        <p:spPr>
          <a:xfrm>
            <a:off x="4850498" y="3419475"/>
            <a:ext cx="4042644" cy="115252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rmAutofit fontScale="77500" lnSpcReduction="20000"/>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indent="-285750">
              <a:buFont typeface="Wingdings" panose="05000000000000000000" pitchFamily="2" charset="2"/>
              <a:buChar char="Ø"/>
              <a:defRPr/>
            </a:pPr>
            <a:r>
              <a:rPr lang="en-US" sz="1600" dirty="0">
                <a:solidFill>
                  <a:schemeClr val="bg1">
                    <a:lumMod val="75000"/>
                  </a:schemeClr>
                </a:solidFill>
              </a:rPr>
              <a:t>Light weight process  </a:t>
            </a:r>
          </a:p>
          <a:p>
            <a:pPr marL="285750" indent="-285750">
              <a:buFont typeface="Wingdings" panose="05000000000000000000" pitchFamily="2" charset="2"/>
              <a:buChar char="Ø"/>
              <a:defRPr/>
            </a:pPr>
            <a:r>
              <a:rPr lang="en-US" sz="1600" dirty="0">
                <a:solidFill>
                  <a:schemeClr val="bg1">
                    <a:lumMod val="75000"/>
                  </a:schemeClr>
                </a:solidFill>
              </a:rPr>
              <a:t>Driven by Risk management process </a:t>
            </a:r>
          </a:p>
          <a:p>
            <a:pPr marL="285750" indent="-285750">
              <a:buFont typeface="Wingdings" panose="05000000000000000000" pitchFamily="2" charset="2"/>
              <a:buChar char="Ø"/>
              <a:defRPr/>
            </a:pPr>
            <a:r>
              <a:rPr lang="en-US" sz="1600" dirty="0">
                <a:solidFill>
                  <a:schemeClr val="bg1">
                    <a:lumMod val="75000"/>
                  </a:schemeClr>
                </a:solidFill>
              </a:rPr>
              <a:t>Quality Attributes Centric </a:t>
            </a:r>
          </a:p>
          <a:p>
            <a:pPr marL="285750" indent="-285750">
              <a:buFont typeface="Wingdings" panose="05000000000000000000" pitchFamily="2" charset="2"/>
              <a:buChar char="Ø"/>
              <a:defRPr/>
            </a:pPr>
            <a:r>
              <a:rPr lang="en-US" sz="1600" dirty="0">
                <a:solidFill>
                  <a:schemeClr val="bg1">
                    <a:lumMod val="75000"/>
                  </a:schemeClr>
                </a:solidFill>
              </a:rPr>
              <a:t>Traceability, </a:t>
            </a:r>
          </a:p>
          <a:p>
            <a:pPr marL="285750" indent="-285750">
              <a:buFont typeface="Wingdings" panose="05000000000000000000" pitchFamily="2" charset="2"/>
              <a:buChar char="Ø"/>
              <a:defRPr/>
            </a:pPr>
            <a:r>
              <a:rPr lang="en-US" sz="1600" dirty="0">
                <a:solidFill>
                  <a:schemeClr val="bg1">
                    <a:lumMod val="75000"/>
                  </a:schemeClr>
                </a:solidFill>
              </a:rPr>
              <a:t>Report on Residual Risks (Client) </a:t>
            </a:r>
            <a:r>
              <a:rPr kumimoji="0" lang="en-US" sz="1600" b="0" i="0" u="none" strike="noStrike" kern="1200" cap="none" spc="0" normalizeH="0" baseline="0" noProof="0" dirty="0">
                <a:ln>
                  <a:noFill/>
                </a:ln>
                <a:solidFill>
                  <a:schemeClr val="bg1">
                    <a:lumMod val="75000"/>
                  </a:schemeClr>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bg1">
                  <a:lumMod val="75000"/>
                </a:scheme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bg1">
                  <a:lumMod val="75000"/>
                </a:scheme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bg1">
                  <a:lumMod val="75000"/>
                </a:schemeClr>
              </a:solidFill>
              <a:effectLst/>
              <a:uLnTx/>
              <a:uFillTx/>
              <a:latin typeface="Arial"/>
              <a:ea typeface="+mn-ea"/>
              <a:cs typeface="+mn-cs"/>
            </a:endParaRPr>
          </a:p>
        </p:txBody>
      </p:sp>
      <p:pic>
        <p:nvPicPr>
          <p:cNvPr id="8" name="Afbeelding 11">
            <a:extLst>
              <a:ext uri="{FF2B5EF4-FFF2-40B4-BE49-F238E27FC236}">
                <a16:creationId xmlns:a16="http://schemas.microsoft.com/office/drawing/2014/main" id="{EC017341-CBD4-4CAC-AACE-6033D63C1B37}"/>
              </a:ext>
            </a:extLst>
          </p:cNvPr>
          <p:cNvPicPr>
            <a:picLocks noChangeAspect="1"/>
          </p:cNvPicPr>
          <p:nvPr/>
        </p:nvPicPr>
        <p:blipFill>
          <a:blip r:embed="rId3"/>
          <a:stretch>
            <a:fillRect/>
          </a:stretch>
        </p:blipFill>
        <p:spPr>
          <a:xfrm>
            <a:off x="4502443" y="1416798"/>
            <a:ext cx="4436475" cy="1741375"/>
          </a:xfrm>
          <a:prstGeom prst="rect">
            <a:avLst/>
          </a:prstGeom>
        </p:spPr>
      </p:pic>
      <p:sp>
        <p:nvSpPr>
          <p:cNvPr id="9" name="Text Placeholder 5">
            <a:extLst>
              <a:ext uri="{FF2B5EF4-FFF2-40B4-BE49-F238E27FC236}">
                <a16:creationId xmlns:a16="http://schemas.microsoft.com/office/drawing/2014/main" id="{18D742DA-8CCA-4CC0-94D8-9FCF375B703F}"/>
              </a:ext>
            </a:extLst>
          </p:cNvPr>
          <p:cNvSpPr txBox="1">
            <a:spLocks/>
          </p:cNvSpPr>
          <p:nvPr/>
        </p:nvSpPr>
        <p:spPr>
          <a:xfrm>
            <a:off x="250858" y="3420736"/>
            <a:ext cx="4436475" cy="115252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vert="horz" wrap="square" lIns="0" tIns="0" rIns="0" bIns="0" rtlCol="0">
            <a:normAutofit fontScale="92500" lnSpcReduction="10000"/>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indent="-285750">
              <a:buFont typeface="Wingdings" panose="05000000000000000000" pitchFamily="2" charset="2"/>
              <a:buChar char="Ø"/>
              <a:defRPr/>
            </a:pPr>
            <a:r>
              <a:rPr lang="en-US" sz="1200" dirty="0">
                <a:solidFill>
                  <a:schemeClr val="bg1">
                    <a:lumMod val="75000"/>
                  </a:schemeClr>
                </a:solidFill>
              </a:rPr>
              <a:t>Light weight process  </a:t>
            </a:r>
          </a:p>
          <a:p>
            <a:pPr marL="285750" indent="-285750">
              <a:buFont typeface="Wingdings" panose="05000000000000000000" pitchFamily="2" charset="2"/>
              <a:buChar char="Ø"/>
              <a:defRPr/>
            </a:pPr>
            <a:r>
              <a:rPr lang="en-US" sz="1200" dirty="0">
                <a:solidFill>
                  <a:schemeClr val="bg1">
                    <a:lumMod val="75000"/>
                  </a:schemeClr>
                </a:solidFill>
              </a:rPr>
              <a:t>Driven by Risk management process</a:t>
            </a:r>
          </a:p>
          <a:p>
            <a:pPr marL="285750" indent="-285750">
              <a:buFont typeface="Wingdings" panose="05000000000000000000" pitchFamily="2" charset="2"/>
              <a:buChar char="Ø"/>
              <a:defRPr/>
            </a:pPr>
            <a:r>
              <a:rPr lang="en-US" sz="1200" dirty="0">
                <a:solidFill>
                  <a:schemeClr val="bg1">
                    <a:lumMod val="75000"/>
                  </a:schemeClr>
                </a:solidFill>
              </a:rPr>
              <a:t>Requirement Centric </a:t>
            </a:r>
          </a:p>
          <a:p>
            <a:pPr marL="285750" indent="-285750">
              <a:buFont typeface="Wingdings" panose="05000000000000000000" pitchFamily="2" charset="2"/>
              <a:buChar char="Ø"/>
              <a:defRPr/>
            </a:pPr>
            <a:r>
              <a:rPr lang="en-US" sz="1200" dirty="0">
                <a:solidFill>
                  <a:schemeClr val="bg1">
                    <a:lumMod val="75000"/>
                  </a:schemeClr>
                </a:solidFill>
              </a:rPr>
              <a:t>Traceability, </a:t>
            </a:r>
          </a:p>
          <a:p>
            <a:pPr marL="285750" indent="-285750">
              <a:buFont typeface="Wingdings" panose="05000000000000000000" pitchFamily="2" charset="2"/>
              <a:buChar char="Ø"/>
              <a:defRPr/>
            </a:pPr>
            <a:r>
              <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rPr>
              <a:t>Report </a:t>
            </a:r>
            <a:r>
              <a:rPr lang="en-US" sz="1200" dirty="0">
                <a:solidFill>
                  <a:schemeClr val="bg1">
                    <a:lumMod val="75000"/>
                  </a:schemeClr>
                </a:solidFill>
                <a:latin typeface="Arial"/>
              </a:rPr>
              <a:t>on </a:t>
            </a:r>
            <a:r>
              <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rPr>
              <a:t>Quality Assessment Factor (expert)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endParaRPr>
          </a:p>
        </p:txBody>
      </p:sp>
    </p:spTree>
    <p:extLst>
      <p:ext uri="{BB962C8B-B14F-4D97-AF65-F5344CB8AC3E}">
        <p14:creationId xmlns:p14="http://schemas.microsoft.com/office/powerpoint/2010/main" val="89085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C74A23-6426-4587-B2B4-0B6BEBBD30AC}"/>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BF23753D-D3F9-46C3-8355-F3DEFD3B228E}"/>
              </a:ext>
            </a:extLst>
          </p:cNvPr>
          <p:cNvSpPr>
            <a:spLocks noGrp="1"/>
          </p:cNvSpPr>
          <p:nvPr>
            <p:ph idx="1"/>
          </p:nvPr>
        </p:nvSpPr>
        <p:spPr>
          <a:xfrm>
            <a:off x="225431" y="1003441"/>
            <a:ext cx="4444810" cy="3702552"/>
          </a:xfrm>
        </p:spPr>
        <p:txBody>
          <a:bodyPr/>
          <a:lstStyle/>
          <a:p>
            <a:r>
              <a:rPr lang="en-US" sz="1400" dirty="0"/>
              <a:t>Introduction</a:t>
            </a:r>
          </a:p>
          <a:p>
            <a:pPr marL="285750" indent="-285750">
              <a:buFont typeface="Arial" panose="020B0604020202020204" pitchFamily="34" charset="0"/>
              <a:buChar char="•"/>
            </a:pPr>
            <a:r>
              <a:rPr lang="en-US" sz="1400" dirty="0"/>
              <a:t>Risk-Based Testing</a:t>
            </a:r>
          </a:p>
          <a:p>
            <a:pPr marL="285750" indent="-285750">
              <a:buFont typeface="Arial" panose="020B0604020202020204" pitchFamily="34" charset="0"/>
              <a:buChar char="•"/>
            </a:pPr>
            <a:r>
              <a:rPr lang="en-US" sz="1400" dirty="0"/>
              <a:t>Risk Management Process</a:t>
            </a:r>
          </a:p>
          <a:p>
            <a:pPr marL="285750" indent="-285750">
              <a:buFont typeface="Arial" panose="020B0604020202020204" pitchFamily="34" charset="0"/>
              <a:buChar char="•"/>
            </a:pPr>
            <a:r>
              <a:rPr lang="en-US" sz="1400" dirty="0"/>
              <a:t>Requirements Based Testing</a:t>
            </a:r>
          </a:p>
          <a:p>
            <a:pPr marL="285750" indent="-285750">
              <a:buFont typeface="Arial" panose="020B0604020202020204" pitchFamily="34" charset="0"/>
              <a:buChar char="•"/>
            </a:pPr>
            <a:r>
              <a:rPr lang="en-US" sz="1400" dirty="0"/>
              <a:t>Risk-Based vs. Requirements Based</a:t>
            </a:r>
          </a:p>
          <a:p>
            <a:pPr marL="285750" indent="-285750">
              <a:buFont typeface="Arial" panose="020B0604020202020204" pitchFamily="34" charset="0"/>
              <a:buChar char="•"/>
            </a:pPr>
            <a:r>
              <a:rPr lang="en-US" sz="1400" dirty="0"/>
              <a:t>Heuristic Test Strategy Model (HTSM)</a:t>
            </a:r>
          </a:p>
          <a:p>
            <a:endParaRPr lang="en-US" sz="1400" dirty="0"/>
          </a:p>
          <a:p>
            <a:r>
              <a:rPr lang="en-US" sz="1400" dirty="0"/>
              <a:t>R</a:t>
            </a:r>
            <a:r>
              <a:rPr lang="az-Cyrl-AZ" sz="1400" dirty="0"/>
              <a:t>Я</a:t>
            </a:r>
            <a:r>
              <a:rPr lang="en-US" sz="1400" dirty="0"/>
              <a:t>BT - Requirements Risk-Based Testing</a:t>
            </a:r>
          </a:p>
          <a:p>
            <a:pPr lvl="1"/>
            <a:r>
              <a:rPr lang="en-US" sz="1400" dirty="0"/>
              <a:t>Analyze potential risks, analyze requirements</a:t>
            </a:r>
          </a:p>
          <a:p>
            <a:pPr lvl="1"/>
            <a:r>
              <a:rPr lang="en-US" sz="1400" dirty="0"/>
              <a:t>Quality characteristics iso:25010</a:t>
            </a:r>
          </a:p>
          <a:p>
            <a:pPr lvl="1"/>
            <a:r>
              <a:rPr lang="en-US" sz="1400" dirty="0"/>
              <a:t>Perform appropriate testing</a:t>
            </a:r>
          </a:p>
          <a:p>
            <a:pPr lvl="1"/>
            <a:r>
              <a:rPr lang="en-US" sz="1400" dirty="0"/>
              <a:t>Experience problems and potentialities</a:t>
            </a:r>
          </a:p>
          <a:p>
            <a:pPr lvl="1"/>
            <a:r>
              <a:rPr lang="en-US" sz="1400" dirty="0"/>
              <a:t>Evaluate risks and requirements</a:t>
            </a:r>
          </a:p>
          <a:p>
            <a:pPr lvl="1"/>
            <a:r>
              <a:rPr lang="en-US" sz="1400" dirty="0"/>
              <a:t>Determine QAF and rationale</a:t>
            </a:r>
          </a:p>
        </p:txBody>
      </p:sp>
      <p:sp>
        <p:nvSpPr>
          <p:cNvPr id="2" name="Slide Number Placeholder 1">
            <a:extLst>
              <a:ext uri="{FF2B5EF4-FFF2-40B4-BE49-F238E27FC236}">
                <a16:creationId xmlns:a16="http://schemas.microsoft.com/office/drawing/2014/main" id="{62A5BBDE-F110-4164-9D32-5A74017CE5EF}"/>
              </a:ext>
            </a:extLst>
          </p:cNvPr>
          <p:cNvSpPr>
            <a:spLocks noGrp="1"/>
          </p:cNvSpPr>
          <p:nvPr>
            <p:ph type="sldNum" sz="quarter" idx="12"/>
          </p:nvPr>
        </p:nvSpPr>
        <p:spPr/>
        <p:txBody>
          <a:bodyPr/>
          <a:lstStyle/>
          <a:p>
            <a:fld id="{0704499F-9A75-E344-8B98-5A5EDCFEF42B}" type="slidenum">
              <a:rPr lang="en-GB" noProof="0" smtClean="0"/>
              <a:pPr/>
              <a:t>3</a:t>
            </a:fld>
            <a:endParaRPr lang="en-GB" noProof="0"/>
          </a:p>
        </p:txBody>
      </p:sp>
      <p:sp>
        <p:nvSpPr>
          <p:cNvPr id="4" name="Date Placeholder 3">
            <a:extLst>
              <a:ext uri="{FF2B5EF4-FFF2-40B4-BE49-F238E27FC236}">
                <a16:creationId xmlns:a16="http://schemas.microsoft.com/office/drawing/2014/main" id="{F671520F-2801-4B28-88E6-28D9F0975847}"/>
              </a:ext>
            </a:extLst>
          </p:cNvPr>
          <p:cNvSpPr>
            <a:spLocks noGrp="1"/>
          </p:cNvSpPr>
          <p:nvPr>
            <p:ph type="dt" sz="half" idx="4294967295"/>
          </p:nvPr>
        </p:nvSpPr>
        <p:spPr>
          <a:xfrm>
            <a:off x="0" y="4919663"/>
            <a:ext cx="900113" cy="80962"/>
          </a:xfrm>
          <a:prstGeom prst="rect">
            <a:avLst/>
          </a:prstGeom>
        </p:spPr>
        <p:txBody>
          <a:bodyPr/>
          <a:lstStyle/>
          <a:p>
            <a:fld id="{9F96A99C-FB42-49E8-AAF5-E38D64C286D3}" type="datetime4">
              <a:rPr lang="en-US" smtClean="0"/>
              <a:t>August 30, 2021</a:t>
            </a:fld>
            <a:endParaRPr lang="en-GB"/>
          </a:p>
        </p:txBody>
      </p:sp>
      <p:sp>
        <p:nvSpPr>
          <p:cNvPr id="7" name="Content Placeholder 5">
            <a:extLst>
              <a:ext uri="{FF2B5EF4-FFF2-40B4-BE49-F238E27FC236}">
                <a16:creationId xmlns:a16="http://schemas.microsoft.com/office/drawing/2014/main" id="{99246470-9486-4BEE-8545-82807C14924B}"/>
              </a:ext>
            </a:extLst>
          </p:cNvPr>
          <p:cNvSpPr txBox="1">
            <a:spLocks/>
          </p:cNvSpPr>
          <p:nvPr/>
        </p:nvSpPr>
        <p:spPr>
          <a:xfrm>
            <a:off x="4841226" y="1158128"/>
            <a:ext cx="4367980" cy="4142160"/>
          </a:xfrm>
          <a:prstGeom prst="rect">
            <a:avLst/>
          </a:prstGeom>
          <a:noFill/>
          <a:ln>
            <a:noFill/>
          </a:ln>
        </p:spPr>
        <p:txBody>
          <a:bodyPr wrap="square" lIns="0" tIns="0" rIns="0" bIns="0">
            <a:spAutoFit/>
          </a:bodyPr>
          <a:lstStyle>
            <a:lvl1pPr marL="0" indent="0" algn="l" defTabSz="914400" rtl="0" eaLnBrk="1" latinLnBrk="0" hangingPunct="1">
              <a:spcBef>
                <a:spcPct val="20000"/>
              </a:spcBef>
              <a:buFontTx/>
              <a:buNone/>
              <a:defRPr sz="2000" kern="1200">
                <a:solidFill>
                  <a:schemeClr val="accent1"/>
                </a:solidFill>
                <a:latin typeface="+mn-lt"/>
                <a:ea typeface="+mn-ea"/>
                <a:cs typeface="+mn-cs"/>
              </a:defRPr>
            </a:lvl1pPr>
            <a:lvl2pPr marL="720000" indent="-360000" algn="l" defTabSz="914400" rtl="0" eaLnBrk="1" latinLnBrk="0" hangingPunct="1">
              <a:spcBef>
                <a:spcPts val="500"/>
              </a:spcBef>
              <a:buFont typeface="Arial" pitchFamily="34" charset="0"/>
              <a:buChar char="–"/>
              <a:defRPr sz="2000" kern="1200">
                <a:solidFill>
                  <a:srgbClr val="1B2344"/>
                </a:solidFill>
                <a:latin typeface="+mn-lt"/>
                <a:ea typeface="+mn-ea"/>
                <a:cs typeface="+mn-cs"/>
              </a:defRPr>
            </a:lvl2pPr>
            <a:lvl3pPr marL="900000" indent="-180000" algn="l" defTabSz="914400" rtl="0" eaLnBrk="1" latinLnBrk="0" hangingPunct="1">
              <a:spcBef>
                <a:spcPct val="20000"/>
              </a:spcBef>
              <a:buFont typeface="Arial" pitchFamily="34" charset="0"/>
              <a:buChar char="•"/>
              <a:defRPr sz="1600" kern="1200">
                <a:solidFill>
                  <a:srgbClr val="1B23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23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Background </a:t>
            </a:r>
          </a:p>
          <a:p>
            <a:pPr marL="285750" indent="-285750">
              <a:buFont typeface="Arial" panose="020B0604020202020204" pitchFamily="34" charset="0"/>
              <a:buChar char="•"/>
            </a:pPr>
            <a:r>
              <a:rPr lang="en-US" sz="1400" dirty="0"/>
              <a:t>Development &amp; Test process</a:t>
            </a:r>
          </a:p>
          <a:p>
            <a:pPr marL="285750" indent="-285750">
              <a:buFont typeface="Arial" panose="020B0604020202020204" pitchFamily="34" charset="0"/>
              <a:buChar char="•"/>
            </a:pPr>
            <a:r>
              <a:rPr lang="en-US" sz="1400" dirty="0"/>
              <a:t>Test approach</a:t>
            </a:r>
          </a:p>
          <a:p>
            <a:pPr marL="285750" indent="-285750">
              <a:buFont typeface="Arial" panose="020B0604020202020204" pitchFamily="34" charset="0"/>
              <a:buChar char="•"/>
            </a:pPr>
            <a:r>
              <a:rPr lang="en-US" sz="1400" dirty="0"/>
              <a:t>Quality attributes iso:25010</a:t>
            </a:r>
          </a:p>
          <a:p>
            <a:endParaRPr lang="en-US" sz="1400" dirty="0"/>
          </a:p>
          <a:p>
            <a:endParaRPr lang="en-US" sz="2000" dirty="0"/>
          </a:p>
          <a:p>
            <a:r>
              <a:rPr lang="en-US" sz="1400" dirty="0"/>
              <a:t>QRBT - Quality attributes Risk-Based Testing Analyze potential risks, analyze requirements</a:t>
            </a:r>
          </a:p>
          <a:p>
            <a:pPr lvl="1"/>
            <a:r>
              <a:rPr lang="en-US" sz="1400" dirty="0"/>
              <a:t>Risk identification</a:t>
            </a:r>
          </a:p>
          <a:p>
            <a:pPr lvl="1"/>
            <a:r>
              <a:rPr lang="en-US" sz="1400" dirty="0"/>
              <a:t>Risk analysis</a:t>
            </a:r>
          </a:p>
          <a:p>
            <a:pPr lvl="1"/>
            <a:r>
              <a:rPr lang="en-US" sz="1400" dirty="0"/>
              <a:t>Risk mitigation</a:t>
            </a:r>
          </a:p>
          <a:p>
            <a:pPr lvl="1"/>
            <a:r>
              <a:rPr lang="en-US" sz="1400" dirty="0"/>
              <a:t>Risk monitoring</a:t>
            </a:r>
          </a:p>
          <a:p>
            <a:pPr lvl="1"/>
            <a:r>
              <a:rPr lang="en-US" sz="1400" dirty="0"/>
              <a:t>Progress reporting</a:t>
            </a:r>
          </a:p>
          <a:p>
            <a:pPr lvl="1"/>
            <a:endParaRPr lang="en-US" sz="1400" dirty="0"/>
          </a:p>
          <a:p>
            <a:pPr lvl="1"/>
            <a:endParaRPr lang="en-US" sz="1400" dirty="0"/>
          </a:p>
        </p:txBody>
      </p:sp>
      <p:sp>
        <p:nvSpPr>
          <p:cNvPr id="8" name="TextBox 7">
            <a:extLst>
              <a:ext uri="{FF2B5EF4-FFF2-40B4-BE49-F238E27FC236}">
                <a16:creationId xmlns:a16="http://schemas.microsoft.com/office/drawing/2014/main" id="{10E73987-AD91-48EA-8C3D-0C710777000A}"/>
              </a:ext>
            </a:extLst>
          </p:cNvPr>
          <p:cNvSpPr txBox="1"/>
          <p:nvPr/>
        </p:nvSpPr>
        <p:spPr>
          <a:xfrm>
            <a:off x="2048305" y="4776261"/>
            <a:ext cx="5047389"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500"/>
              </a:spcAft>
            </a:pPr>
            <a:r>
              <a:rPr lang="en-US" sz="1600" dirty="0">
                <a:solidFill>
                  <a:srgbClr val="121A48"/>
                </a:solidFill>
                <a:effectLst/>
                <a:latin typeface="Arial" panose="020B0604020202020204" pitchFamily="34" charset="0"/>
                <a:ea typeface="Times New Roman" panose="02020603050405020304" pitchFamily="18" charset="0"/>
              </a:rPr>
              <a:t>Comparison: similarities, differences, and conclusion  </a:t>
            </a:r>
            <a:endParaRPr lang="en-US" sz="2400" dirty="0">
              <a:solidFill>
                <a:srgbClr val="121A48"/>
              </a:solidFill>
              <a:effectLst/>
              <a:latin typeface="Times New Roman" panose="02020603050405020304" pitchFamily="18" charset="0"/>
              <a:ea typeface="Times New Roman" panose="02020603050405020304" pitchFamily="18" charset="0"/>
            </a:endParaRPr>
          </a:p>
        </p:txBody>
      </p:sp>
      <p:sp>
        <p:nvSpPr>
          <p:cNvPr id="9" name="Arrow: Down 8">
            <a:extLst>
              <a:ext uri="{FF2B5EF4-FFF2-40B4-BE49-F238E27FC236}">
                <a16:creationId xmlns:a16="http://schemas.microsoft.com/office/drawing/2014/main" id="{335F2A89-FF0C-4FC7-94D7-C117EBAAF242}"/>
              </a:ext>
            </a:extLst>
          </p:cNvPr>
          <p:cNvSpPr/>
          <p:nvPr/>
        </p:nvSpPr>
        <p:spPr>
          <a:xfrm>
            <a:off x="4329684" y="4457749"/>
            <a:ext cx="484632"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2.jpeg">
            <a:extLst>
              <a:ext uri="{FF2B5EF4-FFF2-40B4-BE49-F238E27FC236}">
                <a16:creationId xmlns:a16="http://schemas.microsoft.com/office/drawing/2014/main" id="{11F14E7F-EDBD-4D89-B920-CF07B2843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007" y="635758"/>
            <a:ext cx="780768" cy="1049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B7367C0-A2C8-42CF-8B0C-216859894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030" y="739005"/>
            <a:ext cx="1192213" cy="842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2C1C715D-CC24-4974-9BA3-23A42A4F448D}"/>
              </a:ext>
            </a:extLst>
          </p:cNvPr>
          <p:cNvCxnSpPr>
            <a:cxnSpLocks/>
          </p:cNvCxnSpPr>
          <p:nvPr/>
        </p:nvCxnSpPr>
        <p:spPr>
          <a:xfrm>
            <a:off x="4572000" y="510501"/>
            <a:ext cx="0" cy="38725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6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270AF8-61A0-49EE-B90B-26052910F7DC}"/>
              </a:ext>
            </a:extLst>
          </p:cNvPr>
          <p:cNvSpPr>
            <a:spLocks noGrp="1"/>
          </p:cNvSpPr>
          <p:nvPr>
            <p:ph type="title"/>
          </p:nvPr>
        </p:nvSpPr>
        <p:spPr>
          <a:xfrm>
            <a:off x="406902" y="911952"/>
            <a:ext cx="7962398" cy="332399"/>
          </a:xfrm>
        </p:spPr>
        <p:txBody>
          <a:bodyPr/>
          <a:lstStyle/>
          <a:p>
            <a:r>
              <a:rPr lang="en-US" sz="2400" dirty="0">
                <a:solidFill>
                  <a:schemeClr val="bg1">
                    <a:lumMod val="50000"/>
                  </a:schemeClr>
                </a:solidFill>
              </a:rPr>
              <a:t>Main benefits of the two approaches</a:t>
            </a:r>
            <a:endParaRPr lang="en-US" sz="2400" dirty="0"/>
          </a:p>
        </p:txBody>
      </p:sp>
      <p:sp>
        <p:nvSpPr>
          <p:cNvPr id="4" name="Slide Number Placeholder 3">
            <a:extLst>
              <a:ext uri="{FF2B5EF4-FFF2-40B4-BE49-F238E27FC236}">
                <a16:creationId xmlns:a16="http://schemas.microsoft.com/office/drawing/2014/main" id="{C5D0CFF2-858F-4E21-B83F-4F6140B1758D}"/>
              </a:ext>
            </a:extLst>
          </p:cNvPr>
          <p:cNvSpPr>
            <a:spLocks noGrp="1"/>
          </p:cNvSpPr>
          <p:nvPr>
            <p:ph type="sldNum" sz="quarter" idx="12"/>
          </p:nvPr>
        </p:nvSpPr>
        <p:spPr/>
        <p:txBody>
          <a:bodyPr/>
          <a:lstStyle/>
          <a:p>
            <a:fld id="{CEAECFF1-9107-294C-8B44-7339FEA5C5B5}" type="slidenum">
              <a:rPr lang="nl-NL" smtClean="0"/>
              <a:pPr/>
              <a:t>30</a:t>
            </a:fld>
            <a:endParaRPr lang="nl-NL" dirty="0"/>
          </a:p>
        </p:txBody>
      </p:sp>
      <p:pic>
        <p:nvPicPr>
          <p:cNvPr id="5" name="Picture 2">
            <a:extLst>
              <a:ext uri="{FF2B5EF4-FFF2-40B4-BE49-F238E27FC236}">
                <a16:creationId xmlns:a16="http://schemas.microsoft.com/office/drawing/2014/main" id="{3DF4AE95-1DCC-441A-9CB3-6A7646F5B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0" y="1469698"/>
            <a:ext cx="3264634" cy="163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11">
            <a:extLst>
              <a:ext uri="{FF2B5EF4-FFF2-40B4-BE49-F238E27FC236}">
                <a16:creationId xmlns:a16="http://schemas.microsoft.com/office/drawing/2014/main" id="{EC017341-CBD4-4CAC-AACE-6033D63C1B37}"/>
              </a:ext>
            </a:extLst>
          </p:cNvPr>
          <p:cNvPicPr>
            <a:picLocks noChangeAspect="1"/>
          </p:cNvPicPr>
          <p:nvPr/>
        </p:nvPicPr>
        <p:blipFill>
          <a:blip r:embed="rId4"/>
          <a:stretch>
            <a:fillRect/>
          </a:stretch>
        </p:blipFill>
        <p:spPr>
          <a:xfrm>
            <a:off x="4502443" y="1416798"/>
            <a:ext cx="4436475" cy="1741375"/>
          </a:xfrm>
          <a:prstGeom prst="rect">
            <a:avLst/>
          </a:prstGeom>
        </p:spPr>
      </p:pic>
      <p:sp>
        <p:nvSpPr>
          <p:cNvPr id="9" name="Text Placeholder 5">
            <a:extLst>
              <a:ext uri="{FF2B5EF4-FFF2-40B4-BE49-F238E27FC236}">
                <a16:creationId xmlns:a16="http://schemas.microsoft.com/office/drawing/2014/main" id="{18D742DA-8CCA-4CC0-94D8-9FCF375B703F}"/>
              </a:ext>
            </a:extLst>
          </p:cNvPr>
          <p:cNvSpPr txBox="1">
            <a:spLocks/>
          </p:cNvSpPr>
          <p:nvPr/>
        </p:nvSpPr>
        <p:spPr>
          <a:xfrm>
            <a:off x="250858" y="3377225"/>
            <a:ext cx="8688060" cy="132374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vert="horz" wrap="square" lIns="0" tIns="0" rIns="0" bIns="0" rtlCol="0">
            <a:normAutofit/>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lvl="1">
              <a:buFont typeface="Wingdings" panose="05000000000000000000" pitchFamily="2" charset="2"/>
              <a:buChar char="Ø"/>
            </a:pPr>
            <a:r>
              <a:rPr lang="en-US" dirty="0">
                <a:solidFill>
                  <a:schemeClr val="bg1">
                    <a:lumMod val="50000"/>
                  </a:schemeClr>
                </a:solidFill>
              </a:rPr>
              <a:t>Better and effective test reporting by making use of residual risks and confidence factor.</a:t>
            </a:r>
          </a:p>
          <a:p>
            <a:pPr lvl="1">
              <a:buFont typeface="Wingdings" panose="05000000000000000000" pitchFamily="2" charset="2"/>
              <a:buChar char="Ø"/>
            </a:pPr>
            <a:r>
              <a:rPr lang="en-US" dirty="0">
                <a:solidFill>
                  <a:schemeClr val="bg1">
                    <a:lumMod val="50000"/>
                  </a:schemeClr>
                </a:solidFill>
              </a:rPr>
              <a:t>Involvement of the complete team, including stakeholders</a:t>
            </a:r>
          </a:p>
          <a:p>
            <a:pPr lvl="1">
              <a:buFont typeface="Wingdings" panose="05000000000000000000" pitchFamily="2" charset="2"/>
              <a:buChar char="Ø"/>
            </a:pPr>
            <a:r>
              <a:rPr lang="en-US" dirty="0">
                <a:solidFill>
                  <a:schemeClr val="bg1">
                    <a:lumMod val="50000"/>
                  </a:schemeClr>
                </a:solidFill>
              </a:rPr>
              <a:t>Informing the client about the residual risks to gain support and involvement</a:t>
            </a:r>
          </a:p>
          <a:p>
            <a:pPr lvl="1">
              <a:buFont typeface="Wingdings" panose="05000000000000000000" pitchFamily="2" charset="2"/>
              <a:buChar char="Ø"/>
            </a:pPr>
            <a:r>
              <a:rPr lang="en-US" dirty="0">
                <a:solidFill>
                  <a:schemeClr val="bg1">
                    <a:lumMod val="50000"/>
                  </a:schemeClr>
                </a:solidFill>
              </a:rPr>
              <a:t>Achieving trusted and improved communication with the client</a:t>
            </a:r>
            <a:endParaRPr kumimoji="0" lang="en-US" sz="1200" b="0" i="0" u="none" strike="noStrike" kern="1200" cap="none" spc="0" normalizeH="0" baseline="0" noProof="0" dirty="0">
              <a:ln>
                <a:noFill/>
              </a:ln>
              <a:solidFill>
                <a:schemeClr val="bg1">
                  <a:lumMod val="75000"/>
                </a:schemeClr>
              </a:solidFill>
              <a:effectLst/>
              <a:uLnTx/>
              <a:uFillTx/>
              <a:latin typeface="Arial"/>
              <a:ea typeface="+mn-ea"/>
              <a:cs typeface="+mn-cs"/>
            </a:endParaRPr>
          </a:p>
        </p:txBody>
      </p:sp>
    </p:spTree>
    <p:extLst>
      <p:ext uri="{BB962C8B-B14F-4D97-AF65-F5344CB8AC3E}">
        <p14:creationId xmlns:p14="http://schemas.microsoft.com/office/powerpoint/2010/main" val="168825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270AF8-61A0-49EE-B90B-26052910F7DC}"/>
              </a:ext>
            </a:extLst>
          </p:cNvPr>
          <p:cNvSpPr>
            <a:spLocks noGrp="1"/>
          </p:cNvSpPr>
          <p:nvPr>
            <p:ph type="title"/>
          </p:nvPr>
        </p:nvSpPr>
        <p:spPr>
          <a:xfrm>
            <a:off x="406902" y="911952"/>
            <a:ext cx="7962398" cy="332399"/>
          </a:xfrm>
        </p:spPr>
        <p:txBody>
          <a:bodyPr/>
          <a:lstStyle/>
          <a:p>
            <a:r>
              <a:rPr lang="en-US" sz="2400" dirty="0">
                <a:solidFill>
                  <a:schemeClr val="bg1">
                    <a:lumMod val="50000"/>
                  </a:schemeClr>
                </a:solidFill>
              </a:rPr>
              <a:t>Summary and Lessons learned</a:t>
            </a:r>
            <a:endParaRPr lang="en-US" sz="2400" dirty="0"/>
          </a:p>
        </p:txBody>
      </p:sp>
      <p:sp>
        <p:nvSpPr>
          <p:cNvPr id="4" name="Slide Number Placeholder 3">
            <a:extLst>
              <a:ext uri="{FF2B5EF4-FFF2-40B4-BE49-F238E27FC236}">
                <a16:creationId xmlns:a16="http://schemas.microsoft.com/office/drawing/2014/main" id="{C5D0CFF2-858F-4E21-B83F-4F6140B1758D}"/>
              </a:ext>
            </a:extLst>
          </p:cNvPr>
          <p:cNvSpPr>
            <a:spLocks noGrp="1"/>
          </p:cNvSpPr>
          <p:nvPr>
            <p:ph type="sldNum" sz="quarter" idx="12"/>
          </p:nvPr>
        </p:nvSpPr>
        <p:spPr/>
        <p:txBody>
          <a:bodyPr/>
          <a:lstStyle/>
          <a:p>
            <a:fld id="{CEAECFF1-9107-294C-8B44-7339FEA5C5B5}" type="slidenum">
              <a:rPr lang="nl-NL" smtClean="0"/>
              <a:pPr/>
              <a:t>31</a:t>
            </a:fld>
            <a:endParaRPr lang="nl-NL" dirty="0"/>
          </a:p>
        </p:txBody>
      </p:sp>
      <p:pic>
        <p:nvPicPr>
          <p:cNvPr id="5" name="Picture 2">
            <a:extLst>
              <a:ext uri="{FF2B5EF4-FFF2-40B4-BE49-F238E27FC236}">
                <a16:creationId xmlns:a16="http://schemas.microsoft.com/office/drawing/2014/main" id="{3DF4AE95-1DCC-441A-9CB3-6A7646F5B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0" y="1469698"/>
            <a:ext cx="3264634" cy="163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11">
            <a:extLst>
              <a:ext uri="{FF2B5EF4-FFF2-40B4-BE49-F238E27FC236}">
                <a16:creationId xmlns:a16="http://schemas.microsoft.com/office/drawing/2014/main" id="{EC017341-CBD4-4CAC-AACE-6033D63C1B37}"/>
              </a:ext>
            </a:extLst>
          </p:cNvPr>
          <p:cNvPicPr>
            <a:picLocks noChangeAspect="1"/>
          </p:cNvPicPr>
          <p:nvPr/>
        </p:nvPicPr>
        <p:blipFill>
          <a:blip r:embed="rId4"/>
          <a:stretch>
            <a:fillRect/>
          </a:stretch>
        </p:blipFill>
        <p:spPr>
          <a:xfrm>
            <a:off x="4502443" y="1416798"/>
            <a:ext cx="4436475" cy="1741375"/>
          </a:xfrm>
          <a:prstGeom prst="rect">
            <a:avLst/>
          </a:prstGeom>
        </p:spPr>
      </p:pic>
      <p:sp>
        <p:nvSpPr>
          <p:cNvPr id="7" name="Text Placeholder 5">
            <a:extLst>
              <a:ext uri="{FF2B5EF4-FFF2-40B4-BE49-F238E27FC236}">
                <a16:creationId xmlns:a16="http://schemas.microsoft.com/office/drawing/2014/main" id="{B81B1104-95CC-4A87-8259-BB306143666E}"/>
              </a:ext>
            </a:extLst>
          </p:cNvPr>
          <p:cNvSpPr txBox="1">
            <a:spLocks/>
          </p:cNvSpPr>
          <p:nvPr/>
        </p:nvSpPr>
        <p:spPr>
          <a:xfrm>
            <a:off x="250858" y="3377225"/>
            <a:ext cx="8688060" cy="132374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vert="horz" wrap="square" lIns="0" tIns="0" rIns="0" bIns="0" rtlCol="0" anchor="ctr">
            <a:normAutofit/>
          </a:bodyPr>
          <a:lstStyle>
            <a:lvl1pPr marL="0" indent="0" algn="l" defTabSz="91440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1pPr>
            <a:lvl2pPr marL="403225" indent="-173038" algn="l" defTabSz="914400" rtl="0" eaLnBrk="1" latinLnBrk="0" hangingPunct="1">
              <a:lnSpc>
                <a:spcPct val="100000"/>
              </a:lnSpc>
              <a:spcBef>
                <a:spcPts val="0"/>
              </a:spcBef>
              <a:spcAft>
                <a:spcPts val="600"/>
              </a:spcAft>
              <a:buFont typeface="Arial" pitchFamily="34" charset="0"/>
              <a:buChar char="•"/>
              <a:tabLst/>
              <a:defRPr sz="1600" kern="1200">
                <a:solidFill>
                  <a:schemeClr val="tx2"/>
                </a:solidFill>
                <a:latin typeface="+mn-lt"/>
                <a:ea typeface="+mn-ea"/>
                <a:cs typeface="+mn-cs"/>
              </a:defRPr>
            </a:lvl2pPr>
            <a:lvl3pPr marL="741363" indent="-173038" algn="l" defTabSz="914400" rtl="0" eaLnBrk="1" latinLnBrk="0" hangingPunct="1">
              <a:lnSpc>
                <a:spcPct val="100000"/>
              </a:lnSpc>
              <a:spcBef>
                <a:spcPts val="0"/>
              </a:spcBef>
              <a:spcAft>
                <a:spcPts val="600"/>
              </a:spcAft>
              <a:buFont typeface="Arial" pitchFamily="34" charset="0"/>
              <a:buChar char="•"/>
              <a:defRPr sz="1400" kern="1200">
                <a:solidFill>
                  <a:schemeClr val="tx2"/>
                </a:solidFill>
                <a:latin typeface="+mn-lt"/>
                <a:ea typeface="+mn-ea"/>
                <a:cs typeface="+mn-cs"/>
              </a:defRPr>
            </a:lvl3pPr>
            <a:lvl4pPr marL="990600" indent="-180975" algn="l" defTabSz="914400" rtl="0" eaLnBrk="1" latinLnBrk="0" hangingPunct="1">
              <a:lnSpc>
                <a:spcPct val="100000"/>
              </a:lnSpc>
              <a:spcBef>
                <a:spcPts val="0"/>
              </a:spcBef>
              <a:spcAft>
                <a:spcPts val="600"/>
              </a:spcAft>
              <a:buFont typeface="Arial" pitchFamily="34" charset="0"/>
              <a:buChar char="•"/>
              <a:defRPr sz="1200" kern="1200">
                <a:solidFill>
                  <a:schemeClr val="tx2"/>
                </a:solidFill>
                <a:latin typeface="+mn-lt"/>
                <a:ea typeface="+mn-ea"/>
                <a:cs typeface="+mn-cs"/>
              </a:defRPr>
            </a:lvl4pPr>
            <a:lvl5pPr marL="1162050" indent="-171450" algn="l" defTabSz="914400" rtl="0" eaLnBrk="1" latinLnBrk="0" hangingPunct="1">
              <a:lnSpc>
                <a:spcPct val="100000"/>
              </a:lnSpc>
              <a:spcBef>
                <a:spcPts val="0"/>
              </a:spcBef>
              <a:spcAft>
                <a:spcPts val="600"/>
              </a:spcAft>
              <a:buFont typeface="Arial" pitchFamily="34" charset="0"/>
              <a:buChar char="•"/>
              <a:defRPr sz="1000" kern="1200">
                <a:solidFill>
                  <a:schemeClr val="tx2"/>
                </a:solidFill>
                <a:latin typeface="+mn-lt"/>
                <a:ea typeface="+mn-ea"/>
                <a:cs typeface="+mn-cs"/>
              </a:defRPr>
            </a:lvl5pPr>
            <a:lvl6pPr marL="1257300" indent="-95250" algn="l" defTabSz="914400" rtl="0" eaLnBrk="1" latinLnBrk="0" hangingPunct="1">
              <a:lnSpc>
                <a:spcPct val="100000"/>
              </a:lnSpc>
              <a:spcBef>
                <a:spcPts val="0"/>
              </a:spcBef>
              <a:spcAft>
                <a:spcPts val="600"/>
              </a:spcAft>
              <a:buFont typeface="Arial" pitchFamily="34" charset="0"/>
              <a:buChar char="•"/>
              <a:defRPr sz="800" kern="1200">
                <a:solidFill>
                  <a:schemeClr val="tx2"/>
                </a:solidFill>
                <a:latin typeface="+mn-lt"/>
                <a:ea typeface="+mn-ea"/>
                <a:cs typeface="+mn-cs"/>
              </a:defRPr>
            </a:lvl6pPr>
            <a:lvl7pPr marL="1343025" indent="-85725" algn="l" defTabSz="914400" rtl="0" eaLnBrk="1" latinLnBrk="0" hangingPunct="1">
              <a:lnSpc>
                <a:spcPct val="100000"/>
              </a:lnSpc>
              <a:spcBef>
                <a:spcPts val="0"/>
              </a:spcBef>
              <a:spcAft>
                <a:spcPts val="600"/>
              </a:spcAft>
              <a:buFont typeface="Arial" pitchFamily="34" charset="0"/>
              <a:buChar char="•"/>
              <a:defRPr sz="600" kern="1200" baseline="0">
                <a:solidFill>
                  <a:schemeClr val="tx2"/>
                </a:solidFill>
                <a:latin typeface="+mn-lt"/>
                <a:ea typeface="+mn-ea"/>
                <a:cs typeface="+mn-cs"/>
              </a:defRPr>
            </a:lvl7pPr>
            <a:lvl8pPr marL="1438275" indent="-95250" algn="l" defTabSz="914400" rtl="0" eaLnBrk="1" latinLnBrk="0" hangingPunct="1">
              <a:lnSpc>
                <a:spcPct val="100000"/>
              </a:lnSpc>
              <a:spcBef>
                <a:spcPts val="0"/>
              </a:spcBef>
              <a:spcAft>
                <a:spcPts val="600"/>
              </a:spcAft>
              <a:buFont typeface="Arial" pitchFamily="34" charset="0"/>
              <a:buChar char="•"/>
              <a:defRPr sz="400" kern="1200" baseline="0">
                <a:solidFill>
                  <a:schemeClr val="tx2"/>
                </a:solidFill>
                <a:latin typeface="+mn-lt"/>
                <a:ea typeface="+mn-ea"/>
                <a:cs typeface="+mn-cs"/>
              </a:defRPr>
            </a:lvl8pPr>
            <a:lvl9pPr marL="1524000" indent="-85725" algn="l" defTabSz="914400" rtl="0" eaLnBrk="1" latinLnBrk="0" hangingPunct="1">
              <a:spcBef>
                <a:spcPct val="20000"/>
              </a:spcBef>
              <a:buFont typeface="Arial" pitchFamily="34" charset="0"/>
              <a:buChar char="•"/>
              <a:defRPr sz="400" kern="1200" baseline="0">
                <a:solidFill>
                  <a:schemeClr val="tx2"/>
                </a:solidFill>
                <a:latin typeface="+mn-lt"/>
                <a:ea typeface="+mn-ea"/>
                <a:cs typeface="+mn-cs"/>
              </a:defRPr>
            </a:lvl9pPr>
          </a:lstStyle>
          <a:p>
            <a:pPr marL="285750" marR="0" lvl="0" indent="-285750">
              <a:spcBef>
                <a:spcPts val="0"/>
              </a:spcBef>
              <a:spcAft>
                <a:spcPts val="0"/>
              </a:spcAft>
              <a:buFont typeface="Wingdings" panose="05000000000000000000" pitchFamily="2" charset="2"/>
              <a:buChar char="v"/>
              <a:tabLst>
                <a:tab pos="457200" algn="l"/>
              </a:tabLst>
            </a:pPr>
            <a:r>
              <a:rPr lang="en-US" dirty="0">
                <a:solidFill>
                  <a:schemeClr val="bg1">
                    <a:lumMod val="50000"/>
                  </a:schemeClr>
                </a:solidFill>
              </a:rPr>
              <a:t>Apply an agile process to deliver value at minimized risks</a:t>
            </a:r>
          </a:p>
          <a:p>
            <a:pPr marL="285750" marR="0" lvl="0" indent="-285750">
              <a:spcBef>
                <a:spcPts val="0"/>
              </a:spcBef>
              <a:spcAft>
                <a:spcPts val="0"/>
              </a:spcAft>
              <a:buFont typeface="Wingdings" panose="05000000000000000000" pitchFamily="2" charset="2"/>
              <a:buChar char="v"/>
              <a:tabLst>
                <a:tab pos="457200" algn="l"/>
              </a:tabLst>
            </a:pPr>
            <a:r>
              <a:rPr lang="en-US" dirty="0">
                <a:solidFill>
                  <a:schemeClr val="bg1">
                    <a:lumMod val="50000"/>
                  </a:schemeClr>
                </a:solidFill>
              </a:rPr>
              <a:t>Involve stakeholders</a:t>
            </a:r>
          </a:p>
          <a:p>
            <a:pPr marL="285750" marR="0" lvl="0" indent="-285750">
              <a:spcBef>
                <a:spcPts val="0"/>
              </a:spcBef>
              <a:spcAft>
                <a:spcPts val="0"/>
              </a:spcAft>
              <a:buFont typeface="Wingdings" panose="05000000000000000000" pitchFamily="2" charset="2"/>
              <a:buChar char="v"/>
              <a:tabLst>
                <a:tab pos="457200" algn="l"/>
              </a:tabLst>
            </a:pPr>
            <a:r>
              <a:rPr lang="en-US" dirty="0">
                <a:solidFill>
                  <a:schemeClr val="bg1">
                    <a:lumMod val="50000"/>
                  </a:schemeClr>
                </a:solidFill>
              </a:rPr>
              <a:t>Results of the whole team count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team power</a:t>
            </a:r>
          </a:p>
          <a:p>
            <a:pPr marL="285750" marR="0" lvl="0" indent="-285750">
              <a:spcBef>
                <a:spcPts val="0"/>
              </a:spcBef>
              <a:spcAft>
                <a:spcPts val="0"/>
              </a:spcAft>
              <a:buFont typeface="Wingdings" panose="05000000000000000000" pitchFamily="2" charset="2"/>
              <a:buChar char="v"/>
              <a:tabLst>
                <a:tab pos="457200" algn="l"/>
              </a:tabLst>
            </a:pPr>
            <a:r>
              <a:rPr lang="en-US" dirty="0">
                <a:solidFill>
                  <a:schemeClr val="bg1">
                    <a:lumMod val="50000"/>
                  </a:schemeClr>
                </a:solidFill>
              </a:rPr>
              <a:t>Strive for team confidence in the deliveries, quality must be built-in </a:t>
            </a:r>
          </a:p>
        </p:txBody>
      </p:sp>
    </p:spTree>
    <p:extLst>
      <p:ext uri="{BB962C8B-B14F-4D97-AF65-F5344CB8AC3E}">
        <p14:creationId xmlns:p14="http://schemas.microsoft.com/office/powerpoint/2010/main" val="2706306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BDE23-8B14-45ED-8298-58E33A2FDB8D}"/>
              </a:ext>
            </a:extLst>
          </p:cNvPr>
          <p:cNvSpPr>
            <a:spLocks noGrp="1"/>
          </p:cNvSpPr>
          <p:nvPr>
            <p:ph type="sldNum" sz="quarter" idx="12"/>
          </p:nvPr>
        </p:nvSpPr>
        <p:spPr/>
        <p:txBody>
          <a:bodyPr/>
          <a:lstStyle/>
          <a:p>
            <a:fld id="{CEAECFF1-9107-294C-8B44-7339FEA5C5B5}" type="slidenum">
              <a:rPr lang="nl-NL" smtClean="0"/>
              <a:pPr/>
              <a:t>32</a:t>
            </a:fld>
            <a:endParaRPr lang="nl-NL" dirty="0"/>
          </a:p>
        </p:txBody>
      </p:sp>
      <p:pic>
        <p:nvPicPr>
          <p:cNvPr id="5" name="Picture 2" descr="C:\Users\gnaumosk\Documents\I2016w29\q-3.png">
            <a:extLst>
              <a:ext uri="{FF2B5EF4-FFF2-40B4-BE49-F238E27FC236}">
                <a16:creationId xmlns:a16="http://schemas.microsoft.com/office/drawing/2014/main" id="{31DB1CBE-972F-4187-BE08-281610F80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838" y="877675"/>
            <a:ext cx="1307243" cy="19046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ACE245D-0DF4-4359-B939-26C703008C8C}"/>
              </a:ext>
            </a:extLst>
          </p:cNvPr>
          <p:cNvSpPr txBox="1">
            <a:spLocks/>
          </p:cNvSpPr>
          <p:nvPr/>
        </p:nvSpPr>
        <p:spPr>
          <a:xfrm>
            <a:off x="1431233" y="4203920"/>
            <a:ext cx="5968455" cy="331200"/>
          </a:xfrm>
          <a:prstGeom prst="rect">
            <a:avLst/>
          </a:prstGeom>
        </p:spPr>
        <p:txBody>
          <a:bodyPr lIns="0" tIns="0" rIns="0" bIns="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6000" b="1" dirty="0">
                <a:solidFill>
                  <a:srgbClr val="080808"/>
                </a:solidFill>
                <a:latin typeface="Bradley Hand ITC" panose="03070402050302030203" pitchFamily="66" charset="0"/>
              </a:rPr>
              <a:t>Thank you! </a:t>
            </a:r>
          </a:p>
        </p:txBody>
      </p:sp>
    </p:spTree>
    <p:extLst>
      <p:ext uri="{BB962C8B-B14F-4D97-AF65-F5344CB8AC3E}">
        <p14:creationId xmlns:p14="http://schemas.microsoft.com/office/powerpoint/2010/main" val="30178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FFB6C1-444E-4047-8E7A-BD966C1D70EC}"/>
              </a:ext>
            </a:extLst>
          </p:cNvPr>
          <p:cNvSpPr>
            <a:spLocks noGrp="1"/>
          </p:cNvSpPr>
          <p:nvPr>
            <p:ph idx="1"/>
          </p:nvPr>
        </p:nvSpPr>
        <p:spPr>
          <a:xfrm>
            <a:off x="543696" y="3315810"/>
            <a:ext cx="7962500" cy="1305999"/>
          </a:xfrm>
        </p:spPr>
        <p:txBody>
          <a:bodyPr/>
          <a:lstStyle/>
          <a:p>
            <a:pPr marL="0" indent="0">
              <a:lnSpc>
                <a:spcPct val="150000"/>
              </a:lnSpc>
              <a:buNone/>
            </a:pPr>
            <a:r>
              <a:rPr lang="nl-NL" sz="1800" dirty="0">
                <a:solidFill>
                  <a:srgbClr val="182859"/>
                </a:solidFill>
              </a:rPr>
              <a:t>For more information contact: </a:t>
            </a:r>
            <a:endParaRPr lang="nl-NL" sz="1800" dirty="0">
              <a:solidFill>
                <a:srgbClr val="182859"/>
              </a:solidFill>
              <a:hlinkClick r:id="rId2">
                <a:extLst>
                  <a:ext uri="{A12FA001-AC4F-418D-AE19-62706E023703}">
                    <ahyp:hlinkClr xmlns:ahyp="http://schemas.microsoft.com/office/drawing/2018/hyperlinkcolor" val="tx"/>
                  </a:ext>
                </a:extLst>
              </a:hlinkClick>
            </a:endParaRPr>
          </a:p>
          <a:p>
            <a:pPr>
              <a:lnSpc>
                <a:spcPct val="150000"/>
              </a:lnSpc>
            </a:pPr>
            <a:r>
              <a:rPr lang="nl-NL" sz="1800" dirty="0">
                <a:solidFill>
                  <a:schemeClr val="bg1"/>
                </a:solidFill>
                <a:hlinkClick r:id="rId2"/>
              </a:rPr>
              <a:t>Goce.naumoski@asml.com</a:t>
            </a:r>
            <a:endParaRPr lang="nl-NL" sz="1800" dirty="0">
              <a:solidFill>
                <a:schemeClr val="bg1"/>
              </a:solidFill>
            </a:endParaRPr>
          </a:p>
          <a:p>
            <a:pPr>
              <a:lnSpc>
                <a:spcPct val="150000"/>
              </a:lnSpc>
            </a:pPr>
            <a:r>
              <a:rPr lang="nl-NL" sz="1800" dirty="0">
                <a:solidFill>
                  <a:schemeClr val="bg1"/>
                </a:solidFill>
                <a:hlinkClick r:id="rId3"/>
              </a:rPr>
              <a:t>Rachid.Kherrazi@akka.eu</a:t>
            </a:r>
            <a:endParaRPr lang="en-US" dirty="0"/>
          </a:p>
        </p:txBody>
      </p:sp>
      <p:sp>
        <p:nvSpPr>
          <p:cNvPr id="3" name="Title 2">
            <a:extLst>
              <a:ext uri="{FF2B5EF4-FFF2-40B4-BE49-F238E27FC236}">
                <a16:creationId xmlns:a16="http://schemas.microsoft.com/office/drawing/2014/main" id="{3FA51D90-BC0B-40DB-8E9F-8E7A476189FC}"/>
              </a:ext>
            </a:extLst>
          </p:cNvPr>
          <p:cNvSpPr>
            <a:spLocks noGrp="1"/>
          </p:cNvSpPr>
          <p:nvPr>
            <p:ph type="title"/>
          </p:nvPr>
        </p:nvSpPr>
        <p:spPr/>
        <p:txBody>
          <a:bodyPr/>
          <a:lstStyle/>
          <a:p>
            <a:r>
              <a:rPr lang="en-US" dirty="0"/>
              <a:t>Acknowledgment</a:t>
            </a:r>
          </a:p>
        </p:txBody>
      </p:sp>
      <p:sp>
        <p:nvSpPr>
          <p:cNvPr id="4" name="Slide Number Placeholder 3">
            <a:extLst>
              <a:ext uri="{FF2B5EF4-FFF2-40B4-BE49-F238E27FC236}">
                <a16:creationId xmlns:a16="http://schemas.microsoft.com/office/drawing/2014/main" id="{447FADCB-8929-4164-A946-3506F81B0766}"/>
              </a:ext>
            </a:extLst>
          </p:cNvPr>
          <p:cNvSpPr>
            <a:spLocks noGrp="1"/>
          </p:cNvSpPr>
          <p:nvPr>
            <p:ph type="sldNum" sz="quarter" idx="12"/>
          </p:nvPr>
        </p:nvSpPr>
        <p:spPr/>
        <p:txBody>
          <a:bodyPr/>
          <a:lstStyle/>
          <a:p>
            <a:fld id="{CEAECFF1-9107-294C-8B44-7339FEA5C5B5}" type="slidenum">
              <a:rPr lang="nl-NL" smtClean="0"/>
              <a:pPr/>
              <a:t>33</a:t>
            </a:fld>
            <a:endParaRPr lang="nl-NL" dirty="0"/>
          </a:p>
        </p:txBody>
      </p:sp>
      <p:sp>
        <p:nvSpPr>
          <p:cNvPr id="6" name="TextBox 5">
            <a:extLst>
              <a:ext uri="{FF2B5EF4-FFF2-40B4-BE49-F238E27FC236}">
                <a16:creationId xmlns:a16="http://schemas.microsoft.com/office/drawing/2014/main" id="{99A85059-20DC-4F4E-948F-720D31BD0DF2}"/>
              </a:ext>
            </a:extLst>
          </p:cNvPr>
          <p:cNvSpPr txBox="1"/>
          <p:nvPr/>
        </p:nvSpPr>
        <p:spPr>
          <a:xfrm>
            <a:off x="530189" y="1209808"/>
            <a:ext cx="7715722" cy="1477328"/>
          </a:xfrm>
          <a:prstGeom prst="rect">
            <a:avLst/>
          </a:prstGeom>
          <a:noFill/>
        </p:spPr>
        <p:txBody>
          <a:bodyPr wrap="square">
            <a:spAutoFit/>
          </a:bodyPr>
          <a:lstStyle/>
          <a:p>
            <a:r>
              <a:rPr lang="en-US" dirty="0">
                <a:solidFill>
                  <a:srgbClr val="182859"/>
                </a:solidFill>
              </a:rPr>
              <a:t>For </a:t>
            </a:r>
            <a:r>
              <a:rPr lang="en-US" dirty="0">
                <a:solidFill>
                  <a:schemeClr val="bg1">
                    <a:lumMod val="50000"/>
                  </a:schemeClr>
                </a:solidFill>
              </a:rPr>
              <a:t>R</a:t>
            </a:r>
            <a:r>
              <a:rPr lang="az-Cyrl-AZ" dirty="0">
                <a:solidFill>
                  <a:schemeClr val="bg1">
                    <a:lumMod val="50000"/>
                  </a:schemeClr>
                </a:solidFill>
              </a:rPr>
              <a:t>Я</a:t>
            </a:r>
            <a:r>
              <a:rPr lang="en-US" dirty="0">
                <a:solidFill>
                  <a:schemeClr val="bg1">
                    <a:lumMod val="50000"/>
                  </a:schemeClr>
                </a:solidFill>
              </a:rPr>
              <a:t>BT, w</a:t>
            </a:r>
            <a:r>
              <a:rPr lang="en-US" dirty="0">
                <a:solidFill>
                  <a:srgbClr val="182859"/>
                </a:solidFill>
              </a:rPr>
              <a:t>e would like to thank Andrzej Lisowski and Ruud Cox for their contributions and the discussions in the past period.</a:t>
            </a:r>
          </a:p>
          <a:p>
            <a:endParaRPr lang="en-US" dirty="0">
              <a:solidFill>
                <a:srgbClr val="182859"/>
              </a:solidFill>
            </a:endParaRPr>
          </a:p>
          <a:p>
            <a:r>
              <a:rPr lang="en-US" dirty="0">
                <a:solidFill>
                  <a:srgbClr val="182859"/>
                </a:solidFill>
              </a:rPr>
              <a:t>For QRBT, we would like to thank Jaap </a:t>
            </a:r>
            <a:r>
              <a:rPr lang="nl-NL" dirty="0">
                <a:solidFill>
                  <a:srgbClr val="182859"/>
                </a:solidFill>
              </a:rPr>
              <a:t>Kuilman </a:t>
            </a:r>
            <a:r>
              <a:rPr lang="en-US" dirty="0">
                <a:solidFill>
                  <a:srgbClr val="182859"/>
                </a:solidFill>
              </a:rPr>
              <a:t>for his contributions and the discussions around this topic. </a:t>
            </a:r>
            <a:r>
              <a:rPr lang="nl-NL" dirty="0">
                <a:solidFill>
                  <a:srgbClr val="182859"/>
                </a:solidFill>
              </a:rPr>
              <a:t> </a:t>
            </a:r>
            <a:endParaRPr lang="en-US" dirty="0">
              <a:solidFill>
                <a:srgbClr val="182859"/>
              </a:solidFill>
            </a:endParaRPr>
          </a:p>
        </p:txBody>
      </p:sp>
    </p:spTree>
    <p:extLst>
      <p:ext uri="{BB962C8B-B14F-4D97-AF65-F5344CB8AC3E}">
        <p14:creationId xmlns:p14="http://schemas.microsoft.com/office/powerpoint/2010/main" val="194130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BA9842-0EC1-4F28-B539-31BBFA96ECA6}"/>
              </a:ext>
            </a:extLst>
          </p:cNvPr>
          <p:cNvSpPr>
            <a:spLocks noGrp="1"/>
          </p:cNvSpPr>
          <p:nvPr>
            <p:ph type="title"/>
          </p:nvPr>
        </p:nvSpPr>
        <p:spPr/>
        <p:txBody>
          <a:bodyPr/>
          <a:lstStyle/>
          <a:p>
            <a:r>
              <a:rPr lang="en-US" dirty="0"/>
              <a:t>References </a:t>
            </a:r>
          </a:p>
        </p:txBody>
      </p:sp>
      <p:sp>
        <p:nvSpPr>
          <p:cNvPr id="4" name="Slide Number Placeholder 3">
            <a:extLst>
              <a:ext uri="{FF2B5EF4-FFF2-40B4-BE49-F238E27FC236}">
                <a16:creationId xmlns:a16="http://schemas.microsoft.com/office/drawing/2014/main" id="{2A02229B-7B67-48B2-B2EB-754F12E31B71}"/>
              </a:ext>
            </a:extLst>
          </p:cNvPr>
          <p:cNvSpPr>
            <a:spLocks noGrp="1"/>
          </p:cNvSpPr>
          <p:nvPr>
            <p:ph type="sldNum" sz="quarter" idx="12"/>
          </p:nvPr>
        </p:nvSpPr>
        <p:spPr/>
        <p:txBody>
          <a:bodyPr/>
          <a:lstStyle/>
          <a:p>
            <a:fld id="{CEAECFF1-9107-294C-8B44-7339FEA5C5B5}" type="slidenum">
              <a:rPr lang="nl-NL" smtClean="0"/>
              <a:pPr/>
              <a:t>34</a:t>
            </a:fld>
            <a:endParaRPr lang="nl-NL" dirty="0"/>
          </a:p>
        </p:txBody>
      </p:sp>
      <p:sp>
        <p:nvSpPr>
          <p:cNvPr id="5" name="Rectangle 4">
            <a:extLst>
              <a:ext uri="{FF2B5EF4-FFF2-40B4-BE49-F238E27FC236}">
                <a16:creationId xmlns:a16="http://schemas.microsoft.com/office/drawing/2014/main" id="{2F5D42A7-36A2-40F2-AF95-0093B491259C}"/>
              </a:ext>
            </a:extLst>
          </p:cNvPr>
          <p:cNvSpPr/>
          <p:nvPr/>
        </p:nvSpPr>
        <p:spPr>
          <a:xfrm>
            <a:off x="766800" y="1190918"/>
            <a:ext cx="7610400" cy="3552659"/>
          </a:xfrm>
          <a:prstGeom prst="rect">
            <a:avLst/>
          </a:prstGeom>
          <a:ln w="12700">
            <a:solidFill>
              <a:srgbClr val="0070C0"/>
            </a:solidFill>
          </a:ln>
        </p:spPr>
        <p:style>
          <a:lnRef idx="2">
            <a:schemeClr val="accent1"/>
          </a:lnRef>
          <a:fillRef idx="1">
            <a:schemeClr val="lt1"/>
          </a:fillRef>
          <a:effectRef idx="0">
            <a:schemeClr val="accent1"/>
          </a:effectRef>
          <a:fontRef idx="minor">
            <a:schemeClr val="dk1"/>
          </a:fontRef>
        </p:style>
        <p:txBody>
          <a:bodyPr vert="horz" wrap="square" lIns="0" tIns="0" rIns="0" bIns="0" rtlCol="0">
            <a:normAutofit fontScale="62500" lnSpcReduction="20000"/>
          </a:bodyPr>
          <a:lstStyle/>
          <a:p>
            <a:pPr defTabSz="914400">
              <a:spcAft>
                <a:spcPts val="600"/>
              </a:spcAft>
            </a:pPr>
            <a:r>
              <a:rPr lang="en-US" sz="2000" dirty="0">
                <a:solidFill>
                  <a:schemeClr val="tx2">
                    <a:lumMod val="50000"/>
                  </a:schemeClr>
                </a:solidFill>
              </a:rPr>
              <a:t>	  A non-exhaustive list of methods/approaches</a:t>
            </a:r>
          </a:p>
          <a:p>
            <a:pPr defTabSz="914400">
              <a:spcAft>
                <a:spcPts val="600"/>
              </a:spcAft>
            </a:pPr>
            <a:endParaRPr lang="en-US" dirty="0">
              <a:solidFill>
                <a:schemeClr val="tx2">
                  <a:lumMod val="50000"/>
                </a:schemeClr>
              </a:solidFill>
            </a:endParaRPr>
          </a:p>
          <a:p>
            <a:pPr defTabSz="914400">
              <a:spcAft>
                <a:spcPts val="600"/>
              </a:spcAft>
            </a:pPr>
            <a:r>
              <a:rPr lang="en-US" dirty="0">
                <a:solidFill>
                  <a:schemeClr val="tx2">
                    <a:lumMod val="10000"/>
                  </a:schemeClr>
                </a:solidFill>
              </a:rPr>
              <a:t>HTSM (Heuristic Test Strategy Model) – J. Bach</a:t>
            </a:r>
          </a:p>
          <a:p>
            <a:pPr defTabSz="914400">
              <a:spcAft>
                <a:spcPts val="600"/>
              </a:spcAft>
            </a:pPr>
            <a:r>
              <a:rPr lang="en-US" dirty="0">
                <a:solidFill>
                  <a:schemeClr val="tx2">
                    <a:lumMod val="10000"/>
                  </a:schemeClr>
                </a:solidFill>
              </a:rPr>
              <a:t>RBT (Risk-Based Testing) – H. Schaefer, C. </a:t>
            </a:r>
            <a:r>
              <a:rPr lang="en-US" dirty="0" err="1">
                <a:solidFill>
                  <a:schemeClr val="tx2">
                    <a:lumMod val="10000"/>
                  </a:schemeClr>
                </a:solidFill>
              </a:rPr>
              <a:t>Kaner</a:t>
            </a:r>
            <a:r>
              <a:rPr lang="en-US" dirty="0">
                <a:solidFill>
                  <a:schemeClr val="tx2">
                    <a:lumMod val="10000"/>
                  </a:schemeClr>
                </a:solidFill>
              </a:rPr>
              <a:t>, J. Bach, P. Gerard</a:t>
            </a:r>
          </a:p>
          <a:p>
            <a:pPr defTabSz="914400">
              <a:spcAft>
                <a:spcPts val="600"/>
              </a:spcAft>
            </a:pPr>
            <a:r>
              <a:rPr lang="en-US" dirty="0">
                <a:solidFill>
                  <a:schemeClr val="tx2">
                    <a:lumMod val="10000"/>
                  </a:schemeClr>
                </a:solidFill>
              </a:rPr>
              <a:t>HRBT (Heuristic Risk-Based Testing) – J. Bach</a:t>
            </a:r>
          </a:p>
          <a:p>
            <a:pPr defTabSz="914400">
              <a:spcAft>
                <a:spcPts val="600"/>
              </a:spcAft>
            </a:pPr>
            <a:r>
              <a:rPr lang="en-US" dirty="0">
                <a:solidFill>
                  <a:schemeClr val="tx2">
                    <a:lumMod val="10000"/>
                  </a:schemeClr>
                </a:solidFill>
              </a:rPr>
              <a:t>RST (Rapid Software Testing) – M. Bolton</a:t>
            </a:r>
          </a:p>
          <a:p>
            <a:pPr defTabSz="914400">
              <a:spcAft>
                <a:spcPts val="600"/>
              </a:spcAft>
            </a:pPr>
            <a:r>
              <a:rPr lang="en-US" dirty="0">
                <a:solidFill>
                  <a:schemeClr val="tx2">
                    <a:lumMod val="10000"/>
                  </a:schemeClr>
                </a:solidFill>
              </a:rPr>
              <a:t>Requirements-Based Testing – (Bender RBT Inc; J. Bach)</a:t>
            </a:r>
          </a:p>
          <a:p>
            <a:pPr defTabSz="914400">
              <a:spcAft>
                <a:spcPts val="600"/>
              </a:spcAft>
            </a:pPr>
            <a:r>
              <a:rPr lang="en-US" dirty="0">
                <a:solidFill>
                  <a:schemeClr val="tx2">
                    <a:lumMod val="10000"/>
                  </a:schemeClr>
                </a:solidFill>
              </a:rPr>
              <a:t>RRBT (Requirements Risk-Based Testing) – B. </a:t>
            </a:r>
            <a:r>
              <a:rPr lang="en-US" dirty="0" err="1">
                <a:solidFill>
                  <a:schemeClr val="tx2">
                    <a:lumMod val="10000"/>
                  </a:schemeClr>
                </a:solidFill>
              </a:rPr>
              <a:t>Bronneberg</a:t>
            </a:r>
            <a:r>
              <a:rPr lang="en-US" dirty="0">
                <a:solidFill>
                  <a:schemeClr val="tx2">
                    <a:lumMod val="10000"/>
                  </a:schemeClr>
                </a:solidFill>
              </a:rPr>
              <a:t>, (</a:t>
            </a:r>
            <a:r>
              <a:rPr lang="en-US" dirty="0">
                <a:solidFill>
                  <a:schemeClr val="bg1">
                    <a:lumMod val="50000"/>
                  </a:schemeClr>
                </a:solidFill>
              </a:rPr>
              <a:t>R</a:t>
            </a:r>
            <a:r>
              <a:rPr lang="az-Cyrl-AZ" dirty="0">
                <a:solidFill>
                  <a:schemeClr val="bg1">
                    <a:lumMod val="50000"/>
                  </a:schemeClr>
                </a:solidFill>
              </a:rPr>
              <a:t>Я</a:t>
            </a:r>
            <a:r>
              <a:rPr lang="en-US" dirty="0">
                <a:solidFill>
                  <a:schemeClr val="bg1">
                    <a:lumMod val="50000"/>
                  </a:schemeClr>
                </a:solidFill>
              </a:rPr>
              <a:t>BT – G. Naumoski</a:t>
            </a:r>
            <a:r>
              <a:rPr lang="en-US" dirty="0">
                <a:solidFill>
                  <a:schemeClr val="tx2">
                    <a:lumMod val="10000"/>
                  </a:schemeClr>
                </a:solidFill>
              </a:rPr>
              <a:t>)</a:t>
            </a:r>
          </a:p>
          <a:p>
            <a:pPr defTabSz="914400">
              <a:spcAft>
                <a:spcPts val="600"/>
              </a:spcAft>
            </a:pPr>
            <a:r>
              <a:rPr lang="en-US" dirty="0">
                <a:solidFill>
                  <a:schemeClr val="tx2">
                    <a:lumMod val="10000"/>
                  </a:schemeClr>
                </a:solidFill>
              </a:rPr>
              <a:t>QRBT </a:t>
            </a:r>
            <a:r>
              <a:rPr lang="en-US" sz="1900" dirty="0">
                <a:solidFill>
                  <a:schemeClr val="tx2">
                    <a:lumMod val="10000"/>
                  </a:schemeClr>
                </a:solidFill>
              </a:rPr>
              <a:t>(Quality attributes Risk-Based Testing) </a:t>
            </a:r>
            <a:r>
              <a:rPr lang="en-US" dirty="0">
                <a:solidFill>
                  <a:schemeClr val="tx2">
                    <a:lumMod val="10000"/>
                  </a:schemeClr>
                </a:solidFill>
              </a:rPr>
              <a:t>– R. </a:t>
            </a:r>
            <a:r>
              <a:rPr lang="en-US" dirty="0" err="1">
                <a:solidFill>
                  <a:schemeClr val="tx2">
                    <a:lumMod val="10000"/>
                  </a:schemeClr>
                </a:solidFill>
              </a:rPr>
              <a:t>Kherazi</a:t>
            </a:r>
            <a:endParaRPr lang="en-US" dirty="0">
              <a:solidFill>
                <a:schemeClr val="tx2">
                  <a:lumMod val="10000"/>
                </a:schemeClr>
              </a:solidFill>
            </a:endParaRPr>
          </a:p>
          <a:p>
            <a:pPr defTabSz="914400">
              <a:spcAft>
                <a:spcPts val="600"/>
              </a:spcAft>
            </a:pPr>
            <a:r>
              <a:rPr lang="en-US" dirty="0" err="1">
                <a:solidFill>
                  <a:schemeClr val="tx2">
                    <a:lumMod val="10000"/>
                  </a:schemeClr>
                </a:solidFill>
              </a:rPr>
              <a:t>iRBA</a:t>
            </a:r>
            <a:r>
              <a:rPr lang="en-US" dirty="0">
                <a:solidFill>
                  <a:schemeClr val="tx2">
                    <a:lumMod val="10000"/>
                  </a:schemeClr>
                </a:solidFill>
              </a:rPr>
              <a:t> (innovative Risk Based Analysis) – E. </a:t>
            </a:r>
            <a:r>
              <a:rPr lang="en-US" dirty="0" err="1">
                <a:solidFill>
                  <a:schemeClr val="tx2">
                    <a:lumMod val="10000"/>
                  </a:schemeClr>
                </a:solidFill>
              </a:rPr>
              <a:t>Menasheof</a:t>
            </a:r>
            <a:endParaRPr lang="en-US" dirty="0">
              <a:solidFill>
                <a:schemeClr val="tx2">
                  <a:lumMod val="10000"/>
                </a:schemeClr>
              </a:solidFill>
            </a:endParaRPr>
          </a:p>
          <a:p>
            <a:pPr defTabSz="914400">
              <a:spcAft>
                <a:spcPts val="600"/>
              </a:spcAft>
            </a:pPr>
            <a:endParaRPr lang="en-US" dirty="0">
              <a:solidFill>
                <a:schemeClr val="tx2">
                  <a:lumMod val="10000"/>
                </a:schemeClr>
              </a:solidFill>
            </a:endParaRPr>
          </a:p>
          <a:p>
            <a:pPr defTabSz="914400">
              <a:spcAft>
                <a:spcPts val="600"/>
              </a:spcAft>
            </a:pPr>
            <a:r>
              <a:rPr lang="en-US" dirty="0">
                <a:solidFill>
                  <a:schemeClr val="tx2">
                    <a:lumMod val="10000"/>
                  </a:schemeClr>
                </a:solidFill>
              </a:rPr>
              <a:t>(PRA) Product Risk Analysis, </a:t>
            </a:r>
            <a:r>
              <a:rPr lang="en-US" dirty="0" err="1">
                <a:solidFill>
                  <a:schemeClr val="tx2">
                    <a:lumMod val="10000"/>
                  </a:schemeClr>
                </a:solidFill>
              </a:rPr>
              <a:t>TMap</a:t>
            </a:r>
            <a:endParaRPr lang="en-US" dirty="0">
              <a:solidFill>
                <a:schemeClr val="tx2">
                  <a:lumMod val="10000"/>
                </a:schemeClr>
              </a:solidFill>
            </a:endParaRPr>
          </a:p>
          <a:p>
            <a:pPr defTabSz="914400">
              <a:spcAft>
                <a:spcPts val="600"/>
              </a:spcAft>
            </a:pPr>
            <a:r>
              <a:rPr lang="en-US" dirty="0">
                <a:solidFill>
                  <a:schemeClr val="tx2">
                    <a:lumMod val="10000"/>
                  </a:schemeClr>
                </a:solidFill>
              </a:rPr>
              <a:t>SCRUM</a:t>
            </a:r>
          </a:p>
          <a:p>
            <a:pPr defTabSz="914400">
              <a:spcAft>
                <a:spcPts val="600"/>
              </a:spcAft>
            </a:pPr>
            <a:r>
              <a:rPr lang="en-US" dirty="0">
                <a:solidFill>
                  <a:schemeClr val="tx2">
                    <a:lumMod val="10000"/>
                  </a:schemeClr>
                </a:solidFill>
              </a:rPr>
              <a:t>MDE, Model Driven Engineering</a:t>
            </a:r>
          </a:p>
          <a:p>
            <a:pPr defTabSz="914400">
              <a:spcAft>
                <a:spcPts val="600"/>
              </a:spcAft>
            </a:pPr>
            <a:r>
              <a:rPr lang="en-US" dirty="0">
                <a:solidFill>
                  <a:schemeClr val="tx2">
                    <a:lumMod val="10000"/>
                  </a:schemeClr>
                </a:solidFill>
              </a:rPr>
              <a:t>ASD (Analytical Software Design)</a:t>
            </a:r>
          </a:p>
          <a:p>
            <a:pPr defTabSz="914400">
              <a:spcAft>
                <a:spcPts val="600"/>
              </a:spcAft>
            </a:pPr>
            <a:r>
              <a:rPr lang="en-US" dirty="0">
                <a:solidFill>
                  <a:schemeClr val="tx2">
                    <a:lumMod val="10000"/>
                  </a:schemeClr>
                </a:solidFill>
              </a:rPr>
              <a:t>MBT, Model Based Testing</a:t>
            </a:r>
          </a:p>
        </p:txBody>
      </p:sp>
    </p:spTree>
    <p:extLst>
      <p:ext uri="{BB962C8B-B14F-4D97-AF65-F5344CB8AC3E}">
        <p14:creationId xmlns:p14="http://schemas.microsoft.com/office/powerpoint/2010/main" val="56805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32C6-81CB-4E8C-A93C-CEEB606A4373}"/>
              </a:ext>
            </a:extLst>
          </p:cNvPr>
          <p:cNvSpPr>
            <a:spLocks noGrp="1"/>
          </p:cNvSpPr>
          <p:nvPr>
            <p:ph type="title"/>
          </p:nvPr>
        </p:nvSpPr>
        <p:spPr>
          <a:xfrm>
            <a:off x="406902" y="514605"/>
            <a:ext cx="7962398" cy="443198"/>
          </a:xfrm>
        </p:spPr>
        <p:txBody>
          <a:bodyPr/>
          <a:lstStyle/>
          <a:p>
            <a:r>
              <a:rPr lang="en-US" dirty="0"/>
              <a:t>Risk-Based Testing	</a:t>
            </a:r>
          </a:p>
        </p:txBody>
      </p:sp>
      <p:sp>
        <p:nvSpPr>
          <p:cNvPr id="3" name="Content Placeholder 2">
            <a:extLst>
              <a:ext uri="{FF2B5EF4-FFF2-40B4-BE49-F238E27FC236}">
                <a16:creationId xmlns:a16="http://schemas.microsoft.com/office/drawing/2014/main" id="{788A41E6-30FA-4766-8886-E752ED4A414A}"/>
              </a:ext>
            </a:extLst>
          </p:cNvPr>
          <p:cNvSpPr>
            <a:spLocks noGrp="1"/>
          </p:cNvSpPr>
          <p:nvPr>
            <p:ph idx="1"/>
          </p:nvPr>
        </p:nvSpPr>
        <p:spPr>
          <a:xfrm>
            <a:off x="406800" y="1036491"/>
            <a:ext cx="7500583" cy="3376309"/>
          </a:xfrm>
        </p:spPr>
        <p:txBody>
          <a:bodyPr/>
          <a:lstStyle/>
          <a:p>
            <a:r>
              <a:rPr lang="en-US" sz="1500" dirty="0"/>
              <a:t>An objective of testing is to </a:t>
            </a:r>
            <a:r>
              <a:rPr lang="en-US" sz="1500" dirty="0">
                <a:solidFill>
                  <a:srgbClr val="121A48"/>
                </a:solidFill>
              </a:rPr>
              <a:t>find important problems</a:t>
            </a:r>
            <a:r>
              <a:rPr lang="en-US" sz="1500" dirty="0"/>
              <a:t>.</a:t>
            </a:r>
          </a:p>
          <a:p>
            <a:r>
              <a:rPr lang="en-US" sz="1400" dirty="0"/>
              <a:t>	A problem is the difference between the actual situation and the desired situation.</a:t>
            </a:r>
          </a:p>
          <a:p>
            <a:endParaRPr lang="en-US" sz="1200" dirty="0"/>
          </a:p>
          <a:p>
            <a:r>
              <a:rPr lang="en-US" sz="1400" b="1" dirty="0">
                <a:solidFill>
                  <a:srgbClr val="121A48"/>
                </a:solidFill>
              </a:rPr>
              <a:t>Risk is a problem that might happen</a:t>
            </a:r>
          </a:p>
          <a:p>
            <a:pPr marL="285750" indent="-285750">
              <a:buFont typeface="Arial" panose="020B0604020202020204" pitchFamily="34" charset="0"/>
              <a:buChar char="•"/>
            </a:pPr>
            <a:r>
              <a:rPr lang="en-US" sz="1400" dirty="0"/>
              <a:t>CAUSE, an event or condition</a:t>
            </a:r>
          </a:p>
          <a:p>
            <a:pPr marL="285750" indent="-285750">
              <a:buFont typeface="Arial" panose="020B0604020202020204" pitchFamily="34" charset="0"/>
              <a:buChar char="•"/>
            </a:pPr>
            <a:r>
              <a:rPr lang="en-US" sz="1400" dirty="0"/>
              <a:t>EFFECT(S), one or more effects of an event or condition</a:t>
            </a:r>
          </a:p>
          <a:p>
            <a:pPr marL="285750" indent="-285750">
              <a:buFont typeface="Arial" panose="020B0604020202020204" pitchFamily="34" charset="0"/>
              <a:buChar char="•"/>
            </a:pPr>
            <a:r>
              <a:rPr lang="en-US" sz="1400" dirty="0"/>
              <a:t>CONSEQUENCE(S), impact of an effect on product requirements</a:t>
            </a:r>
          </a:p>
          <a:p>
            <a:endParaRPr lang="en-US" sz="1200" dirty="0"/>
          </a:p>
          <a:p>
            <a:r>
              <a:rPr lang="en-US" sz="1500" b="1" dirty="0"/>
              <a:t>Risk-Based Testing </a:t>
            </a:r>
            <a:r>
              <a:rPr lang="en-US" sz="1500" dirty="0"/>
              <a:t>is </a:t>
            </a:r>
            <a:r>
              <a:rPr lang="en-US" sz="1500" dirty="0">
                <a:solidFill>
                  <a:srgbClr val="121A48"/>
                </a:solidFill>
              </a:rPr>
              <a:t>testing based on some model of risk</a:t>
            </a:r>
          </a:p>
          <a:p>
            <a:pPr marL="342900" indent="-342900">
              <a:buFont typeface="+mj-lt"/>
              <a:buAutoNum type="arabicPeriod"/>
            </a:pPr>
            <a:r>
              <a:rPr lang="en-US" sz="1600" dirty="0"/>
              <a:t>Make a prioritized list of risks</a:t>
            </a:r>
          </a:p>
          <a:p>
            <a:pPr marL="342900" indent="-342900">
              <a:buFont typeface="+mj-lt"/>
              <a:buAutoNum type="arabicPeriod"/>
            </a:pPr>
            <a:r>
              <a:rPr lang="en-US" sz="1600" dirty="0"/>
              <a:t>Perform testing that explores each risk</a:t>
            </a:r>
          </a:p>
          <a:p>
            <a:pPr marL="342900" indent="-342900">
              <a:buFont typeface="+mj-lt"/>
              <a:buAutoNum type="arabicPeriod"/>
            </a:pPr>
            <a:r>
              <a:rPr lang="en-US" sz="1600" dirty="0"/>
              <a:t>As risks evaporate and new ones emerge, adjust your test effort to stay focused on the current crop</a:t>
            </a:r>
          </a:p>
        </p:txBody>
      </p:sp>
      <p:sp>
        <p:nvSpPr>
          <p:cNvPr id="4" name="Slide Number Placeholder 3">
            <a:extLst>
              <a:ext uri="{FF2B5EF4-FFF2-40B4-BE49-F238E27FC236}">
                <a16:creationId xmlns:a16="http://schemas.microsoft.com/office/drawing/2014/main" id="{A4A5B12C-4520-4660-B295-2BFD25185187}"/>
              </a:ext>
            </a:extLst>
          </p:cNvPr>
          <p:cNvSpPr>
            <a:spLocks noGrp="1"/>
          </p:cNvSpPr>
          <p:nvPr>
            <p:ph type="sldNum" sz="quarter" idx="12"/>
          </p:nvPr>
        </p:nvSpPr>
        <p:spPr/>
        <p:txBody>
          <a:bodyPr/>
          <a:lstStyle/>
          <a:p>
            <a:fld id="{CEAECFF1-9107-294C-8B44-7339FEA5C5B5}" type="slidenum">
              <a:rPr lang="nl-NL" smtClean="0"/>
              <a:pPr/>
              <a:t>4</a:t>
            </a:fld>
            <a:endParaRPr lang="nl-NL" dirty="0"/>
          </a:p>
        </p:txBody>
      </p:sp>
      <p:pic>
        <p:nvPicPr>
          <p:cNvPr id="5" name="Picture 4">
            <a:extLst>
              <a:ext uri="{FF2B5EF4-FFF2-40B4-BE49-F238E27FC236}">
                <a16:creationId xmlns:a16="http://schemas.microsoft.com/office/drawing/2014/main" id="{9CFAC590-0D9E-4FD9-89CA-99493C7BFF6B}"/>
              </a:ext>
            </a:extLst>
          </p:cNvPr>
          <p:cNvPicPr>
            <a:picLocks noChangeAspect="1"/>
          </p:cNvPicPr>
          <p:nvPr/>
        </p:nvPicPr>
        <p:blipFill>
          <a:blip r:embed="rId3"/>
          <a:stretch>
            <a:fillRect/>
          </a:stretch>
        </p:blipFill>
        <p:spPr>
          <a:xfrm>
            <a:off x="7517402" y="3500487"/>
            <a:ext cx="779961" cy="779961"/>
          </a:xfrm>
          <a:prstGeom prst="rect">
            <a:avLst/>
          </a:prstGeom>
        </p:spPr>
      </p:pic>
      <p:sp>
        <p:nvSpPr>
          <p:cNvPr id="6" name="Rectangle 5">
            <a:extLst>
              <a:ext uri="{FF2B5EF4-FFF2-40B4-BE49-F238E27FC236}">
                <a16:creationId xmlns:a16="http://schemas.microsoft.com/office/drawing/2014/main" id="{3EABD44E-F243-482D-9352-AF301105A408}"/>
              </a:ext>
            </a:extLst>
          </p:cNvPr>
          <p:cNvSpPr/>
          <p:nvPr/>
        </p:nvSpPr>
        <p:spPr>
          <a:xfrm>
            <a:off x="0" y="4928056"/>
            <a:ext cx="9144000" cy="215444"/>
          </a:xfrm>
          <a:prstGeom prst="rect">
            <a:avLst/>
          </a:prstGeom>
        </p:spPr>
        <p:txBody>
          <a:bodyPr wrap="square">
            <a:spAutoFit/>
          </a:bodyPr>
          <a:lstStyle/>
          <a:p>
            <a:r>
              <a:rPr lang="en-US" sz="800" dirty="0">
                <a:solidFill>
                  <a:srgbClr val="121A48"/>
                </a:solidFill>
              </a:rPr>
              <a:t>Three simple steps from </a:t>
            </a:r>
            <a:r>
              <a:rPr lang="en-US" sz="800" dirty="0">
                <a:solidFill>
                  <a:srgbClr val="121A48"/>
                </a:solidFill>
                <a:hlinkClick r:id="rId4">
                  <a:extLst>
                    <a:ext uri="{A12FA001-AC4F-418D-AE19-62706E023703}">
                      <ahyp:hlinkClr xmlns:ahyp="http://schemas.microsoft.com/office/drawing/2018/hyperlinkcolor" val="tx"/>
                    </a:ext>
                  </a:extLst>
                </a:hlinkClick>
              </a:rPr>
              <a:t>Heuristic Risk-Based Testing</a:t>
            </a:r>
            <a:r>
              <a:rPr lang="en-US" sz="800" dirty="0">
                <a:solidFill>
                  <a:srgbClr val="121A48"/>
                </a:solidFill>
              </a:rPr>
              <a:t> by James Bach</a:t>
            </a:r>
          </a:p>
        </p:txBody>
      </p:sp>
      <p:sp>
        <p:nvSpPr>
          <p:cNvPr id="7" name="Rechthoek 4">
            <a:extLst>
              <a:ext uri="{FF2B5EF4-FFF2-40B4-BE49-F238E27FC236}">
                <a16:creationId xmlns:a16="http://schemas.microsoft.com/office/drawing/2014/main" id="{546FC21D-5BE7-4904-93C5-FD9F913F5A95}"/>
              </a:ext>
            </a:extLst>
          </p:cNvPr>
          <p:cNvSpPr/>
          <p:nvPr/>
        </p:nvSpPr>
        <p:spPr>
          <a:xfrm>
            <a:off x="7584788" y="178190"/>
            <a:ext cx="1281790" cy="672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lumMod val="50000"/>
                  </a:schemeClr>
                </a:solidFill>
              </a:rPr>
              <a:t>RBT</a:t>
            </a:r>
          </a:p>
          <a:p>
            <a:pPr marL="285750" indent="-285750">
              <a:buFont typeface="Arial" panose="020B0604020202020204" pitchFamily="34" charset="0"/>
              <a:buChar char="•"/>
            </a:pPr>
            <a:endParaRPr lang="en-US" dirty="0">
              <a:solidFill>
                <a:schemeClr val="accent6">
                  <a:lumMod val="1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solidFill>
                <a:schemeClr val="bg1">
                  <a:lumMod val="50000"/>
                </a:schemeClr>
              </a:solidFill>
            </a:endParaRPr>
          </a:p>
        </p:txBody>
      </p:sp>
    </p:spTree>
    <p:extLst>
      <p:ext uri="{BB962C8B-B14F-4D97-AF65-F5344CB8AC3E}">
        <p14:creationId xmlns:p14="http://schemas.microsoft.com/office/powerpoint/2010/main" val="46793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32C6-81CB-4E8C-A93C-CEEB606A4373}"/>
              </a:ext>
            </a:extLst>
          </p:cNvPr>
          <p:cNvSpPr>
            <a:spLocks noGrp="1"/>
          </p:cNvSpPr>
          <p:nvPr>
            <p:ph type="title"/>
          </p:nvPr>
        </p:nvSpPr>
        <p:spPr>
          <a:xfrm>
            <a:off x="406902" y="514605"/>
            <a:ext cx="7962398" cy="443198"/>
          </a:xfrm>
        </p:spPr>
        <p:txBody>
          <a:bodyPr/>
          <a:lstStyle/>
          <a:p>
            <a:r>
              <a:rPr lang="en-US" dirty="0"/>
              <a:t>Risk Management Process</a:t>
            </a:r>
          </a:p>
        </p:txBody>
      </p:sp>
      <p:sp>
        <p:nvSpPr>
          <p:cNvPr id="3" name="Content Placeholder 2">
            <a:extLst>
              <a:ext uri="{FF2B5EF4-FFF2-40B4-BE49-F238E27FC236}">
                <a16:creationId xmlns:a16="http://schemas.microsoft.com/office/drawing/2014/main" id="{788A41E6-30FA-4766-8886-E752ED4A414A}"/>
              </a:ext>
            </a:extLst>
          </p:cNvPr>
          <p:cNvSpPr>
            <a:spLocks noGrp="1"/>
          </p:cNvSpPr>
          <p:nvPr>
            <p:ph idx="1"/>
          </p:nvPr>
        </p:nvSpPr>
        <p:spPr>
          <a:xfrm>
            <a:off x="914400" y="1036894"/>
            <a:ext cx="7500583" cy="3939540"/>
          </a:xfrm>
        </p:spPr>
        <p:txBody>
          <a:bodyPr/>
          <a:lstStyle/>
          <a:p>
            <a:r>
              <a:rPr lang="en-US" sz="1600" b="1" dirty="0">
                <a:solidFill>
                  <a:srgbClr val="121A48"/>
                </a:solidFill>
              </a:rPr>
              <a:t>Risk Identification</a:t>
            </a:r>
          </a:p>
          <a:p>
            <a:pPr marL="285750" indent="-285750">
              <a:buFont typeface="Arial" panose="020B0604020202020204" pitchFamily="34" charset="0"/>
              <a:buChar char="•"/>
            </a:pPr>
            <a:r>
              <a:rPr lang="en-US" sz="1600" dirty="0"/>
              <a:t>Identify risks through interviews, workshops, brainstorming, exploring the product, etc.</a:t>
            </a:r>
          </a:p>
          <a:p>
            <a:pPr marL="285750" indent="-285750">
              <a:buFont typeface="Arial" panose="020B0604020202020204" pitchFamily="34" charset="0"/>
              <a:buChar char="•"/>
            </a:pPr>
            <a:endParaRPr lang="en-US" sz="1600" dirty="0"/>
          </a:p>
          <a:p>
            <a:r>
              <a:rPr lang="en-US" sz="1600" b="1" dirty="0">
                <a:solidFill>
                  <a:srgbClr val="121A48"/>
                </a:solidFill>
              </a:rPr>
              <a:t>Risk Analysis</a:t>
            </a:r>
          </a:p>
          <a:p>
            <a:pPr marL="285750" indent="-285750">
              <a:buFont typeface="Arial" panose="020B0604020202020204" pitchFamily="34" charset="0"/>
              <a:buChar char="•"/>
            </a:pPr>
            <a:r>
              <a:rPr lang="en-US" sz="1600" dirty="0"/>
              <a:t>Analyze the identified risks and determine the likelihood and impact, perform qualitative and quantitative analysis</a:t>
            </a:r>
          </a:p>
          <a:p>
            <a:pPr marL="285750" indent="-285750">
              <a:buFont typeface="Arial" panose="020B0604020202020204" pitchFamily="34" charset="0"/>
              <a:buChar char="•"/>
            </a:pPr>
            <a:endParaRPr lang="en-US" sz="1600" dirty="0"/>
          </a:p>
          <a:p>
            <a:r>
              <a:rPr lang="en-US" sz="1600" b="1" dirty="0">
                <a:solidFill>
                  <a:srgbClr val="121A48"/>
                </a:solidFill>
              </a:rPr>
              <a:t>Risk Mitigation</a:t>
            </a:r>
          </a:p>
          <a:p>
            <a:pPr marL="285750" indent="-285750">
              <a:buFont typeface="Arial" panose="020B0604020202020204" pitchFamily="34" charset="0"/>
              <a:buChar char="•"/>
            </a:pPr>
            <a:r>
              <a:rPr lang="en-US" sz="1600" dirty="0"/>
              <a:t>Design, implement, and execute tests to discover problems related to the identified risks, reduce or eliminate risks</a:t>
            </a:r>
          </a:p>
          <a:p>
            <a:pPr marL="285750" indent="-285750">
              <a:buFont typeface="Arial" panose="020B0604020202020204" pitchFamily="34" charset="0"/>
              <a:buChar char="•"/>
            </a:pPr>
            <a:endParaRPr lang="en-US" sz="1600" dirty="0"/>
          </a:p>
          <a:p>
            <a:r>
              <a:rPr lang="en-US" sz="1600" b="1" dirty="0">
                <a:solidFill>
                  <a:srgbClr val="121A48"/>
                </a:solidFill>
              </a:rPr>
              <a:t>Risk Monitoring and Reporting</a:t>
            </a:r>
          </a:p>
          <a:p>
            <a:pPr marL="285750" indent="-285750">
              <a:buFont typeface="Arial" panose="020B0604020202020204" pitchFamily="34" charset="0"/>
              <a:buChar char="•"/>
            </a:pPr>
            <a:r>
              <a:rPr lang="en-US" sz="1600" dirty="0"/>
              <a:t>Provide insight in the quality of the product and the current status of the risks</a:t>
            </a:r>
            <a:endParaRPr lang="en-US" sz="1800" dirty="0"/>
          </a:p>
        </p:txBody>
      </p:sp>
      <p:sp>
        <p:nvSpPr>
          <p:cNvPr id="4" name="Slide Number Placeholder 3">
            <a:extLst>
              <a:ext uri="{FF2B5EF4-FFF2-40B4-BE49-F238E27FC236}">
                <a16:creationId xmlns:a16="http://schemas.microsoft.com/office/drawing/2014/main" id="{A4A5B12C-4520-4660-B295-2BFD25185187}"/>
              </a:ext>
            </a:extLst>
          </p:cNvPr>
          <p:cNvSpPr>
            <a:spLocks noGrp="1"/>
          </p:cNvSpPr>
          <p:nvPr>
            <p:ph type="sldNum" sz="quarter" idx="12"/>
          </p:nvPr>
        </p:nvSpPr>
        <p:spPr/>
        <p:txBody>
          <a:bodyPr/>
          <a:lstStyle/>
          <a:p>
            <a:fld id="{CEAECFF1-9107-294C-8B44-7339FEA5C5B5}" type="slidenum">
              <a:rPr lang="nl-NL" smtClean="0"/>
              <a:pPr/>
              <a:t>5</a:t>
            </a:fld>
            <a:endParaRPr lang="nl-NL" dirty="0"/>
          </a:p>
        </p:txBody>
      </p:sp>
      <p:sp>
        <p:nvSpPr>
          <p:cNvPr id="8" name="Curved Right Arrow 9">
            <a:extLst>
              <a:ext uri="{FF2B5EF4-FFF2-40B4-BE49-F238E27FC236}">
                <a16:creationId xmlns:a16="http://schemas.microsoft.com/office/drawing/2014/main" id="{62DE41A0-60AA-4952-8183-940F8E0655A0}"/>
              </a:ext>
            </a:extLst>
          </p:cNvPr>
          <p:cNvSpPr/>
          <p:nvPr/>
        </p:nvSpPr>
        <p:spPr>
          <a:xfrm rot="21102755">
            <a:off x="366176" y="1436203"/>
            <a:ext cx="453407" cy="905728"/>
          </a:xfrm>
          <a:prstGeom prst="curvedRightArrow">
            <a:avLst/>
          </a:prstGeom>
          <a:solidFill>
            <a:schemeClr val="tx2"/>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err="1">
              <a:ln>
                <a:noFill/>
              </a:ln>
              <a:solidFill>
                <a:srgbClr val="0F238C"/>
              </a:solidFill>
              <a:effectLst/>
              <a:uLnTx/>
              <a:uFillTx/>
              <a:latin typeface="Arial"/>
              <a:ea typeface="+mn-ea"/>
              <a:cs typeface="+mn-cs"/>
            </a:endParaRPr>
          </a:p>
        </p:txBody>
      </p:sp>
      <p:sp>
        <p:nvSpPr>
          <p:cNvPr id="10" name="Curved Right Arrow 9">
            <a:extLst>
              <a:ext uri="{FF2B5EF4-FFF2-40B4-BE49-F238E27FC236}">
                <a16:creationId xmlns:a16="http://schemas.microsoft.com/office/drawing/2014/main" id="{8C5DF50E-AE2D-4A0B-B13E-184E2A281CEA}"/>
              </a:ext>
            </a:extLst>
          </p:cNvPr>
          <p:cNvSpPr/>
          <p:nvPr/>
        </p:nvSpPr>
        <p:spPr>
          <a:xfrm rot="21102755">
            <a:off x="366175" y="2497171"/>
            <a:ext cx="453407" cy="905728"/>
          </a:xfrm>
          <a:prstGeom prst="curvedRightArrow">
            <a:avLst/>
          </a:prstGeom>
          <a:solidFill>
            <a:schemeClr val="tx2"/>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err="1">
              <a:ln>
                <a:noFill/>
              </a:ln>
              <a:solidFill>
                <a:srgbClr val="0F238C"/>
              </a:solidFill>
              <a:effectLst/>
              <a:uLnTx/>
              <a:uFillTx/>
              <a:latin typeface="Arial"/>
              <a:ea typeface="+mn-ea"/>
              <a:cs typeface="+mn-cs"/>
            </a:endParaRPr>
          </a:p>
        </p:txBody>
      </p:sp>
      <p:sp>
        <p:nvSpPr>
          <p:cNvPr id="11" name="Curved Right Arrow 9">
            <a:extLst>
              <a:ext uri="{FF2B5EF4-FFF2-40B4-BE49-F238E27FC236}">
                <a16:creationId xmlns:a16="http://schemas.microsoft.com/office/drawing/2014/main" id="{EE450B43-CF0E-4B53-AB0D-369804F2B94F}"/>
              </a:ext>
            </a:extLst>
          </p:cNvPr>
          <p:cNvSpPr/>
          <p:nvPr/>
        </p:nvSpPr>
        <p:spPr>
          <a:xfrm rot="21102755">
            <a:off x="366176" y="3603517"/>
            <a:ext cx="453407" cy="905728"/>
          </a:xfrm>
          <a:prstGeom prst="curvedRightArrow">
            <a:avLst/>
          </a:prstGeom>
          <a:solidFill>
            <a:schemeClr val="tx2"/>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err="1">
              <a:ln>
                <a:noFill/>
              </a:ln>
              <a:solidFill>
                <a:srgbClr val="0F238C"/>
              </a:solidFill>
              <a:effectLst/>
              <a:uLnTx/>
              <a:uFillTx/>
              <a:latin typeface="Arial"/>
              <a:ea typeface="+mn-ea"/>
              <a:cs typeface="+mn-cs"/>
            </a:endParaRPr>
          </a:p>
        </p:txBody>
      </p:sp>
      <p:sp>
        <p:nvSpPr>
          <p:cNvPr id="12" name="Curved Right Arrow 13">
            <a:extLst>
              <a:ext uri="{FF2B5EF4-FFF2-40B4-BE49-F238E27FC236}">
                <a16:creationId xmlns:a16="http://schemas.microsoft.com/office/drawing/2014/main" id="{A9C3DA7C-6A9F-4579-AE99-D3CBCF73F811}"/>
              </a:ext>
            </a:extLst>
          </p:cNvPr>
          <p:cNvSpPr/>
          <p:nvPr/>
        </p:nvSpPr>
        <p:spPr>
          <a:xfrm rot="11807933">
            <a:off x="8484688" y="3076444"/>
            <a:ext cx="504818" cy="1866876"/>
          </a:xfrm>
          <a:prstGeom prst="curvedRightArrow">
            <a:avLst>
              <a:gd name="adj1" fmla="val 25000"/>
              <a:gd name="adj2" fmla="val 87359"/>
              <a:gd name="adj3" fmla="val 34916"/>
            </a:avLst>
          </a:prstGeom>
          <a:solidFill>
            <a:schemeClr val="accent4">
              <a:lumMod val="75000"/>
            </a:schemeClr>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err="1">
              <a:ln>
                <a:noFill/>
              </a:ln>
              <a:solidFill>
                <a:srgbClr val="0F238C"/>
              </a:solidFill>
              <a:effectLst/>
              <a:uLnTx/>
              <a:uFillTx/>
              <a:latin typeface="Arial"/>
              <a:ea typeface="+mn-ea"/>
              <a:cs typeface="+mn-cs"/>
            </a:endParaRPr>
          </a:p>
        </p:txBody>
      </p:sp>
      <p:sp>
        <p:nvSpPr>
          <p:cNvPr id="14" name="Rechthoek 4">
            <a:extLst>
              <a:ext uri="{FF2B5EF4-FFF2-40B4-BE49-F238E27FC236}">
                <a16:creationId xmlns:a16="http://schemas.microsoft.com/office/drawing/2014/main" id="{67C0BF03-A785-489F-B141-AC122A3CF07E}"/>
              </a:ext>
            </a:extLst>
          </p:cNvPr>
          <p:cNvSpPr/>
          <p:nvPr/>
        </p:nvSpPr>
        <p:spPr>
          <a:xfrm>
            <a:off x="7584788" y="178190"/>
            <a:ext cx="1281790" cy="672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lumMod val="50000"/>
                  </a:schemeClr>
                </a:solidFill>
              </a:rPr>
              <a:t>Active</a:t>
            </a:r>
          </a:p>
          <a:p>
            <a:pPr algn="ctr"/>
            <a:r>
              <a:rPr lang="en-US" dirty="0">
                <a:solidFill>
                  <a:schemeClr val="bg1">
                    <a:lumMod val="50000"/>
                  </a:schemeClr>
                </a:solidFill>
              </a:rPr>
              <a:t>Explicit</a:t>
            </a:r>
          </a:p>
          <a:p>
            <a:pPr marL="285750" indent="-285750">
              <a:buFont typeface="Arial" panose="020B0604020202020204" pitchFamily="34" charset="0"/>
              <a:buChar char="•"/>
            </a:pPr>
            <a:endParaRPr lang="en-US" dirty="0">
              <a:solidFill>
                <a:schemeClr val="accent6">
                  <a:lumMod val="1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solidFill>
                <a:schemeClr val="bg1">
                  <a:lumMod val="50000"/>
                </a:schemeClr>
              </a:solidFill>
            </a:endParaRPr>
          </a:p>
        </p:txBody>
      </p:sp>
    </p:spTree>
    <p:extLst>
      <p:ext uri="{BB962C8B-B14F-4D97-AF65-F5344CB8AC3E}">
        <p14:creationId xmlns:p14="http://schemas.microsoft.com/office/powerpoint/2010/main" val="99191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32C6-81CB-4E8C-A93C-CEEB606A4373}"/>
              </a:ext>
            </a:extLst>
          </p:cNvPr>
          <p:cNvSpPr>
            <a:spLocks noGrp="1"/>
          </p:cNvSpPr>
          <p:nvPr>
            <p:ph type="title"/>
          </p:nvPr>
        </p:nvSpPr>
        <p:spPr>
          <a:xfrm>
            <a:off x="406902" y="570004"/>
            <a:ext cx="7962398" cy="332399"/>
          </a:xfrm>
        </p:spPr>
        <p:txBody>
          <a:bodyPr wrap="square" lIns="0" tIns="0" rIns="0" bIns="0" anchor="ctr" anchorCtr="0">
            <a:spAutoFit/>
          </a:bodyPr>
          <a:lstStyle/>
          <a:p>
            <a:r>
              <a:rPr lang="en-US" sz="2400" dirty="0"/>
              <a:t>Typical reasons for RBT failing in organizations</a:t>
            </a:r>
          </a:p>
        </p:txBody>
      </p:sp>
      <p:sp>
        <p:nvSpPr>
          <p:cNvPr id="3" name="Content Placeholder 2">
            <a:extLst>
              <a:ext uri="{FF2B5EF4-FFF2-40B4-BE49-F238E27FC236}">
                <a16:creationId xmlns:a16="http://schemas.microsoft.com/office/drawing/2014/main" id="{788A41E6-30FA-4766-8886-E752ED4A414A}"/>
              </a:ext>
            </a:extLst>
          </p:cNvPr>
          <p:cNvSpPr>
            <a:spLocks noGrp="1"/>
          </p:cNvSpPr>
          <p:nvPr>
            <p:ph idx="1"/>
          </p:nvPr>
        </p:nvSpPr>
        <p:spPr>
          <a:xfrm>
            <a:off x="406902" y="1036491"/>
            <a:ext cx="8459676" cy="2616101"/>
          </a:xfrm>
        </p:spPr>
        <p:txBody>
          <a:bodyPr/>
          <a:lstStyle/>
          <a:p>
            <a:pPr marL="285750" indent="-285750">
              <a:buFont typeface="Arial" pitchFamily="34" charset="0"/>
              <a:buChar char="•"/>
            </a:pPr>
            <a:r>
              <a:rPr lang="en-US" dirty="0"/>
              <a:t>People issues</a:t>
            </a:r>
            <a:br>
              <a:rPr lang="en-US" dirty="0"/>
            </a:br>
            <a:r>
              <a:rPr lang="en-US" sz="1800" dirty="0"/>
              <a:t>- perception of the risk</a:t>
            </a:r>
            <a:br>
              <a:rPr lang="en-US" sz="1800" dirty="0"/>
            </a:br>
            <a:r>
              <a:rPr lang="en-US" sz="1800" dirty="0"/>
              <a:t>- tester mindset</a:t>
            </a:r>
            <a:br>
              <a:rPr lang="en-US" sz="1800" dirty="0"/>
            </a:br>
            <a:r>
              <a:rPr lang="en-US" sz="1800" dirty="0"/>
              <a:t>- management mindset</a:t>
            </a:r>
          </a:p>
          <a:p>
            <a:pPr marL="285750" indent="-285750">
              <a:buFont typeface="Arial" pitchFamily="34" charset="0"/>
              <a:buChar char="•"/>
            </a:pPr>
            <a:r>
              <a:rPr lang="en-US" dirty="0"/>
              <a:t>Test team performing the risk assessment in isolation to project team</a:t>
            </a:r>
          </a:p>
          <a:p>
            <a:pPr marL="285750" indent="-285750">
              <a:buFont typeface="Arial" pitchFamily="34" charset="0"/>
              <a:buChar char="•"/>
            </a:pPr>
            <a:r>
              <a:rPr lang="en-US" dirty="0"/>
              <a:t>Typical risks become the “norm”</a:t>
            </a:r>
          </a:p>
          <a:p>
            <a:pPr marL="285750" indent="-285750">
              <a:buFont typeface="Arial" pitchFamily="34" charset="0"/>
              <a:buChar char="•"/>
            </a:pPr>
            <a:r>
              <a:rPr lang="en-US" dirty="0"/>
              <a:t>Risk register is not kept up to date</a:t>
            </a:r>
          </a:p>
          <a:p>
            <a:pPr marL="285750" indent="-285750">
              <a:buFont typeface="Arial" pitchFamily="34" charset="0"/>
              <a:buChar char="•"/>
            </a:pPr>
            <a:r>
              <a:rPr lang="en-US" dirty="0"/>
              <a:t>Product and project risk not treated differently</a:t>
            </a:r>
          </a:p>
        </p:txBody>
      </p:sp>
      <p:sp>
        <p:nvSpPr>
          <p:cNvPr id="4" name="Slide Number Placeholder 3">
            <a:extLst>
              <a:ext uri="{FF2B5EF4-FFF2-40B4-BE49-F238E27FC236}">
                <a16:creationId xmlns:a16="http://schemas.microsoft.com/office/drawing/2014/main" id="{A4A5B12C-4520-4660-B295-2BFD25185187}"/>
              </a:ext>
            </a:extLst>
          </p:cNvPr>
          <p:cNvSpPr>
            <a:spLocks noGrp="1"/>
          </p:cNvSpPr>
          <p:nvPr>
            <p:ph type="sldNum" sz="quarter" idx="12"/>
          </p:nvPr>
        </p:nvSpPr>
        <p:spPr/>
        <p:txBody>
          <a:bodyPr/>
          <a:lstStyle/>
          <a:p>
            <a:fld id="{CEAECFF1-9107-294C-8B44-7339FEA5C5B5}" type="slidenum">
              <a:rPr lang="nl-NL" smtClean="0"/>
              <a:pPr/>
              <a:t>6</a:t>
            </a:fld>
            <a:endParaRPr lang="nl-NL" dirty="0"/>
          </a:p>
        </p:txBody>
      </p:sp>
      <p:sp>
        <p:nvSpPr>
          <p:cNvPr id="7" name="Rechthoek 4">
            <a:extLst>
              <a:ext uri="{FF2B5EF4-FFF2-40B4-BE49-F238E27FC236}">
                <a16:creationId xmlns:a16="http://schemas.microsoft.com/office/drawing/2014/main" id="{546FC21D-5BE7-4904-93C5-FD9F913F5A95}"/>
              </a:ext>
            </a:extLst>
          </p:cNvPr>
          <p:cNvSpPr/>
          <p:nvPr/>
        </p:nvSpPr>
        <p:spPr>
          <a:xfrm>
            <a:off x="7584788" y="178190"/>
            <a:ext cx="1281790" cy="672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lumMod val="50000"/>
                  </a:schemeClr>
                </a:solidFill>
              </a:rPr>
              <a:t>RBT</a:t>
            </a:r>
          </a:p>
          <a:p>
            <a:pPr marL="285750" indent="-285750">
              <a:buFont typeface="Arial" panose="020B0604020202020204" pitchFamily="34" charset="0"/>
              <a:buChar char="•"/>
            </a:pPr>
            <a:endParaRPr lang="en-US" dirty="0">
              <a:solidFill>
                <a:schemeClr val="accent6">
                  <a:lumMod val="1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solidFill>
                <a:schemeClr val="bg1">
                  <a:lumMod val="50000"/>
                </a:schemeClr>
              </a:solidFill>
            </a:endParaRPr>
          </a:p>
        </p:txBody>
      </p:sp>
      <p:sp>
        <p:nvSpPr>
          <p:cNvPr id="8" name="Text Box 8">
            <a:extLst>
              <a:ext uri="{FF2B5EF4-FFF2-40B4-BE49-F238E27FC236}">
                <a16:creationId xmlns:a16="http://schemas.microsoft.com/office/drawing/2014/main" id="{85AD9928-B7DA-4ECE-AC83-035CEBD3055A}"/>
              </a:ext>
            </a:extLst>
          </p:cNvPr>
          <p:cNvSpPr txBox="1">
            <a:spLocks noChangeArrowheads="1"/>
          </p:cNvSpPr>
          <p:nvPr/>
        </p:nvSpPr>
        <p:spPr bwMode="auto">
          <a:xfrm>
            <a:off x="323851" y="3813572"/>
            <a:ext cx="85427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600" i="1" dirty="0">
                <a:solidFill>
                  <a:schemeClr val="accent1"/>
                </a:solidFill>
              </a:rPr>
              <a:t>Conclusion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21A48"/>
                </a:solidFill>
                <a:effectLst/>
                <a:uLnTx/>
                <a:uFillTx/>
                <a:latin typeface="Arial"/>
                <a:ea typeface="MS PGothic" pitchFamily="34" charset="-128"/>
                <a:cs typeface="+mn-cs"/>
              </a:rPr>
              <a:t>Risk-Based Testing is structured, applicable to different processes and approaches, but too heavy for agile methodologies.</a:t>
            </a:r>
          </a:p>
        </p:txBody>
      </p:sp>
    </p:spTree>
    <p:extLst>
      <p:ext uri="{BB962C8B-B14F-4D97-AF65-F5344CB8AC3E}">
        <p14:creationId xmlns:p14="http://schemas.microsoft.com/office/powerpoint/2010/main" val="424111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32C6-81CB-4E8C-A93C-CEEB606A4373}"/>
              </a:ext>
            </a:extLst>
          </p:cNvPr>
          <p:cNvSpPr>
            <a:spLocks noGrp="1"/>
          </p:cNvSpPr>
          <p:nvPr>
            <p:ph type="title"/>
          </p:nvPr>
        </p:nvSpPr>
        <p:spPr>
          <a:xfrm>
            <a:off x="406902" y="514605"/>
            <a:ext cx="7962398" cy="443198"/>
          </a:xfrm>
        </p:spPr>
        <p:txBody>
          <a:bodyPr/>
          <a:lstStyle/>
          <a:p>
            <a:r>
              <a:rPr lang="en-US" dirty="0"/>
              <a:t>Requirements Based Testing	</a:t>
            </a:r>
          </a:p>
        </p:txBody>
      </p:sp>
      <p:sp>
        <p:nvSpPr>
          <p:cNvPr id="3" name="Content Placeholder 2">
            <a:extLst>
              <a:ext uri="{FF2B5EF4-FFF2-40B4-BE49-F238E27FC236}">
                <a16:creationId xmlns:a16="http://schemas.microsoft.com/office/drawing/2014/main" id="{788A41E6-30FA-4766-8886-E752ED4A414A}"/>
              </a:ext>
            </a:extLst>
          </p:cNvPr>
          <p:cNvSpPr>
            <a:spLocks noGrp="1"/>
          </p:cNvSpPr>
          <p:nvPr>
            <p:ph idx="1"/>
          </p:nvPr>
        </p:nvSpPr>
        <p:spPr>
          <a:xfrm>
            <a:off x="406902" y="1029408"/>
            <a:ext cx="8447849" cy="1415772"/>
          </a:xfrm>
        </p:spPr>
        <p:txBody>
          <a:bodyPr/>
          <a:lstStyle/>
          <a:p>
            <a:pPr marL="285750" indent="-285750">
              <a:buFont typeface="Arial" pitchFamily="34" charset="0"/>
              <a:buChar char="•"/>
            </a:pPr>
            <a:r>
              <a:rPr lang="en-US" sz="1600" dirty="0"/>
              <a:t>Requirements Based Testing verifies that all requirements are implemented correctly</a:t>
            </a:r>
          </a:p>
          <a:p>
            <a:pPr marL="285750" indent="-285750">
              <a:buFont typeface="Arial" pitchFamily="34" charset="0"/>
              <a:buChar char="•"/>
            </a:pPr>
            <a:r>
              <a:rPr lang="en-US" sz="1600" dirty="0"/>
              <a:t>Test cases are assigned to requirements</a:t>
            </a:r>
          </a:p>
          <a:p>
            <a:pPr marL="285750" indent="-285750">
              <a:buFont typeface="Arial" pitchFamily="34" charset="0"/>
              <a:buChar char="•"/>
            </a:pPr>
            <a:r>
              <a:rPr lang="en-US" sz="1600" dirty="0"/>
              <a:t>Test coverage is measured versus requirements</a:t>
            </a:r>
          </a:p>
          <a:p>
            <a:endParaRPr lang="en-US" sz="1800" b="1" dirty="0">
              <a:solidFill>
                <a:srgbClr val="121A48"/>
              </a:solidFill>
            </a:endParaRPr>
          </a:p>
        </p:txBody>
      </p:sp>
      <p:sp>
        <p:nvSpPr>
          <p:cNvPr id="4" name="Slide Number Placeholder 3">
            <a:extLst>
              <a:ext uri="{FF2B5EF4-FFF2-40B4-BE49-F238E27FC236}">
                <a16:creationId xmlns:a16="http://schemas.microsoft.com/office/drawing/2014/main" id="{A4A5B12C-4520-4660-B295-2BFD25185187}"/>
              </a:ext>
            </a:extLst>
          </p:cNvPr>
          <p:cNvSpPr>
            <a:spLocks noGrp="1"/>
          </p:cNvSpPr>
          <p:nvPr>
            <p:ph type="sldNum" sz="quarter" idx="12"/>
          </p:nvPr>
        </p:nvSpPr>
        <p:spPr/>
        <p:txBody>
          <a:bodyPr/>
          <a:lstStyle/>
          <a:p>
            <a:fld id="{CEAECFF1-9107-294C-8B44-7339FEA5C5B5}" type="slidenum">
              <a:rPr lang="nl-NL" smtClean="0"/>
              <a:pPr/>
              <a:t>7</a:t>
            </a:fld>
            <a:endParaRPr lang="nl-NL" dirty="0"/>
          </a:p>
        </p:txBody>
      </p:sp>
      <p:sp>
        <p:nvSpPr>
          <p:cNvPr id="7" name="Rechthoek 4">
            <a:extLst>
              <a:ext uri="{FF2B5EF4-FFF2-40B4-BE49-F238E27FC236}">
                <a16:creationId xmlns:a16="http://schemas.microsoft.com/office/drawing/2014/main" id="{546FC21D-5BE7-4904-93C5-FD9F913F5A95}"/>
              </a:ext>
            </a:extLst>
          </p:cNvPr>
          <p:cNvSpPr/>
          <p:nvPr/>
        </p:nvSpPr>
        <p:spPr>
          <a:xfrm>
            <a:off x="7584788" y="178190"/>
            <a:ext cx="1281790" cy="672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z-Cyrl-AZ" dirty="0">
                <a:solidFill>
                  <a:schemeClr val="bg1">
                    <a:lumMod val="50000"/>
                  </a:schemeClr>
                </a:solidFill>
              </a:rPr>
              <a:t>Я</a:t>
            </a:r>
            <a:r>
              <a:rPr lang="en-US" dirty="0">
                <a:solidFill>
                  <a:schemeClr val="bg1">
                    <a:lumMod val="50000"/>
                  </a:schemeClr>
                </a:solidFill>
              </a:rPr>
              <a:t>BT</a:t>
            </a:r>
          </a:p>
          <a:p>
            <a:pPr marL="285750" indent="-285750">
              <a:buFont typeface="Arial" panose="020B0604020202020204" pitchFamily="34" charset="0"/>
              <a:buChar char="•"/>
            </a:pPr>
            <a:endParaRPr lang="en-US" dirty="0">
              <a:solidFill>
                <a:schemeClr val="accent6">
                  <a:lumMod val="1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solidFill>
                <a:schemeClr val="bg1">
                  <a:lumMod val="50000"/>
                </a:schemeClr>
              </a:solidFill>
            </a:endParaRPr>
          </a:p>
        </p:txBody>
      </p:sp>
      <p:sp>
        <p:nvSpPr>
          <p:cNvPr id="10" name="Rectangle 3">
            <a:extLst>
              <a:ext uri="{FF2B5EF4-FFF2-40B4-BE49-F238E27FC236}">
                <a16:creationId xmlns:a16="http://schemas.microsoft.com/office/drawing/2014/main" id="{99FBC459-048F-4544-A278-83EB16F3A65E}"/>
              </a:ext>
            </a:extLst>
          </p:cNvPr>
          <p:cNvSpPr txBox="1">
            <a:spLocks noChangeArrowheads="1"/>
          </p:cNvSpPr>
          <p:nvPr/>
        </p:nvSpPr>
        <p:spPr>
          <a:xfrm>
            <a:off x="289249" y="2378709"/>
            <a:ext cx="4680957" cy="722762"/>
          </a:xfrm>
          <a:prstGeom prst="rect">
            <a:avLst/>
          </a:prstGeom>
        </p:spPr>
        <p:txBody>
          <a:bodyPr wrap="square" lIns="0" tIns="0" rIns="0" bIns="0">
            <a:spAutoFit/>
          </a:bodyPr>
          <a:lstStyle>
            <a:lvl1pPr marL="285750" indent="-285750" defTabSz="914400">
              <a:spcBef>
                <a:spcPct val="20000"/>
              </a:spcBef>
              <a:buFont typeface="Arial" pitchFamily="34" charset="0"/>
              <a:buChar char="•"/>
              <a:defRPr sz="1600">
                <a:solidFill>
                  <a:schemeClr val="accent1"/>
                </a:solidFill>
              </a:defRPr>
            </a:lvl1pPr>
            <a:lvl2pPr marL="720000" indent="-360000" defTabSz="914400">
              <a:spcBef>
                <a:spcPts val="500"/>
              </a:spcBef>
              <a:buFont typeface="Arial" pitchFamily="34" charset="0"/>
              <a:buChar char="–"/>
              <a:defRPr sz="2000">
                <a:solidFill>
                  <a:srgbClr val="1B2344"/>
                </a:solidFill>
              </a:defRPr>
            </a:lvl2pPr>
            <a:lvl3pPr marL="900000" indent="-180000" defTabSz="914400">
              <a:spcBef>
                <a:spcPct val="20000"/>
              </a:spcBef>
              <a:buFont typeface="Arial" pitchFamily="34" charset="0"/>
              <a:buChar char="•"/>
              <a:defRPr sz="1600">
                <a:solidFill>
                  <a:srgbClr val="1B2344"/>
                </a:solidFill>
              </a:defRPr>
            </a:lvl3pPr>
            <a:lvl4pPr marL="1600200" indent="-228600" defTabSz="914400">
              <a:spcBef>
                <a:spcPct val="20000"/>
              </a:spcBef>
              <a:buFont typeface="Arial" pitchFamily="34" charset="0"/>
              <a:buChar char="–"/>
              <a:defRPr sz="2000">
                <a:solidFill>
                  <a:srgbClr val="1B2344"/>
                </a:solidFill>
              </a:defRPr>
            </a:lvl4pPr>
            <a:lvl5pPr marL="2057400" indent="-228600" defTabSz="914400">
              <a:spcBef>
                <a:spcPct val="20000"/>
              </a:spcBef>
              <a:buFont typeface="Arial" pitchFamily="34" charset="0"/>
              <a:buChar char="»"/>
              <a:defRPr sz="2000">
                <a:solidFill>
                  <a:srgbClr val="1B2344"/>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US" sz="1400" dirty="0"/>
              <a:t>A structured methodology</a:t>
            </a:r>
          </a:p>
          <a:p>
            <a:pPr marL="434250" lvl="1" indent="0">
              <a:buNone/>
            </a:pPr>
            <a:r>
              <a:rPr lang="en-US" sz="1200" dirty="0">
                <a:solidFill>
                  <a:schemeClr val="accent1"/>
                </a:solidFill>
              </a:rPr>
              <a:t>Makes sure that all requirements are implemented correctly</a:t>
            </a:r>
          </a:p>
          <a:p>
            <a:r>
              <a:rPr lang="en-US" sz="1400" dirty="0"/>
              <a:t>Stable test scope through a project</a:t>
            </a:r>
          </a:p>
        </p:txBody>
      </p:sp>
      <p:sp>
        <p:nvSpPr>
          <p:cNvPr id="11" name="Rectangle 4">
            <a:extLst>
              <a:ext uri="{FF2B5EF4-FFF2-40B4-BE49-F238E27FC236}">
                <a16:creationId xmlns:a16="http://schemas.microsoft.com/office/drawing/2014/main" id="{BE1A54A5-6E52-4BEF-985A-AB10E534E284}"/>
              </a:ext>
            </a:extLst>
          </p:cNvPr>
          <p:cNvSpPr>
            <a:spLocks noChangeArrowheads="1"/>
          </p:cNvSpPr>
          <p:nvPr/>
        </p:nvSpPr>
        <p:spPr bwMode="auto">
          <a:xfrm>
            <a:off x="4860914" y="2439678"/>
            <a:ext cx="4190250" cy="689420"/>
          </a:xfrm>
          <a:prstGeom prst="rect">
            <a:avLst/>
          </a:prstGeom>
        </p:spPr>
        <p:txBody>
          <a:bodyPr wrap="square" lIns="0" tIns="0" rIns="0" bIns="0">
            <a:spAutoFit/>
          </a:bodyPr>
          <a:lstStyle/>
          <a:p>
            <a:pPr marL="285750" indent="-285750" defTabSz="914400">
              <a:spcBef>
                <a:spcPct val="20000"/>
              </a:spcBef>
              <a:buFont typeface="Arial" pitchFamily="34" charset="0"/>
              <a:buChar char="•"/>
            </a:pPr>
            <a:r>
              <a:rPr lang="en-US" sz="1400" dirty="0">
                <a:solidFill>
                  <a:schemeClr val="accent1"/>
                </a:solidFill>
              </a:rPr>
              <a:t>Not all requirements bring risks i.e., not all requirements should be tested</a:t>
            </a:r>
          </a:p>
          <a:p>
            <a:pPr marL="285750" indent="-285750" defTabSz="914400">
              <a:spcBef>
                <a:spcPct val="20000"/>
              </a:spcBef>
              <a:buFont typeface="Arial" pitchFamily="34" charset="0"/>
              <a:buChar char="•"/>
            </a:pPr>
            <a:r>
              <a:rPr lang="en-US" sz="1400" dirty="0">
                <a:solidFill>
                  <a:schemeClr val="accent1"/>
                </a:solidFill>
              </a:rPr>
              <a:t>Product requirements do not show all the risks</a:t>
            </a:r>
          </a:p>
        </p:txBody>
      </p:sp>
      <p:sp>
        <p:nvSpPr>
          <p:cNvPr id="12" name="Text Box 5">
            <a:extLst>
              <a:ext uri="{FF2B5EF4-FFF2-40B4-BE49-F238E27FC236}">
                <a16:creationId xmlns:a16="http://schemas.microsoft.com/office/drawing/2014/main" id="{6314F689-5635-44CD-BC15-ABE8F2DC18D9}"/>
              </a:ext>
            </a:extLst>
          </p:cNvPr>
          <p:cNvSpPr txBox="1">
            <a:spLocks noChangeArrowheads="1"/>
          </p:cNvSpPr>
          <p:nvPr/>
        </p:nvSpPr>
        <p:spPr bwMode="auto">
          <a:xfrm>
            <a:off x="1755066" y="2032058"/>
            <a:ext cx="6399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lvl="0" defTabSz="914400" fontAlgn="base">
              <a:lnSpc>
                <a:spcPct val="100000"/>
              </a:lnSpc>
              <a:spcBef>
                <a:spcPct val="20000"/>
              </a:spcBef>
              <a:spcAft>
                <a:spcPct val="0"/>
              </a:spcAft>
              <a:buClrTx/>
              <a:buSzTx/>
              <a:tabLst/>
              <a:defRPr/>
            </a:pPr>
            <a:r>
              <a:rPr lang="en-US" sz="1600" b="1" dirty="0">
                <a:solidFill>
                  <a:srgbClr val="121A48"/>
                </a:solidFill>
              </a:rPr>
              <a:t>Pros</a:t>
            </a:r>
          </a:p>
        </p:txBody>
      </p:sp>
      <p:sp>
        <p:nvSpPr>
          <p:cNvPr id="13" name="Text Box 7">
            <a:extLst>
              <a:ext uri="{FF2B5EF4-FFF2-40B4-BE49-F238E27FC236}">
                <a16:creationId xmlns:a16="http://schemas.microsoft.com/office/drawing/2014/main" id="{AF0C7584-27B6-40E8-8372-E79148126DC7}"/>
              </a:ext>
            </a:extLst>
          </p:cNvPr>
          <p:cNvSpPr txBox="1">
            <a:spLocks noChangeArrowheads="1"/>
          </p:cNvSpPr>
          <p:nvPr/>
        </p:nvSpPr>
        <p:spPr bwMode="auto">
          <a:xfrm>
            <a:off x="6426094" y="2017166"/>
            <a:ext cx="6960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nl-NL"/>
            </a:defPPr>
            <a:lvl1pPr marR="0" lvl="0" defTabSz="914400" fontAlgn="base">
              <a:lnSpc>
                <a:spcPct val="100000"/>
              </a:lnSpc>
              <a:spcBef>
                <a:spcPct val="20000"/>
              </a:spcBef>
              <a:spcAft>
                <a:spcPct val="0"/>
              </a:spcAft>
              <a:buClrTx/>
              <a:buSzTx/>
              <a:tabLst/>
              <a:defRPr sz="1600" b="1">
                <a:solidFill>
                  <a:srgbClr val="121A48"/>
                </a:solidFill>
              </a:defRPr>
            </a:lvl1pPr>
          </a:lstStyle>
          <a:p>
            <a:r>
              <a:rPr lang="en-US" dirty="0"/>
              <a:t>Cons</a:t>
            </a:r>
          </a:p>
        </p:txBody>
      </p:sp>
      <p:sp>
        <p:nvSpPr>
          <p:cNvPr id="14" name="Text Box 8">
            <a:extLst>
              <a:ext uri="{FF2B5EF4-FFF2-40B4-BE49-F238E27FC236}">
                <a16:creationId xmlns:a16="http://schemas.microsoft.com/office/drawing/2014/main" id="{4D3309CC-828B-4363-A78F-39C1C942189D}"/>
              </a:ext>
            </a:extLst>
          </p:cNvPr>
          <p:cNvSpPr txBox="1">
            <a:spLocks noChangeArrowheads="1"/>
          </p:cNvSpPr>
          <p:nvPr/>
        </p:nvSpPr>
        <p:spPr bwMode="auto">
          <a:xfrm>
            <a:off x="323851" y="3813572"/>
            <a:ext cx="854272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600" i="1" dirty="0">
                <a:solidFill>
                  <a:schemeClr val="accent1"/>
                </a:solidFill>
              </a:rPr>
              <a:t>Conclusion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21A48"/>
                </a:solidFill>
                <a:effectLst/>
                <a:uLnTx/>
                <a:uFillTx/>
                <a:latin typeface="Arial"/>
                <a:ea typeface="MS PGothic" pitchFamily="34" charset="-128"/>
                <a:cs typeface="+mn-cs"/>
              </a:rPr>
              <a:t>Requirements Based Testing is structured but not the most cost and quality efficient methodology.</a:t>
            </a:r>
          </a:p>
        </p:txBody>
      </p:sp>
    </p:spTree>
    <p:extLst>
      <p:ext uri="{BB962C8B-B14F-4D97-AF65-F5344CB8AC3E}">
        <p14:creationId xmlns:p14="http://schemas.microsoft.com/office/powerpoint/2010/main" val="403316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AA84-4376-470F-9C4A-41199E415431}"/>
              </a:ext>
            </a:extLst>
          </p:cNvPr>
          <p:cNvSpPr>
            <a:spLocks noGrp="1"/>
          </p:cNvSpPr>
          <p:nvPr>
            <p:ph type="title"/>
          </p:nvPr>
        </p:nvSpPr>
        <p:spPr/>
        <p:txBody>
          <a:bodyPr/>
          <a:lstStyle/>
          <a:p>
            <a:r>
              <a:rPr lang="en-US" dirty="0"/>
              <a:t>Risk-Based vs. Requirements Based</a:t>
            </a:r>
          </a:p>
        </p:txBody>
      </p:sp>
      <p:sp>
        <p:nvSpPr>
          <p:cNvPr id="4" name="Slide Number Placeholder 3">
            <a:extLst>
              <a:ext uri="{FF2B5EF4-FFF2-40B4-BE49-F238E27FC236}">
                <a16:creationId xmlns:a16="http://schemas.microsoft.com/office/drawing/2014/main" id="{5350F855-CDBE-467C-881C-865F675CD4E9}"/>
              </a:ext>
            </a:extLst>
          </p:cNvPr>
          <p:cNvSpPr>
            <a:spLocks noGrp="1"/>
          </p:cNvSpPr>
          <p:nvPr>
            <p:ph type="sldNum" sz="quarter" idx="12"/>
          </p:nvPr>
        </p:nvSpPr>
        <p:spPr/>
        <p:txBody>
          <a:bodyPr/>
          <a:lstStyle/>
          <a:p>
            <a:fld id="{CEAECFF1-9107-294C-8B44-7339FEA5C5B5}" type="slidenum">
              <a:rPr lang="nl-NL" smtClean="0"/>
              <a:pPr/>
              <a:t>8</a:t>
            </a:fld>
            <a:endParaRPr lang="nl-NL" dirty="0"/>
          </a:p>
        </p:txBody>
      </p:sp>
      <p:sp>
        <p:nvSpPr>
          <p:cNvPr id="5" name="Freeform 24" descr="bpct-blend6">
            <a:extLst>
              <a:ext uri="{FF2B5EF4-FFF2-40B4-BE49-F238E27FC236}">
                <a16:creationId xmlns:a16="http://schemas.microsoft.com/office/drawing/2014/main" id="{1B142042-1329-40F6-9C8B-0FE1DF243ADD}"/>
              </a:ext>
            </a:extLst>
          </p:cNvPr>
          <p:cNvSpPr>
            <a:spLocks/>
          </p:cNvSpPr>
          <p:nvPr/>
        </p:nvSpPr>
        <p:spPr bwMode="auto">
          <a:xfrm>
            <a:off x="1047558" y="1445895"/>
            <a:ext cx="1828800" cy="457200"/>
          </a:xfrm>
          <a:custGeom>
            <a:avLst/>
            <a:gdLst>
              <a:gd name="T0" fmla="*/ 31 w 1108"/>
              <a:gd name="T1" fmla="*/ 170 h 170"/>
              <a:gd name="T2" fmla="*/ 0 w 1108"/>
              <a:gd name="T3" fmla="*/ 139 h 170"/>
              <a:gd name="T4" fmla="*/ 0 w 1108"/>
              <a:gd name="T5" fmla="*/ 139 h 170"/>
              <a:gd name="T6" fmla="*/ 0 w 1108"/>
              <a:gd name="T7" fmla="*/ 30 h 170"/>
              <a:gd name="T8" fmla="*/ 31 w 1108"/>
              <a:gd name="T9" fmla="*/ 0 h 170"/>
              <a:gd name="T10" fmla="*/ 31 w 1108"/>
              <a:gd name="T11" fmla="*/ 0 h 170"/>
              <a:gd name="T12" fmla="*/ 1077 w 1108"/>
              <a:gd name="T13" fmla="*/ 0 h 170"/>
              <a:gd name="T14" fmla="*/ 1108 w 1108"/>
              <a:gd name="T15" fmla="*/ 30 h 170"/>
              <a:gd name="T16" fmla="*/ 1108 w 1108"/>
              <a:gd name="T17" fmla="*/ 30 h 170"/>
              <a:gd name="T18" fmla="*/ 1108 w 1108"/>
              <a:gd name="T19" fmla="*/ 52 h 170"/>
              <a:gd name="T20" fmla="*/ 1100 w 1108"/>
              <a:gd name="T21" fmla="*/ 60 h 170"/>
              <a:gd name="T22" fmla="*/ 1100 w 1108"/>
              <a:gd name="T23" fmla="*/ 60 h 170"/>
              <a:gd name="T24" fmla="*/ 1092 w 1108"/>
              <a:gd name="T25" fmla="*/ 52 h 170"/>
              <a:gd name="T26" fmla="*/ 1092 w 1108"/>
              <a:gd name="T27" fmla="*/ 52 h 170"/>
              <a:gd name="T28" fmla="*/ 1092 w 1108"/>
              <a:gd name="T29" fmla="*/ 30 h 170"/>
              <a:gd name="T30" fmla="*/ 1077 w 1108"/>
              <a:gd name="T31" fmla="*/ 16 h 170"/>
              <a:gd name="T32" fmla="*/ 1077 w 1108"/>
              <a:gd name="T33" fmla="*/ 16 h 170"/>
              <a:gd name="T34" fmla="*/ 31 w 1108"/>
              <a:gd name="T35" fmla="*/ 16 h 170"/>
              <a:gd name="T36" fmla="*/ 16 w 1108"/>
              <a:gd name="T37" fmla="*/ 30 h 170"/>
              <a:gd name="T38" fmla="*/ 16 w 1108"/>
              <a:gd name="T39" fmla="*/ 30 h 170"/>
              <a:gd name="T40" fmla="*/ 16 w 1108"/>
              <a:gd name="T41" fmla="*/ 139 h 170"/>
              <a:gd name="T42" fmla="*/ 31 w 1108"/>
              <a:gd name="T43" fmla="*/ 154 h 170"/>
              <a:gd name="T44" fmla="*/ 31 w 1108"/>
              <a:gd name="T45" fmla="*/ 154 h 170"/>
              <a:gd name="T46" fmla="*/ 1077 w 1108"/>
              <a:gd name="T47" fmla="*/ 154 h 170"/>
              <a:gd name="T48" fmla="*/ 1092 w 1108"/>
              <a:gd name="T49" fmla="*/ 139 h 170"/>
              <a:gd name="T50" fmla="*/ 1092 w 1108"/>
              <a:gd name="T51" fmla="*/ 139 h 170"/>
              <a:gd name="T52" fmla="*/ 1092 w 1108"/>
              <a:gd name="T53" fmla="*/ 82 h 170"/>
              <a:gd name="T54" fmla="*/ 1092 w 1108"/>
              <a:gd name="T55" fmla="*/ 82 h 170"/>
              <a:gd name="T56" fmla="*/ 1100 w 1108"/>
              <a:gd name="T57" fmla="*/ 74 h 170"/>
              <a:gd name="T58" fmla="*/ 1100 w 1108"/>
              <a:gd name="T59" fmla="*/ 74 h 170"/>
              <a:gd name="T60" fmla="*/ 1108 w 1108"/>
              <a:gd name="T61" fmla="*/ 82 h 170"/>
              <a:gd name="T62" fmla="*/ 1108 w 1108"/>
              <a:gd name="T63" fmla="*/ 82 h 170"/>
              <a:gd name="T64" fmla="*/ 1108 w 1108"/>
              <a:gd name="T65" fmla="*/ 139 h 170"/>
              <a:gd name="T66" fmla="*/ 1077 w 1108"/>
              <a:gd name="T67" fmla="*/ 170 h 170"/>
              <a:gd name="T68" fmla="*/ 1077 w 1108"/>
              <a:gd name="T69" fmla="*/ 170 h 170"/>
              <a:gd name="T70" fmla="*/ 31 w 1108"/>
              <a:gd name="T71" fmla="*/ 170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170"/>
              <a:gd name="T110" fmla="*/ 1108 w 1108"/>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170">
                <a:moveTo>
                  <a:pt x="31" y="170"/>
                </a:moveTo>
                <a:cubicBezTo>
                  <a:pt x="14" y="170"/>
                  <a:pt x="0" y="156"/>
                  <a:pt x="0" y="139"/>
                </a:cubicBezTo>
                <a:cubicBezTo>
                  <a:pt x="0" y="139"/>
                  <a:pt x="0" y="139"/>
                  <a:pt x="0" y="139"/>
                </a:cubicBezTo>
                <a:cubicBezTo>
                  <a:pt x="0" y="30"/>
                  <a:pt x="0" y="30"/>
                  <a:pt x="0" y="30"/>
                </a:cubicBezTo>
                <a:cubicBezTo>
                  <a:pt x="0" y="13"/>
                  <a:pt x="14" y="0"/>
                  <a:pt x="31" y="0"/>
                </a:cubicBezTo>
                <a:cubicBezTo>
                  <a:pt x="31" y="0"/>
                  <a:pt x="31" y="0"/>
                  <a:pt x="31"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6"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1" y="16"/>
                  <a:pt x="31" y="16"/>
                  <a:pt x="31" y="16"/>
                </a:cubicBezTo>
                <a:cubicBezTo>
                  <a:pt x="23" y="16"/>
                  <a:pt x="16" y="22"/>
                  <a:pt x="16" y="30"/>
                </a:cubicBezTo>
                <a:cubicBezTo>
                  <a:pt x="16" y="30"/>
                  <a:pt x="16" y="30"/>
                  <a:pt x="16" y="30"/>
                </a:cubicBezTo>
                <a:cubicBezTo>
                  <a:pt x="16" y="139"/>
                  <a:pt x="16" y="139"/>
                  <a:pt x="16" y="139"/>
                </a:cubicBezTo>
                <a:cubicBezTo>
                  <a:pt x="16" y="147"/>
                  <a:pt x="23" y="154"/>
                  <a:pt x="31" y="154"/>
                </a:cubicBezTo>
                <a:cubicBezTo>
                  <a:pt x="31" y="154"/>
                  <a:pt x="31" y="154"/>
                  <a:pt x="31" y="154"/>
                </a:cubicBezTo>
                <a:cubicBezTo>
                  <a:pt x="1077" y="154"/>
                  <a:pt x="1077" y="154"/>
                  <a:pt x="1077" y="154"/>
                </a:cubicBezTo>
                <a:cubicBezTo>
                  <a:pt x="1085" y="154"/>
                  <a:pt x="1092" y="147"/>
                  <a:pt x="1092" y="139"/>
                </a:cubicBezTo>
                <a:cubicBezTo>
                  <a:pt x="1092" y="139"/>
                  <a:pt x="1092" y="139"/>
                  <a:pt x="1092" y="139"/>
                </a:cubicBezTo>
                <a:cubicBezTo>
                  <a:pt x="1092" y="82"/>
                  <a:pt x="1092" y="82"/>
                  <a:pt x="1092" y="82"/>
                </a:cubicBezTo>
                <a:cubicBezTo>
                  <a:pt x="1092" y="82"/>
                  <a:pt x="1092" y="82"/>
                  <a:pt x="1092" y="82"/>
                </a:cubicBezTo>
                <a:cubicBezTo>
                  <a:pt x="1092" y="77"/>
                  <a:pt x="1096" y="74"/>
                  <a:pt x="1100" y="74"/>
                </a:cubicBezTo>
                <a:cubicBezTo>
                  <a:pt x="1100" y="74"/>
                  <a:pt x="1100" y="74"/>
                  <a:pt x="1100" y="74"/>
                </a:cubicBezTo>
                <a:cubicBezTo>
                  <a:pt x="1104" y="74"/>
                  <a:pt x="1108" y="77"/>
                  <a:pt x="1108" y="82"/>
                </a:cubicBezTo>
                <a:cubicBezTo>
                  <a:pt x="1108" y="82"/>
                  <a:pt x="1108" y="82"/>
                  <a:pt x="1108" y="82"/>
                </a:cubicBezTo>
                <a:cubicBezTo>
                  <a:pt x="1108" y="139"/>
                  <a:pt x="1108" y="139"/>
                  <a:pt x="1108" y="139"/>
                </a:cubicBezTo>
                <a:cubicBezTo>
                  <a:pt x="1108" y="156"/>
                  <a:pt x="1094" y="170"/>
                  <a:pt x="1077" y="170"/>
                </a:cubicBezTo>
                <a:cubicBezTo>
                  <a:pt x="1077" y="170"/>
                  <a:pt x="1077" y="170"/>
                  <a:pt x="1077" y="170"/>
                </a:cubicBezTo>
                <a:cubicBezTo>
                  <a:pt x="31" y="170"/>
                  <a:pt x="31" y="170"/>
                  <a:pt x="31" y="170"/>
                </a:cubicBezTo>
                <a:close/>
              </a:path>
            </a:pathLst>
          </a:custGeom>
          <a:solidFill>
            <a:schemeClr val="accent1"/>
          </a:solidFill>
          <a:ln>
            <a:noFill/>
          </a:ln>
        </p:spPr>
        <p:txBody>
          <a:bodyPr lIns="126000" tIns="82800" rIns="126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itchFamily="34" charset="0"/>
                <a:ea typeface="MS PGothic" pitchFamily="34" charset="-128"/>
                <a:cs typeface="+mn-cs"/>
              </a:rPr>
              <a:t>Analysis</a:t>
            </a:r>
          </a:p>
        </p:txBody>
      </p:sp>
      <p:sp>
        <p:nvSpPr>
          <p:cNvPr id="6" name="Freeform 24" descr="bpct-blend6">
            <a:extLst>
              <a:ext uri="{FF2B5EF4-FFF2-40B4-BE49-F238E27FC236}">
                <a16:creationId xmlns:a16="http://schemas.microsoft.com/office/drawing/2014/main" id="{9C3B5E32-6EDA-4005-AE15-2A5FCB4DBD9C}"/>
              </a:ext>
            </a:extLst>
          </p:cNvPr>
          <p:cNvSpPr>
            <a:spLocks/>
          </p:cNvSpPr>
          <p:nvPr/>
        </p:nvSpPr>
        <p:spPr bwMode="auto">
          <a:xfrm>
            <a:off x="1047558" y="1994535"/>
            <a:ext cx="1828800" cy="457200"/>
          </a:xfrm>
          <a:custGeom>
            <a:avLst/>
            <a:gdLst>
              <a:gd name="T0" fmla="*/ 31 w 1108"/>
              <a:gd name="T1" fmla="*/ 170 h 170"/>
              <a:gd name="T2" fmla="*/ 0 w 1108"/>
              <a:gd name="T3" fmla="*/ 139 h 170"/>
              <a:gd name="T4" fmla="*/ 0 w 1108"/>
              <a:gd name="T5" fmla="*/ 139 h 170"/>
              <a:gd name="T6" fmla="*/ 0 w 1108"/>
              <a:gd name="T7" fmla="*/ 30 h 170"/>
              <a:gd name="T8" fmla="*/ 31 w 1108"/>
              <a:gd name="T9" fmla="*/ 0 h 170"/>
              <a:gd name="T10" fmla="*/ 31 w 1108"/>
              <a:gd name="T11" fmla="*/ 0 h 170"/>
              <a:gd name="T12" fmla="*/ 1077 w 1108"/>
              <a:gd name="T13" fmla="*/ 0 h 170"/>
              <a:gd name="T14" fmla="*/ 1108 w 1108"/>
              <a:gd name="T15" fmla="*/ 30 h 170"/>
              <a:gd name="T16" fmla="*/ 1108 w 1108"/>
              <a:gd name="T17" fmla="*/ 30 h 170"/>
              <a:gd name="T18" fmla="*/ 1108 w 1108"/>
              <a:gd name="T19" fmla="*/ 52 h 170"/>
              <a:gd name="T20" fmla="*/ 1100 w 1108"/>
              <a:gd name="T21" fmla="*/ 60 h 170"/>
              <a:gd name="T22" fmla="*/ 1100 w 1108"/>
              <a:gd name="T23" fmla="*/ 60 h 170"/>
              <a:gd name="T24" fmla="*/ 1092 w 1108"/>
              <a:gd name="T25" fmla="*/ 52 h 170"/>
              <a:gd name="T26" fmla="*/ 1092 w 1108"/>
              <a:gd name="T27" fmla="*/ 52 h 170"/>
              <a:gd name="T28" fmla="*/ 1092 w 1108"/>
              <a:gd name="T29" fmla="*/ 30 h 170"/>
              <a:gd name="T30" fmla="*/ 1077 w 1108"/>
              <a:gd name="T31" fmla="*/ 16 h 170"/>
              <a:gd name="T32" fmla="*/ 1077 w 1108"/>
              <a:gd name="T33" fmla="*/ 16 h 170"/>
              <a:gd name="T34" fmla="*/ 31 w 1108"/>
              <a:gd name="T35" fmla="*/ 16 h 170"/>
              <a:gd name="T36" fmla="*/ 16 w 1108"/>
              <a:gd name="T37" fmla="*/ 30 h 170"/>
              <a:gd name="T38" fmla="*/ 16 w 1108"/>
              <a:gd name="T39" fmla="*/ 30 h 170"/>
              <a:gd name="T40" fmla="*/ 16 w 1108"/>
              <a:gd name="T41" fmla="*/ 139 h 170"/>
              <a:gd name="T42" fmla="*/ 31 w 1108"/>
              <a:gd name="T43" fmla="*/ 154 h 170"/>
              <a:gd name="T44" fmla="*/ 31 w 1108"/>
              <a:gd name="T45" fmla="*/ 154 h 170"/>
              <a:gd name="T46" fmla="*/ 1077 w 1108"/>
              <a:gd name="T47" fmla="*/ 154 h 170"/>
              <a:gd name="T48" fmla="*/ 1092 w 1108"/>
              <a:gd name="T49" fmla="*/ 139 h 170"/>
              <a:gd name="T50" fmla="*/ 1092 w 1108"/>
              <a:gd name="T51" fmla="*/ 139 h 170"/>
              <a:gd name="T52" fmla="*/ 1092 w 1108"/>
              <a:gd name="T53" fmla="*/ 82 h 170"/>
              <a:gd name="T54" fmla="*/ 1092 w 1108"/>
              <a:gd name="T55" fmla="*/ 82 h 170"/>
              <a:gd name="T56" fmla="*/ 1100 w 1108"/>
              <a:gd name="T57" fmla="*/ 74 h 170"/>
              <a:gd name="T58" fmla="*/ 1100 w 1108"/>
              <a:gd name="T59" fmla="*/ 74 h 170"/>
              <a:gd name="T60" fmla="*/ 1108 w 1108"/>
              <a:gd name="T61" fmla="*/ 82 h 170"/>
              <a:gd name="T62" fmla="*/ 1108 w 1108"/>
              <a:gd name="T63" fmla="*/ 82 h 170"/>
              <a:gd name="T64" fmla="*/ 1108 w 1108"/>
              <a:gd name="T65" fmla="*/ 139 h 170"/>
              <a:gd name="T66" fmla="*/ 1077 w 1108"/>
              <a:gd name="T67" fmla="*/ 170 h 170"/>
              <a:gd name="T68" fmla="*/ 1077 w 1108"/>
              <a:gd name="T69" fmla="*/ 170 h 170"/>
              <a:gd name="T70" fmla="*/ 31 w 1108"/>
              <a:gd name="T71" fmla="*/ 170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170"/>
              <a:gd name="T110" fmla="*/ 1108 w 1108"/>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170">
                <a:moveTo>
                  <a:pt x="31" y="170"/>
                </a:moveTo>
                <a:cubicBezTo>
                  <a:pt x="14" y="170"/>
                  <a:pt x="0" y="156"/>
                  <a:pt x="0" y="139"/>
                </a:cubicBezTo>
                <a:cubicBezTo>
                  <a:pt x="0" y="139"/>
                  <a:pt x="0" y="139"/>
                  <a:pt x="0" y="139"/>
                </a:cubicBezTo>
                <a:cubicBezTo>
                  <a:pt x="0" y="30"/>
                  <a:pt x="0" y="30"/>
                  <a:pt x="0" y="30"/>
                </a:cubicBezTo>
                <a:cubicBezTo>
                  <a:pt x="0" y="13"/>
                  <a:pt x="14" y="0"/>
                  <a:pt x="31" y="0"/>
                </a:cubicBezTo>
                <a:cubicBezTo>
                  <a:pt x="31" y="0"/>
                  <a:pt x="31" y="0"/>
                  <a:pt x="31"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6"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1" y="16"/>
                  <a:pt x="31" y="16"/>
                  <a:pt x="31" y="16"/>
                </a:cubicBezTo>
                <a:cubicBezTo>
                  <a:pt x="23" y="16"/>
                  <a:pt x="16" y="22"/>
                  <a:pt x="16" y="30"/>
                </a:cubicBezTo>
                <a:cubicBezTo>
                  <a:pt x="16" y="30"/>
                  <a:pt x="16" y="30"/>
                  <a:pt x="16" y="30"/>
                </a:cubicBezTo>
                <a:cubicBezTo>
                  <a:pt x="16" y="139"/>
                  <a:pt x="16" y="139"/>
                  <a:pt x="16" y="139"/>
                </a:cubicBezTo>
                <a:cubicBezTo>
                  <a:pt x="16" y="147"/>
                  <a:pt x="23" y="154"/>
                  <a:pt x="31" y="154"/>
                </a:cubicBezTo>
                <a:cubicBezTo>
                  <a:pt x="31" y="154"/>
                  <a:pt x="31" y="154"/>
                  <a:pt x="31" y="154"/>
                </a:cubicBezTo>
                <a:cubicBezTo>
                  <a:pt x="1077" y="154"/>
                  <a:pt x="1077" y="154"/>
                  <a:pt x="1077" y="154"/>
                </a:cubicBezTo>
                <a:cubicBezTo>
                  <a:pt x="1085" y="154"/>
                  <a:pt x="1092" y="147"/>
                  <a:pt x="1092" y="139"/>
                </a:cubicBezTo>
                <a:cubicBezTo>
                  <a:pt x="1092" y="139"/>
                  <a:pt x="1092" y="139"/>
                  <a:pt x="1092" y="139"/>
                </a:cubicBezTo>
                <a:cubicBezTo>
                  <a:pt x="1092" y="82"/>
                  <a:pt x="1092" y="82"/>
                  <a:pt x="1092" y="82"/>
                </a:cubicBezTo>
                <a:cubicBezTo>
                  <a:pt x="1092" y="82"/>
                  <a:pt x="1092" y="82"/>
                  <a:pt x="1092" y="82"/>
                </a:cubicBezTo>
                <a:cubicBezTo>
                  <a:pt x="1092" y="77"/>
                  <a:pt x="1096" y="74"/>
                  <a:pt x="1100" y="74"/>
                </a:cubicBezTo>
                <a:cubicBezTo>
                  <a:pt x="1100" y="74"/>
                  <a:pt x="1100" y="74"/>
                  <a:pt x="1100" y="74"/>
                </a:cubicBezTo>
                <a:cubicBezTo>
                  <a:pt x="1104" y="74"/>
                  <a:pt x="1108" y="77"/>
                  <a:pt x="1108" y="82"/>
                </a:cubicBezTo>
                <a:cubicBezTo>
                  <a:pt x="1108" y="82"/>
                  <a:pt x="1108" y="82"/>
                  <a:pt x="1108" y="82"/>
                </a:cubicBezTo>
                <a:cubicBezTo>
                  <a:pt x="1108" y="139"/>
                  <a:pt x="1108" y="139"/>
                  <a:pt x="1108" y="139"/>
                </a:cubicBezTo>
                <a:cubicBezTo>
                  <a:pt x="1108" y="156"/>
                  <a:pt x="1094" y="170"/>
                  <a:pt x="1077" y="170"/>
                </a:cubicBezTo>
                <a:cubicBezTo>
                  <a:pt x="1077" y="170"/>
                  <a:pt x="1077" y="170"/>
                  <a:pt x="1077" y="170"/>
                </a:cubicBezTo>
                <a:cubicBezTo>
                  <a:pt x="31" y="170"/>
                  <a:pt x="31" y="170"/>
                  <a:pt x="31" y="170"/>
                </a:cubicBezTo>
                <a:close/>
              </a:path>
            </a:pathLst>
          </a:custGeom>
          <a:solidFill>
            <a:schemeClr val="accent1"/>
          </a:solidFill>
          <a:ln>
            <a:noFill/>
          </a:ln>
        </p:spPr>
        <p:txBody>
          <a:bodyPr lIns="126000" tIns="82800" rIns="126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itchFamily="34" charset="0"/>
                <a:ea typeface="MS PGothic" pitchFamily="34" charset="-128"/>
                <a:cs typeface="+mn-cs"/>
              </a:rPr>
              <a:t>Benefits</a:t>
            </a:r>
          </a:p>
        </p:txBody>
      </p:sp>
      <p:sp>
        <p:nvSpPr>
          <p:cNvPr id="7" name="Rounded Rectangle 12">
            <a:extLst>
              <a:ext uri="{FF2B5EF4-FFF2-40B4-BE49-F238E27FC236}">
                <a16:creationId xmlns:a16="http://schemas.microsoft.com/office/drawing/2014/main" id="{5437AAAC-22BB-431D-9154-532BA160C201}"/>
              </a:ext>
            </a:extLst>
          </p:cNvPr>
          <p:cNvSpPr/>
          <p:nvPr/>
        </p:nvSpPr>
        <p:spPr>
          <a:xfrm>
            <a:off x="453198" y="2539365"/>
            <a:ext cx="3017520" cy="457200"/>
          </a:xfrm>
          <a:prstGeom prst="roundRect">
            <a:avLst>
              <a:gd name="adj" fmla="val 0"/>
            </a:avLst>
          </a:prstGeom>
          <a:solidFill>
            <a:schemeClr val="accent4">
              <a:lumMod val="20000"/>
              <a:lumOff val="80000"/>
            </a:schemeClr>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F238C"/>
                </a:solidFill>
                <a:effectLst/>
                <a:uLnTx/>
                <a:uFillTx/>
                <a:latin typeface="Arial"/>
                <a:ea typeface="+mn-ea"/>
                <a:cs typeface="+mn-cs"/>
              </a:rPr>
              <a:t>status, traceability, scope, focus</a:t>
            </a:r>
          </a:p>
        </p:txBody>
      </p:sp>
      <p:sp>
        <p:nvSpPr>
          <p:cNvPr id="8" name="Rounded Rectangle 13">
            <a:extLst>
              <a:ext uri="{FF2B5EF4-FFF2-40B4-BE49-F238E27FC236}">
                <a16:creationId xmlns:a16="http://schemas.microsoft.com/office/drawing/2014/main" id="{D40A3C20-EAB2-4CD4-BF0E-A9CB06FAB73D}"/>
              </a:ext>
            </a:extLst>
          </p:cNvPr>
          <p:cNvSpPr/>
          <p:nvPr/>
        </p:nvSpPr>
        <p:spPr>
          <a:xfrm>
            <a:off x="453197" y="3219450"/>
            <a:ext cx="3017520" cy="1217403"/>
          </a:xfrm>
          <a:prstGeom prst="roundRect">
            <a:avLst>
              <a:gd name="adj" fmla="val 21191"/>
            </a:avLst>
          </a:prstGeom>
          <a:solidFill>
            <a:schemeClr val="accent3">
              <a:lumMod val="40000"/>
              <a:lumOff val="60000"/>
              <a:alpha val="67000"/>
            </a:schemeClr>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238C"/>
                </a:solidFill>
                <a:effectLst/>
                <a:uLnTx/>
                <a:uFillTx/>
                <a:latin typeface="Arial"/>
                <a:ea typeface="+mn-ea"/>
                <a:cs typeface="+mn-cs"/>
              </a:rPr>
              <a:t>-    Untestable, Expensive</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F238C"/>
                </a:solidFill>
                <a:effectLst/>
                <a:uLnTx/>
                <a:uFillTx/>
                <a:latin typeface="Arial"/>
                <a:ea typeface="+mn-ea"/>
                <a:cs typeface="+mn-cs"/>
              </a:rPr>
              <a:t>Unclear, Incomplete</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F238C"/>
                </a:solidFill>
                <a:effectLst/>
                <a:uLnTx/>
                <a:uFillTx/>
                <a:latin typeface="Arial"/>
                <a:ea typeface="+mn-ea"/>
                <a:cs typeface="+mn-cs"/>
              </a:rPr>
              <a:t>No backward updated</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F238C"/>
                </a:solidFill>
                <a:effectLst/>
                <a:uLnTx/>
                <a:uFillTx/>
                <a:latin typeface="Arial"/>
                <a:ea typeface="+mn-ea"/>
                <a:cs typeface="+mn-cs"/>
              </a:rPr>
              <a:t>Do not show/match all risks</a:t>
            </a:r>
          </a:p>
        </p:txBody>
      </p:sp>
      <p:sp>
        <p:nvSpPr>
          <p:cNvPr id="9" name="Freeform 24" descr="bpct-blend2">
            <a:extLst>
              <a:ext uri="{FF2B5EF4-FFF2-40B4-BE49-F238E27FC236}">
                <a16:creationId xmlns:a16="http://schemas.microsoft.com/office/drawing/2014/main" id="{49ABEAA4-BCCC-46B3-9606-0520E75CF286}"/>
              </a:ext>
            </a:extLst>
          </p:cNvPr>
          <p:cNvSpPr>
            <a:spLocks/>
          </p:cNvSpPr>
          <p:nvPr/>
        </p:nvSpPr>
        <p:spPr bwMode="auto">
          <a:xfrm>
            <a:off x="4347892" y="897255"/>
            <a:ext cx="1828800" cy="457200"/>
          </a:xfrm>
          <a:custGeom>
            <a:avLst/>
            <a:gdLst>
              <a:gd name="T0" fmla="*/ 31 w 1108"/>
              <a:gd name="T1" fmla="*/ 170 h 170"/>
              <a:gd name="T2" fmla="*/ 0 w 1108"/>
              <a:gd name="T3" fmla="*/ 139 h 170"/>
              <a:gd name="T4" fmla="*/ 0 w 1108"/>
              <a:gd name="T5" fmla="*/ 139 h 170"/>
              <a:gd name="T6" fmla="*/ 0 w 1108"/>
              <a:gd name="T7" fmla="*/ 30 h 170"/>
              <a:gd name="T8" fmla="*/ 31 w 1108"/>
              <a:gd name="T9" fmla="*/ 0 h 170"/>
              <a:gd name="T10" fmla="*/ 31 w 1108"/>
              <a:gd name="T11" fmla="*/ 0 h 170"/>
              <a:gd name="T12" fmla="*/ 1077 w 1108"/>
              <a:gd name="T13" fmla="*/ 0 h 170"/>
              <a:gd name="T14" fmla="*/ 1108 w 1108"/>
              <a:gd name="T15" fmla="*/ 30 h 170"/>
              <a:gd name="T16" fmla="*/ 1108 w 1108"/>
              <a:gd name="T17" fmla="*/ 30 h 170"/>
              <a:gd name="T18" fmla="*/ 1108 w 1108"/>
              <a:gd name="T19" fmla="*/ 52 h 170"/>
              <a:gd name="T20" fmla="*/ 1100 w 1108"/>
              <a:gd name="T21" fmla="*/ 60 h 170"/>
              <a:gd name="T22" fmla="*/ 1100 w 1108"/>
              <a:gd name="T23" fmla="*/ 60 h 170"/>
              <a:gd name="T24" fmla="*/ 1092 w 1108"/>
              <a:gd name="T25" fmla="*/ 52 h 170"/>
              <a:gd name="T26" fmla="*/ 1092 w 1108"/>
              <a:gd name="T27" fmla="*/ 52 h 170"/>
              <a:gd name="T28" fmla="*/ 1092 w 1108"/>
              <a:gd name="T29" fmla="*/ 30 h 170"/>
              <a:gd name="T30" fmla="*/ 1077 w 1108"/>
              <a:gd name="T31" fmla="*/ 16 h 170"/>
              <a:gd name="T32" fmla="*/ 1077 w 1108"/>
              <a:gd name="T33" fmla="*/ 16 h 170"/>
              <a:gd name="T34" fmla="*/ 31 w 1108"/>
              <a:gd name="T35" fmla="*/ 16 h 170"/>
              <a:gd name="T36" fmla="*/ 16 w 1108"/>
              <a:gd name="T37" fmla="*/ 30 h 170"/>
              <a:gd name="T38" fmla="*/ 16 w 1108"/>
              <a:gd name="T39" fmla="*/ 30 h 170"/>
              <a:gd name="T40" fmla="*/ 16 w 1108"/>
              <a:gd name="T41" fmla="*/ 139 h 170"/>
              <a:gd name="T42" fmla="*/ 31 w 1108"/>
              <a:gd name="T43" fmla="*/ 154 h 170"/>
              <a:gd name="T44" fmla="*/ 31 w 1108"/>
              <a:gd name="T45" fmla="*/ 154 h 170"/>
              <a:gd name="T46" fmla="*/ 1077 w 1108"/>
              <a:gd name="T47" fmla="*/ 154 h 170"/>
              <a:gd name="T48" fmla="*/ 1092 w 1108"/>
              <a:gd name="T49" fmla="*/ 139 h 170"/>
              <a:gd name="T50" fmla="*/ 1092 w 1108"/>
              <a:gd name="T51" fmla="*/ 139 h 170"/>
              <a:gd name="T52" fmla="*/ 1092 w 1108"/>
              <a:gd name="T53" fmla="*/ 82 h 170"/>
              <a:gd name="T54" fmla="*/ 1092 w 1108"/>
              <a:gd name="T55" fmla="*/ 82 h 170"/>
              <a:gd name="T56" fmla="*/ 1100 w 1108"/>
              <a:gd name="T57" fmla="*/ 74 h 170"/>
              <a:gd name="T58" fmla="*/ 1100 w 1108"/>
              <a:gd name="T59" fmla="*/ 74 h 170"/>
              <a:gd name="T60" fmla="*/ 1108 w 1108"/>
              <a:gd name="T61" fmla="*/ 82 h 170"/>
              <a:gd name="T62" fmla="*/ 1108 w 1108"/>
              <a:gd name="T63" fmla="*/ 82 h 170"/>
              <a:gd name="T64" fmla="*/ 1108 w 1108"/>
              <a:gd name="T65" fmla="*/ 139 h 170"/>
              <a:gd name="T66" fmla="*/ 1077 w 1108"/>
              <a:gd name="T67" fmla="*/ 170 h 170"/>
              <a:gd name="T68" fmla="*/ 1077 w 1108"/>
              <a:gd name="T69" fmla="*/ 170 h 170"/>
              <a:gd name="T70" fmla="*/ 31 w 1108"/>
              <a:gd name="T71" fmla="*/ 170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170"/>
              <a:gd name="T110" fmla="*/ 1108 w 1108"/>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170">
                <a:moveTo>
                  <a:pt x="31" y="170"/>
                </a:moveTo>
                <a:cubicBezTo>
                  <a:pt x="14" y="170"/>
                  <a:pt x="0" y="156"/>
                  <a:pt x="0" y="139"/>
                </a:cubicBezTo>
                <a:cubicBezTo>
                  <a:pt x="0" y="139"/>
                  <a:pt x="0" y="139"/>
                  <a:pt x="0" y="139"/>
                </a:cubicBezTo>
                <a:cubicBezTo>
                  <a:pt x="0" y="30"/>
                  <a:pt x="0" y="30"/>
                  <a:pt x="0" y="30"/>
                </a:cubicBezTo>
                <a:cubicBezTo>
                  <a:pt x="0" y="13"/>
                  <a:pt x="14" y="0"/>
                  <a:pt x="31" y="0"/>
                </a:cubicBezTo>
                <a:cubicBezTo>
                  <a:pt x="31" y="0"/>
                  <a:pt x="31" y="0"/>
                  <a:pt x="31"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6"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1" y="16"/>
                  <a:pt x="31" y="16"/>
                  <a:pt x="31" y="16"/>
                </a:cubicBezTo>
                <a:cubicBezTo>
                  <a:pt x="23" y="16"/>
                  <a:pt x="16" y="22"/>
                  <a:pt x="16" y="30"/>
                </a:cubicBezTo>
                <a:cubicBezTo>
                  <a:pt x="16" y="30"/>
                  <a:pt x="16" y="30"/>
                  <a:pt x="16" y="30"/>
                </a:cubicBezTo>
                <a:cubicBezTo>
                  <a:pt x="16" y="139"/>
                  <a:pt x="16" y="139"/>
                  <a:pt x="16" y="139"/>
                </a:cubicBezTo>
                <a:cubicBezTo>
                  <a:pt x="16" y="147"/>
                  <a:pt x="23" y="154"/>
                  <a:pt x="31" y="154"/>
                </a:cubicBezTo>
                <a:cubicBezTo>
                  <a:pt x="31" y="154"/>
                  <a:pt x="31" y="154"/>
                  <a:pt x="31" y="154"/>
                </a:cubicBezTo>
                <a:cubicBezTo>
                  <a:pt x="1077" y="154"/>
                  <a:pt x="1077" y="154"/>
                  <a:pt x="1077" y="154"/>
                </a:cubicBezTo>
                <a:cubicBezTo>
                  <a:pt x="1085" y="154"/>
                  <a:pt x="1092" y="147"/>
                  <a:pt x="1092" y="139"/>
                </a:cubicBezTo>
                <a:cubicBezTo>
                  <a:pt x="1092" y="139"/>
                  <a:pt x="1092" y="139"/>
                  <a:pt x="1092" y="139"/>
                </a:cubicBezTo>
                <a:cubicBezTo>
                  <a:pt x="1092" y="82"/>
                  <a:pt x="1092" y="82"/>
                  <a:pt x="1092" y="82"/>
                </a:cubicBezTo>
                <a:cubicBezTo>
                  <a:pt x="1092" y="82"/>
                  <a:pt x="1092" y="82"/>
                  <a:pt x="1092" y="82"/>
                </a:cubicBezTo>
                <a:cubicBezTo>
                  <a:pt x="1092" y="77"/>
                  <a:pt x="1096" y="74"/>
                  <a:pt x="1100" y="74"/>
                </a:cubicBezTo>
                <a:cubicBezTo>
                  <a:pt x="1100" y="74"/>
                  <a:pt x="1100" y="74"/>
                  <a:pt x="1100" y="74"/>
                </a:cubicBezTo>
                <a:cubicBezTo>
                  <a:pt x="1104" y="74"/>
                  <a:pt x="1108" y="77"/>
                  <a:pt x="1108" y="82"/>
                </a:cubicBezTo>
                <a:cubicBezTo>
                  <a:pt x="1108" y="82"/>
                  <a:pt x="1108" y="82"/>
                  <a:pt x="1108" y="82"/>
                </a:cubicBezTo>
                <a:cubicBezTo>
                  <a:pt x="1108" y="139"/>
                  <a:pt x="1108" y="139"/>
                  <a:pt x="1108" y="139"/>
                </a:cubicBezTo>
                <a:cubicBezTo>
                  <a:pt x="1108" y="156"/>
                  <a:pt x="1094" y="170"/>
                  <a:pt x="1077" y="170"/>
                </a:cubicBezTo>
                <a:cubicBezTo>
                  <a:pt x="1077" y="170"/>
                  <a:pt x="1077" y="170"/>
                  <a:pt x="1077" y="170"/>
                </a:cubicBezTo>
                <a:cubicBezTo>
                  <a:pt x="31" y="170"/>
                  <a:pt x="31" y="170"/>
                  <a:pt x="31" y="170"/>
                </a:cubicBezTo>
                <a:close/>
              </a:path>
            </a:pathLst>
          </a:custGeom>
          <a:solidFill>
            <a:schemeClr val="accent4">
              <a:lumMod val="50000"/>
            </a:schemeClr>
          </a:solidFill>
          <a:ln>
            <a:noFill/>
          </a:ln>
        </p:spPr>
        <p:txBody>
          <a:bodyPr lIns="126000" tIns="82800" rIns="126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80808"/>
                </a:solidFill>
                <a:effectLst/>
                <a:uLnTx/>
                <a:uFillTx/>
                <a:latin typeface="Calibri" pitchFamily="34" charset="0"/>
                <a:ea typeface="MS PGothic" pitchFamily="34" charset="-128"/>
                <a:cs typeface="+mn-cs"/>
              </a:rPr>
              <a:t>Efficiency </a:t>
            </a:r>
          </a:p>
        </p:txBody>
      </p:sp>
      <p:sp>
        <p:nvSpPr>
          <p:cNvPr id="10" name="Freeform 24" descr="bpct-blend2">
            <a:extLst>
              <a:ext uri="{FF2B5EF4-FFF2-40B4-BE49-F238E27FC236}">
                <a16:creationId xmlns:a16="http://schemas.microsoft.com/office/drawing/2014/main" id="{66147C78-B196-4D71-B487-5DC309A22E51}"/>
              </a:ext>
            </a:extLst>
          </p:cNvPr>
          <p:cNvSpPr>
            <a:spLocks/>
          </p:cNvSpPr>
          <p:nvPr/>
        </p:nvSpPr>
        <p:spPr bwMode="auto">
          <a:xfrm>
            <a:off x="4347892" y="1445895"/>
            <a:ext cx="1828800" cy="457200"/>
          </a:xfrm>
          <a:custGeom>
            <a:avLst/>
            <a:gdLst>
              <a:gd name="T0" fmla="*/ 31 w 1108"/>
              <a:gd name="T1" fmla="*/ 170 h 170"/>
              <a:gd name="T2" fmla="*/ 0 w 1108"/>
              <a:gd name="T3" fmla="*/ 139 h 170"/>
              <a:gd name="T4" fmla="*/ 0 w 1108"/>
              <a:gd name="T5" fmla="*/ 139 h 170"/>
              <a:gd name="T6" fmla="*/ 0 w 1108"/>
              <a:gd name="T7" fmla="*/ 30 h 170"/>
              <a:gd name="T8" fmla="*/ 31 w 1108"/>
              <a:gd name="T9" fmla="*/ 0 h 170"/>
              <a:gd name="T10" fmla="*/ 31 w 1108"/>
              <a:gd name="T11" fmla="*/ 0 h 170"/>
              <a:gd name="T12" fmla="*/ 1077 w 1108"/>
              <a:gd name="T13" fmla="*/ 0 h 170"/>
              <a:gd name="T14" fmla="*/ 1108 w 1108"/>
              <a:gd name="T15" fmla="*/ 30 h 170"/>
              <a:gd name="T16" fmla="*/ 1108 w 1108"/>
              <a:gd name="T17" fmla="*/ 30 h 170"/>
              <a:gd name="T18" fmla="*/ 1108 w 1108"/>
              <a:gd name="T19" fmla="*/ 52 h 170"/>
              <a:gd name="T20" fmla="*/ 1100 w 1108"/>
              <a:gd name="T21" fmla="*/ 60 h 170"/>
              <a:gd name="T22" fmla="*/ 1100 w 1108"/>
              <a:gd name="T23" fmla="*/ 60 h 170"/>
              <a:gd name="T24" fmla="*/ 1092 w 1108"/>
              <a:gd name="T25" fmla="*/ 52 h 170"/>
              <a:gd name="T26" fmla="*/ 1092 w 1108"/>
              <a:gd name="T27" fmla="*/ 52 h 170"/>
              <a:gd name="T28" fmla="*/ 1092 w 1108"/>
              <a:gd name="T29" fmla="*/ 30 h 170"/>
              <a:gd name="T30" fmla="*/ 1077 w 1108"/>
              <a:gd name="T31" fmla="*/ 16 h 170"/>
              <a:gd name="T32" fmla="*/ 1077 w 1108"/>
              <a:gd name="T33" fmla="*/ 16 h 170"/>
              <a:gd name="T34" fmla="*/ 31 w 1108"/>
              <a:gd name="T35" fmla="*/ 16 h 170"/>
              <a:gd name="T36" fmla="*/ 16 w 1108"/>
              <a:gd name="T37" fmla="*/ 30 h 170"/>
              <a:gd name="T38" fmla="*/ 16 w 1108"/>
              <a:gd name="T39" fmla="*/ 30 h 170"/>
              <a:gd name="T40" fmla="*/ 16 w 1108"/>
              <a:gd name="T41" fmla="*/ 139 h 170"/>
              <a:gd name="T42" fmla="*/ 31 w 1108"/>
              <a:gd name="T43" fmla="*/ 154 h 170"/>
              <a:gd name="T44" fmla="*/ 31 w 1108"/>
              <a:gd name="T45" fmla="*/ 154 h 170"/>
              <a:gd name="T46" fmla="*/ 1077 w 1108"/>
              <a:gd name="T47" fmla="*/ 154 h 170"/>
              <a:gd name="T48" fmla="*/ 1092 w 1108"/>
              <a:gd name="T49" fmla="*/ 139 h 170"/>
              <a:gd name="T50" fmla="*/ 1092 w 1108"/>
              <a:gd name="T51" fmla="*/ 139 h 170"/>
              <a:gd name="T52" fmla="*/ 1092 w 1108"/>
              <a:gd name="T53" fmla="*/ 82 h 170"/>
              <a:gd name="T54" fmla="*/ 1092 w 1108"/>
              <a:gd name="T55" fmla="*/ 82 h 170"/>
              <a:gd name="T56" fmla="*/ 1100 w 1108"/>
              <a:gd name="T57" fmla="*/ 74 h 170"/>
              <a:gd name="T58" fmla="*/ 1100 w 1108"/>
              <a:gd name="T59" fmla="*/ 74 h 170"/>
              <a:gd name="T60" fmla="*/ 1108 w 1108"/>
              <a:gd name="T61" fmla="*/ 82 h 170"/>
              <a:gd name="T62" fmla="*/ 1108 w 1108"/>
              <a:gd name="T63" fmla="*/ 82 h 170"/>
              <a:gd name="T64" fmla="*/ 1108 w 1108"/>
              <a:gd name="T65" fmla="*/ 139 h 170"/>
              <a:gd name="T66" fmla="*/ 1077 w 1108"/>
              <a:gd name="T67" fmla="*/ 170 h 170"/>
              <a:gd name="T68" fmla="*/ 1077 w 1108"/>
              <a:gd name="T69" fmla="*/ 170 h 170"/>
              <a:gd name="T70" fmla="*/ 31 w 1108"/>
              <a:gd name="T71" fmla="*/ 170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170"/>
              <a:gd name="T110" fmla="*/ 1108 w 1108"/>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170">
                <a:moveTo>
                  <a:pt x="31" y="170"/>
                </a:moveTo>
                <a:cubicBezTo>
                  <a:pt x="14" y="170"/>
                  <a:pt x="0" y="156"/>
                  <a:pt x="0" y="139"/>
                </a:cubicBezTo>
                <a:cubicBezTo>
                  <a:pt x="0" y="139"/>
                  <a:pt x="0" y="139"/>
                  <a:pt x="0" y="139"/>
                </a:cubicBezTo>
                <a:cubicBezTo>
                  <a:pt x="0" y="30"/>
                  <a:pt x="0" y="30"/>
                  <a:pt x="0" y="30"/>
                </a:cubicBezTo>
                <a:cubicBezTo>
                  <a:pt x="0" y="13"/>
                  <a:pt x="14" y="0"/>
                  <a:pt x="31" y="0"/>
                </a:cubicBezTo>
                <a:cubicBezTo>
                  <a:pt x="31" y="0"/>
                  <a:pt x="31" y="0"/>
                  <a:pt x="31"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6"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1" y="16"/>
                  <a:pt x="31" y="16"/>
                  <a:pt x="31" y="16"/>
                </a:cubicBezTo>
                <a:cubicBezTo>
                  <a:pt x="23" y="16"/>
                  <a:pt x="16" y="22"/>
                  <a:pt x="16" y="30"/>
                </a:cubicBezTo>
                <a:cubicBezTo>
                  <a:pt x="16" y="30"/>
                  <a:pt x="16" y="30"/>
                  <a:pt x="16" y="30"/>
                </a:cubicBezTo>
                <a:cubicBezTo>
                  <a:pt x="16" y="139"/>
                  <a:pt x="16" y="139"/>
                  <a:pt x="16" y="139"/>
                </a:cubicBezTo>
                <a:cubicBezTo>
                  <a:pt x="16" y="147"/>
                  <a:pt x="23" y="154"/>
                  <a:pt x="31" y="154"/>
                </a:cubicBezTo>
                <a:cubicBezTo>
                  <a:pt x="31" y="154"/>
                  <a:pt x="31" y="154"/>
                  <a:pt x="31" y="154"/>
                </a:cubicBezTo>
                <a:cubicBezTo>
                  <a:pt x="1077" y="154"/>
                  <a:pt x="1077" y="154"/>
                  <a:pt x="1077" y="154"/>
                </a:cubicBezTo>
                <a:cubicBezTo>
                  <a:pt x="1085" y="154"/>
                  <a:pt x="1092" y="147"/>
                  <a:pt x="1092" y="139"/>
                </a:cubicBezTo>
                <a:cubicBezTo>
                  <a:pt x="1092" y="139"/>
                  <a:pt x="1092" y="139"/>
                  <a:pt x="1092" y="139"/>
                </a:cubicBezTo>
                <a:cubicBezTo>
                  <a:pt x="1092" y="82"/>
                  <a:pt x="1092" y="82"/>
                  <a:pt x="1092" y="82"/>
                </a:cubicBezTo>
                <a:cubicBezTo>
                  <a:pt x="1092" y="82"/>
                  <a:pt x="1092" y="82"/>
                  <a:pt x="1092" y="82"/>
                </a:cubicBezTo>
                <a:cubicBezTo>
                  <a:pt x="1092" y="77"/>
                  <a:pt x="1096" y="74"/>
                  <a:pt x="1100" y="74"/>
                </a:cubicBezTo>
                <a:cubicBezTo>
                  <a:pt x="1100" y="74"/>
                  <a:pt x="1100" y="74"/>
                  <a:pt x="1100" y="74"/>
                </a:cubicBezTo>
                <a:cubicBezTo>
                  <a:pt x="1104" y="74"/>
                  <a:pt x="1108" y="77"/>
                  <a:pt x="1108" y="82"/>
                </a:cubicBezTo>
                <a:cubicBezTo>
                  <a:pt x="1108" y="82"/>
                  <a:pt x="1108" y="82"/>
                  <a:pt x="1108" y="82"/>
                </a:cubicBezTo>
                <a:cubicBezTo>
                  <a:pt x="1108" y="139"/>
                  <a:pt x="1108" y="139"/>
                  <a:pt x="1108" y="139"/>
                </a:cubicBezTo>
                <a:cubicBezTo>
                  <a:pt x="1108" y="156"/>
                  <a:pt x="1094" y="170"/>
                  <a:pt x="1077" y="170"/>
                </a:cubicBezTo>
                <a:cubicBezTo>
                  <a:pt x="1077" y="170"/>
                  <a:pt x="1077" y="170"/>
                  <a:pt x="1077" y="170"/>
                </a:cubicBezTo>
                <a:cubicBezTo>
                  <a:pt x="31" y="170"/>
                  <a:pt x="31" y="170"/>
                  <a:pt x="31" y="170"/>
                </a:cubicBezTo>
                <a:close/>
              </a:path>
            </a:pathLst>
          </a:custGeom>
          <a:solidFill>
            <a:schemeClr val="accent4">
              <a:lumMod val="50000"/>
            </a:schemeClr>
          </a:solidFill>
          <a:ln>
            <a:noFill/>
          </a:ln>
        </p:spPr>
        <p:txBody>
          <a:bodyPr lIns="126000" tIns="82800" rIns="126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itchFamily="34" charset="0"/>
                <a:ea typeface="MS PGothic" pitchFamily="34" charset="-128"/>
                <a:cs typeface="+mn-cs"/>
              </a:rPr>
              <a:t>Purpose</a:t>
            </a:r>
          </a:p>
        </p:txBody>
      </p:sp>
      <p:sp>
        <p:nvSpPr>
          <p:cNvPr id="11" name="Freeform 24" descr="bpct-blend2">
            <a:extLst>
              <a:ext uri="{FF2B5EF4-FFF2-40B4-BE49-F238E27FC236}">
                <a16:creationId xmlns:a16="http://schemas.microsoft.com/office/drawing/2014/main" id="{BE509908-1B2C-4846-B84B-5DFD2DBC5880}"/>
              </a:ext>
            </a:extLst>
          </p:cNvPr>
          <p:cNvSpPr>
            <a:spLocks/>
          </p:cNvSpPr>
          <p:nvPr/>
        </p:nvSpPr>
        <p:spPr bwMode="auto">
          <a:xfrm>
            <a:off x="4347892" y="1994535"/>
            <a:ext cx="1828800" cy="457200"/>
          </a:xfrm>
          <a:custGeom>
            <a:avLst/>
            <a:gdLst>
              <a:gd name="T0" fmla="*/ 31 w 1108"/>
              <a:gd name="T1" fmla="*/ 170 h 170"/>
              <a:gd name="T2" fmla="*/ 0 w 1108"/>
              <a:gd name="T3" fmla="*/ 139 h 170"/>
              <a:gd name="T4" fmla="*/ 0 w 1108"/>
              <a:gd name="T5" fmla="*/ 139 h 170"/>
              <a:gd name="T6" fmla="*/ 0 w 1108"/>
              <a:gd name="T7" fmla="*/ 30 h 170"/>
              <a:gd name="T8" fmla="*/ 31 w 1108"/>
              <a:gd name="T9" fmla="*/ 0 h 170"/>
              <a:gd name="T10" fmla="*/ 31 w 1108"/>
              <a:gd name="T11" fmla="*/ 0 h 170"/>
              <a:gd name="T12" fmla="*/ 1077 w 1108"/>
              <a:gd name="T13" fmla="*/ 0 h 170"/>
              <a:gd name="T14" fmla="*/ 1108 w 1108"/>
              <a:gd name="T15" fmla="*/ 30 h 170"/>
              <a:gd name="T16" fmla="*/ 1108 w 1108"/>
              <a:gd name="T17" fmla="*/ 30 h 170"/>
              <a:gd name="T18" fmla="*/ 1108 w 1108"/>
              <a:gd name="T19" fmla="*/ 52 h 170"/>
              <a:gd name="T20" fmla="*/ 1100 w 1108"/>
              <a:gd name="T21" fmla="*/ 60 h 170"/>
              <a:gd name="T22" fmla="*/ 1100 w 1108"/>
              <a:gd name="T23" fmla="*/ 60 h 170"/>
              <a:gd name="T24" fmla="*/ 1092 w 1108"/>
              <a:gd name="T25" fmla="*/ 52 h 170"/>
              <a:gd name="T26" fmla="*/ 1092 w 1108"/>
              <a:gd name="T27" fmla="*/ 52 h 170"/>
              <a:gd name="T28" fmla="*/ 1092 w 1108"/>
              <a:gd name="T29" fmla="*/ 30 h 170"/>
              <a:gd name="T30" fmla="*/ 1077 w 1108"/>
              <a:gd name="T31" fmla="*/ 16 h 170"/>
              <a:gd name="T32" fmla="*/ 1077 w 1108"/>
              <a:gd name="T33" fmla="*/ 16 h 170"/>
              <a:gd name="T34" fmla="*/ 31 w 1108"/>
              <a:gd name="T35" fmla="*/ 16 h 170"/>
              <a:gd name="T36" fmla="*/ 16 w 1108"/>
              <a:gd name="T37" fmla="*/ 30 h 170"/>
              <a:gd name="T38" fmla="*/ 16 w 1108"/>
              <a:gd name="T39" fmla="*/ 30 h 170"/>
              <a:gd name="T40" fmla="*/ 16 w 1108"/>
              <a:gd name="T41" fmla="*/ 139 h 170"/>
              <a:gd name="T42" fmla="*/ 31 w 1108"/>
              <a:gd name="T43" fmla="*/ 154 h 170"/>
              <a:gd name="T44" fmla="*/ 31 w 1108"/>
              <a:gd name="T45" fmla="*/ 154 h 170"/>
              <a:gd name="T46" fmla="*/ 1077 w 1108"/>
              <a:gd name="T47" fmla="*/ 154 h 170"/>
              <a:gd name="T48" fmla="*/ 1092 w 1108"/>
              <a:gd name="T49" fmla="*/ 139 h 170"/>
              <a:gd name="T50" fmla="*/ 1092 w 1108"/>
              <a:gd name="T51" fmla="*/ 139 h 170"/>
              <a:gd name="T52" fmla="*/ 1092 w 1108"/>
              <a:gd name="T53" fmla="*/ 82 h 170"/>
              <a:gd name="T54" fmla="*/ 1092 w 1108"/>
              <a:gd name="T55" fmla="*/ 82 h 170"/>
              <a:gd name="T56" fmla="*/ 1100 w 1108"/>
              <a:gd name="T57" fmla="*/ 74 h 170"/>
              <a:gd name="T58" fmla="*/ 1100 w 1108"/>
              <a:gd name="T59" fmla="*/ 74 h 170"/>
              <a:gd name="T60" fmla="*/ 1108 w 1108"/>
              <a:gd name="T61" fmla="*/ 82 h 170"/>
              <a:gd name="T62" fmla="*/ 1108 w 1108"/>
              <a:gd name="T63" fmla="*/ 82 h 170"/>
              <a:gd name="T64" fmla="*/ 1108 w 1108"/>
              <a:gd name="T65" fmla="*/ 139 h 170"/>
              <a:gd name="T66" fmla="*/ 1077 w 1108"/>
              <a:gd name="T67" fmla="*/ 170 h 170"/>
              <a:gd name="T68" fmla="*/ 1077 w 1108"/>
              <a:gd name="T69" fmla="*/ 170 h 170"/>
              <a:gd name="T70" fmla="*/ 31 w 1108"/>
              <a:gd name="T71" fmla="*/ 170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170"/>
              <a:gd name="T110" fmla="*/ 1108 w 1108"/>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170">
                <a:moveTo>
                  <a:pt x="31" y="170"/>
                </a:moveTo>
                <a:cubicBezTo>
                  <a:pt x="14" y="170"/>
                  <a:pt x="0" y="156"/>
                  <a:pt x="0" y="139"/>
                </a:cubicBezTo>
                <a:cubicBezTo>
                  <a:pt x="0" y="139"/>
                  <a:pt x="0" y="139"/>
                  <a:pt x="0" y="139"/>
                </a:cubicBezTo>
                <a:cubicBezTo>
                  <a:pt x="0" y="30"/>
                  <a:pt x="0" y="30"/>
                  <a:pt x="0" y="30"/>
                </a:cubicBezTo>
                <a:cubicBezTo>
                  <a:pt x="0" y="13"/>
                  <a:pt x="14" y="0"/>
                  <a:pt x="31" y="0"/>
                </a:cubicBezTo>
                <a:cubicBezTo>
                  <a:pt x="31" y="0"/>
                  <a:pt x="31" y="0"/>
                  <a:pt x="31"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6"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1" y="16"/>
                  <a:pt x="31" y="16"/>
                  <a:pt x="31" y="16"/>
                </a:cubicBezTo>
                <a:cubicBezTo>
                  <a:pt x="23" y="16"/>
                  <a:pt x="16" y="22"/>
                  <a:pt x="16" y="30"/>
                </a:cubicBezTo>
                <a:cubicBezTo>
                  <a:pt x="16" y="30"/>
                  <a:pt x="16" y="30"/>
                  <a:pt x="16" y="30"/>
                </a:cubicBezTo>
                <a:cubicBezTo>
                  <a:pt x="16" y="139"/>
                  <a:pt x="16" y="139"/>
                  <a:pt x="16" y="139"/>
                </a:cubicBezTo>
                <a:cubicBezTo>
                  <a:pt x="16" y="147"/>
                  <a:pt x="23" y="154"/>
                  <a:pt x="31" y="154"/>
                </a:cubicBezTo>
                <a:cubicBezTo>
                  <a:pt x="31" y="154"/>
                  <a:pt x="31" y="154"/>
                  <a:pt x="31" y="154"/>
                </a:cubicBezTo>
                <a:cubicBezTo>
                  <a:pt x="1077" y="154"/>
                  <a:pt x="1077" y="154"/>
                  <a:pt x="1077" y="154"/>
                </a:cubicBezTo>
                <a:cubicBezTo>
                  <a:pt x="1085" y="154"/>
                  <a:pt x="1092" y="147"/>
                  <a:pt x="1092" y="139"/>
                </a:cubicBezTo>
                <a:cubicBezTo>
                  <a:pt x="1092" y="139"/>
                  <a:pt x="1092" y="139"/>
                  <a:pt x="1092" y="139"/>
                </a:cubicBezTo>
                <a:cubicBezTo>
                  <a:pt x="1092" y="82"/>
                  <a:pt x="1092" y="82"/>
                  <a:pt x="1092" y="82"/>
                </a:cubicBezTo>
                <a:cubicBezTo>
                  <a:pt x="1092" y="82"/>
                  <a:pt x="1092" y="82"/>
                  <a:pt x="1092" y="82"/>
                </a:cubicBezTo>
                <a:cubicBezTo>
                  <a:pt x="1092" y="77"/>
                  <a:pt x="1096" y="74"/>
                  <a:pt x="1100" y="74"/>
                </a:cubicBezTo>
                <a:cubicBezTo>
                  <a:pt x="1100" y="74"/>
                  <a:pt x="1100" y="74"/>
                  <a:pt x="1100" y="74"/>
                </a:cubicBezTo>
                <a:cubicBezTo>
                  <a:pt x="1104" y="74"/>
                  <a:pt x="1108" y="77"/>
                  <a:pt x="1108" y="82"/>
                </a:cubicBezTo>
                <a:cubicBezTo>
                  <a:pt x="1108" y="82"/>
                  <a:pt x="1108" y="82"/>
                  <a:pt x="1108" y="82"/>
                </a:cubicBezTo>
                <a:cubicBezTo>
                  <a:pt x="1108" y="139"/>
                  <a:pt x="1108" y="139"/>
                  <a:pt x="1108" y="139"/>
                </a:cubicBezTo>
                <a:cubicBezTo>
                  <a:pt x="1108" y="156"/>
                  <a:pt x="1094" y="170"/>
                  <a:pt x="1077" y="170"/>
                </a:cubicBezTo>
                <a:cubicBezTo>
                  <a:pt x="1077" y="170"/>
                  <a:pt x="1077" y="170"/>
                  <a:pt x="1077" y="170"/>
                </a:cubicBezTo>
                <a:cubicBezTo>
                  <a:pt x="31" y="170"/>
                  <a:pt x="31" y="170"/>
                  <a:pt x="31" y="170"/>
                </a:cubicBezTo>
                <a:close/>
              </a:path>
            </a:pathLst>
          </a:custGeom>
          <a:solidFill>
            <a:schemeClr val="accent4">
              <a:lumMod val="50000"/>
            </a:schemeClr>
          </a:solidFill>
          <a:ln>
            <a:noFill/>
          </a:ln>
        </p:spPr>
        <p:txBody>
          <a:bodyPr lIns="126000" tIns="82800" rIns="126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itchFamily="34" charset="0"/>
                <a:ea typeface="MS PGothic" pitchFamily="34" charset="-128"/>
                <a:cs typeface="+mn-cs"/>
              </a:rPr>
              <a:t>Transparency</a:t>
            </a:r>
          </a:p>
        </p:txBody>
      </p:sp>
      <p:sp>
        <p:nvSpPr>
          <p:cNvPr id="12" name="Rounded Rectangle 18">
            <a:extLst>
              <a:ext uri="{FF2B5EF4-FFF2-40B4-BE49-F238E27FC236}">
                <a16:creationId xmlns:a16="http://schemas.microsoft.com/office/drawing/2014/main" id="{882CADB8-3B6E-4476-9C94-89C893E7A6FC}"/>
              </a:ext>
            </a:extLst>
          </p:cNvPr>
          <p:cNvSpPr/>
          <p:nvPr/>
        </p:nvSpPr>
        <p:spPr>
          <a:xfrm>
            <a:off x="3752849" y="2539365"/>
            <a:ext cx="3018887" cy="457200"/>
          </a:xfrm>
          <a:prstGeom prst="roundRect">
            <a:avLst>
              <a:gd name="adj" fmla="val 0"/>
            </a:avLst>
          </a:prstGeom>
          <a:solidFill>
            <a:schemeClr val="accent4">
              <a:lumMod val="20000"/>
              <a:lumOff val="80000"/>
            </a:schemeClr>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F238C"/>
                </a:solidFill>
                <a:effectLst/>
                <a:uLnTx/>
                <a:uFillTx/>
                <a:latin typeface="Arial"/>
                <a:ea typeface="+mn-ea"/>
                <a:cs typeface="+mn-cs"/>
              </a:rPr>
              <a:t>effectiveness, confidence, agility, traceability, focus</a:t>
            </a:r>
          </a:p>
        </p:txBody>
      </p:sp>
      <p:sp>
        <p:nvSpPr>
          <p:cNvPr id="13" name="Rounded Rectangle 19">
            <a:extLst>
              <a:ext uri="{FF2B5EF4-FFF2-40B4-BE49-F238E27FC236}">
                <a16:creationId xmlns:a16="http://schemas.microsoft.com/office/drawing/2014/main" id="{5C19D4E0-065A-4D7E-A924-FC02CCE75A19}"/>
              </a:ext>
            </a:extLst>
          </p:cNvPr>
          <p:cNvSpPr/>
          <p:nvPr/>
        </p:nvSpPr>
        <p:spPr>
          <a:xfrm>
            <a:off x="3752849" y="3219450"/>
            <a:ext cx="3018887" cy="1217403"/>
          </a:xfrm>
          <a:prstGeom prst="roundRect">
            <a:avLst>
              <a:gd name="adj" fmla="val 21771"/>
            </a:avLst>
          </a:prstGeom>
          <a:solidFill>
            <a:schemeClr val="accent3">
              <a:lumMod val="40000"/>
              <a:lumOff val="60000"/>
              <a:alpha val="67000"/>
            </a:schemeClr>
          </a:solidFill>
          <a:ln w="19050" cap="sq">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F238C"/>
                </a:solidFill>
                <a:effectLst/>
                <a:uLnTx/>
                <a:uFillTx/>
                <a:latin typeface="Arial"/>
                <a:ea typeface="+mn-ea"/>
                <a:cs typeface="+mn-cs"/>
              </a:rPr>
              <a:t>Unrecognized/missing</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F238C"/>
                </a:solidFill>
                <a:effectLst/>
                <a:uLnTx/>
                <a:uFillTx/>
                <a:latin typeface="Arial"/>
                <a:ea typeface="+mn-ea"/>
                <a:cs typeface="+mn-cs"/>
              </a:rPr>
              <a:t>Subjective</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F238C"/>
                </a:solidFill>
                <a:effectLst/>
                <a:uLnTx/>
                <a:uFillTx/>
                <a:latin typeface="Arial"/>
                <a:ea typeface="+mn-ea"/>
                <a:cs typeface="+mn-cs"/>
              </a:rPr>
              <a:t>Difficult to test</a:t>
            </a:r>
          </a:p>
        </p:txBody>
      </p:sp>
      <p:sp>
        <p:nvSpPr>
          <p:cNvPr id="14" name="TextBox 13">
            <a:extLst>
              <a:ext uri="{FF2B5EF4-FFF2-40B4-BE49-F238E27FC236}">
                <a16:creationId xmlns:a16="http://schemas.microsoft.com/office/drawing/2014/main" id="{6B21995F-5C2C-44D4-B44A-29EE8D66AD55}"/>
              </a:ext>
            </a:extLst>
          </p:cNvPr>
          <p:cNvSpPr txBox="1"/>
          <p:nvPr/>
        </p:nvSpPr>
        <p:spPr>
          <a:xfrm>
            <a:off x="453198" y="4512746"/>
            <a:ext cx="3017521"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8C"/>
                </a:solidFill>
                <a:effectLst/>
                <a:uLnTx/>
                <a:uFillTx/>
                <a:latin typeface="Calibri" pitchFamily="34" charset="0"/>
                <a:ea typeface="MS PGothic" pitchFamily="34" charset="-128"/>
                <a:cs typeface="+mn-cs"/>
              </a:rPr>
              <a:t>Requirements Based Testing</a:t>
            </a:r>
          </a:p>
        </p:txBody>
      </p:sp>
      <p:sp>
        <p:nvSpPr>
          <p:cNvPr id="15" name="TextBox 14">
            <a:extLst>
              <a:ext uri="{FF2B5EF4-FFF2-40B4-BE49-F238E27FC236}">
                <a16:creationId xmlns:a16="http://schemas.microsoft.com/office/drawing/2014/main" id="{524381F0-2305-4FDD-B6E7-9FCCDBCACC1F}"/>
              </a:ext>
            </a:extLst>
          </p:cNvPr>
          <p:cNvSpPr txBox="1"/>
          <p:nvPr/>
        </p:nvSpPr>
        <p:spPr>
          <a:xfrm>
            <a:off x="3752849" y="4512746"/>
            <a:ext cx="3018887"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8C"/>
                </a:solidFill>
                <a:effectLst/>
                <a:uLnTx/>
                <a:uFillTx/>
                <a:latin typeface="Calibri" pitchFamily="34" charset="0"/>
                <a:ea typeface="MS PGothic" pitchFamily="34" charset="-128"/>
                <a:cs typeface="+mn-cs"/>
              </a:rPr>
              <a:t>Risks-Based Testing</a:t>
            </a:r>
          </a:p>
        </p:txBody>
      </p:sp>
      <p:pic>
        <p:nvPicPr>
          <p:cNvPr id="17" name="Picture 4">
            <a:extLst>
              <a:ext uri="{FF2B5EF4-FFF2-40B4-BE49-F238E27FC236}">
                <a16:creationId xmlns:a16="http://schemas.microsoft.com/office/drawing/2014/main" id="{E275C530-7FB3-41CE-8C94-79D1591ED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6" y="958527"/>
            <a:ext cx="1893138" cy="143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reeform 24" descr="bpct-blend6">
            <a:extLst>
              <a:ext uri="{FF2B5EF4-FFF2-40B4-BE49-F238E27FC236}">
                <a16:creationId xmlns:a16="http://schemas.microsoft.com/office/drawing/2014/main" id="{71424768-5873-481C-835C-66EDEC841C43}"/>
              </a:ext>
            </a:extLst>
          </p:cNvPr>
          <p:cNvSpPr>
            <a:spLocks/>
          </p:cNvSpPr>
          <p:nvPr/>
        </p:nvSpPr>
        <p:spPr bwMode="auto">
          <a:xfrm>
            <a:off x="1047558" y="897255"/>
            <a:ext cx="1828800" cy="457200"/>
          </a:xfrm>
          <a:custGeom>
            <a:avLst/>
            <a:gdLst>
              <a:gd name="T0" fmla="*/ 31 w 1108"/>
              <a:gd name="T1" fmla="*/ 170 h 170"/>
              <a:gd name="T2" fmla="*/ 0 w 1108"/>
              <a:gd name="T3" fmla="*/ 139 h 170"/>
              <a:gd name="T4" fmla="*/ 0 w 1108"/>
              <a:gd name="T5" fmla="*/ 139 h 170"/>
              <a:gd name="T6" fmla="*/ 0 w 1108"/>
              <a:gd name="T7" fmla="*/ 30 h 170"/>
              <a:gd name="T8" fmla="*/ 31 w 1108"/>
              <a:gd name="T9" fmla="*/ 0 h 170"/>
              <a:gd name="T10" fmla="*/ 31 w 1108"/>
              <a:gd name="T11" fmla="*/ 0 h 170"/>
              <a:gd name="T12" fmla="*/ 1077 w 1108"/>
              <a:gd name="T13" fmla="*/ 0 h 170"/>
              <a:gd name="T14" fmla="*/ 1108 w 1108"/>
              <a:gd name="T15" fmla="*/ 30 h 170"/>
              <a:gd name="T16" fmla="*/ 1108 w 1108"/>
              <a:gd name="T17" fmla="*/ 30 h 170"/>
              <a:gd name="T18" fmla="*/ 1108 w 1108"/>
              <a:gd name="T19" fmla="*/ 52 h 170"/>
              <a:gd name="T20" fmla="*/ 1100 w 1108"/>
              <a:gd name="T21" fmla="*/ 60 h 170"/>
              <a:gd name="T22" fmla="*/ 1100 w 1108"/>
              <a:gd name="T23" fmla="*/ 60 h 170"/>
              <a:gd name="T24" fmla="*/ 1092 w 1108"/>
              <a:gd name="T25" fmla="*/ 52 h 170"/>
              <a:gd name="T26" fmla="*/ 1092 w 1108"/>
              <a:gd name="T27" fmla="*/ 52 h 170"/>
              <a:gd name="T28" fmla="*/ 1092 w 1108"/>
              <a:gd name="T29" fmla="*/ 30 h 170"/>
              <a:gd name="T30" fmla="*/ 1077 w 1108"/>
              <a:gd name="T31" fmla="*/ 16 h 170"/>
              <a:gd name="T32" fmla="*/ 1077 w 1108"/>
              <a:gd name="T33" fmla="*/ 16 h 170"/>
              <a:gd name="T34" fmla="*/ 31 w 1108"/>
              <a:gd name="T35" fmla="*/ 16 h 170"/>
              <a:gd name="T36" fmla="*/ 16 w 1108"/>
              <a:gd name="T37" fmla="*/ 30 h 170"/>
              <a:gd name="T38" fmla="*/ 16 w 1108"/>
              <a:gd name="T39" fmla="*/ 30 h 170"/>
              <a:gd name="T40" fmla="*/ 16 w 1108"/>
              <a:gd name="T41" fmla="*/ 139 h 170"/>
              <a:gd name="T42" fmla="*/ 31 w 1108"/>
              <a:gd name="T43" fmla="*/ 154 h 170"/>
              <a:gd name="T44" fmla="*/ 31 w 1108"/>
              <a:gd name="T45" fmla="*/ 154 h 170"/>
              <a:gd name="T46" fmla="*/ 1077 w 1108"/>
              <a:gd name="T47" fmla="*/ 154 h 170"/>
              <a:gd name="T48" fmla="*/ 1092 w 1108"/>
              <a:gd name="T49" fmla="*/ 139 h 170"/>
              <a:gd name="T50" fmla="*/ 1092 w 1108"/>
              <a:gd name="T51" fmla="*/ 139 h 170"/>
              <a:gd name="T52" fmla="*/ 1092 w 1108"/>
              <a:gd name="T53" fmla="*/ 82 h 170"/>
              <a:gd name="T54" fmla="*/ 1092 w 1108"/>
              <a:gd name="T55" fmla="*/ 82 h 170"/>
              <a:gd name="T56" fmla="*/ 1100 w 1108"/>
              <a:gd name="T57" fmla="*/ 74 h 170"/>
              <a:gd name="T58" fmla="*/ 1100 w 1108"/>
              <a:gd name="T59" fmla="*/ 74 h 170"/>
              <a:gd name="T60" fmla="*/ 1108 w 1108"/>
              <a:gd name="T61" fmla="*/ 82 h 170"/>
              <a:gd name="T62" fmla="*/ 1108 w 1108"/>
              <a:gd name="T63" fmla="*/ 82 h 170"/>
              <a:gd name="T64" fmla="*/ 1108 w 1108"/>
              <a:gd name="T65" fmla="*/ 139 h 170"/>
              <a:gd name="T66" fmla="*/ 1077 w 1108"/>
              <a:gd name="T67" fmla="*/ 170 h 170"/>
              <a:gd name="T68" fmla="*/ 1077 w 1108"/>
              <a:gd name="T69" fmla="*/ 170 h 170"/>
              <a:gd name="T70" fmla="*/ 31 w 1108"/>
              <a:gd name="T71" fmla="*/ 170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170"/>
              <a:gd name="T110" fmla="*/ 1108 w 1108"/>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170">
                <a:moveTo>
                  <a:pt x="31" y="170"/>
                </a:moveTo>
                <a:cubicBezTo>
                  <a:pt x="14" y="170"/>
                  <a:pt x="0" y="156"/>
                  <a:pt x="0" y="139"/>
                </a:cubicBezTo>
                <a:cubicBezTo>
                  <a:pt x="0" y="139"/>
                  <a:pt x="0" y="139"/>
                  <a:pt x="0" y="139"/>
                </a:cubicBezTo>
                <a:cubicBezTo>
                  <a:pt x="0" y="30"/>
                  <a:pt x="0" y="30"/>
                  <a:pt x="0" y="30"/>
                </a:cubicBezTo>
                <a:cubicBezTo>
                  <a:pt x="0" y="13"/>
                  <a:pt x="14" y="0"/>
                  <a:pt x="31" y="0"/>
                </a:cubicBezTo>
                <a:cubicBezTo>
                  <a:pt x="31" y="0"/>
                  <a:pt x="31" y="0"/>
                  <a:pt x="31"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6"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1" y="16"/>
                  <a:pt x="31" y="16"/>
                  <a:pt x="31" y="16"/>
                </a:cubicBezTo>
                <a:cubicBezTo>
                  <a:pt x="23" y="16"/>
                  <a:pt x="16" y="22"/>
                  <a:pt x="16" y="30"/>
                </a:cubicBezTo>
                <a:cubicBezTo>
                  <a:pt x="16" y="30"/>
                  <a:pt x="16" y="30"/>
                  <a:pt x="16" y="30"/>
                </a:cubicBezTo>
                <a:cubicBezTo>
                  <a:pt x="16" y="139"/>
                  <a:pt x="16" y="139"/>
                  <a:pt x="16" y="139"/>
                </a:cubicBezTo>
                <a:cubicBezTo>
                  <a:pt x="16" y="147"/>
                  <a:pt x="23" y="154"/>
                  <a:pt x="31" y="154"/>
                </a:cubicBezTo>
                <a:cubicBezTo>
                  <a:pt x="31" y="154"/>
                  <a:pt x="31" y="154"/>
                  <a:pt x="31" y="154"/>
                </a:cubicBezTo>
                <a:cubicBezTo>
                  <a:pt x="1077" y="154"/>
                  <a:pt x="1077" y="154"/>
                  <a:pt x="1077" y="154"/>
                </a:cubicBezTo>
                <a:cubicBezTo>
                  <a:pt x="1085" y="154"/>
                  <a:pt x="1092" y="147"/>
                  <a:pt x="1092" y="139"/>
                </a:cubicBezTo>
                <a:cubicBezTo>
                  <a:pt x="1092" y="139"/>
                  <a:pt x="1092" y="139"/>
                  <a:pt x="1092" y="139"/>
                </a:cubicBezTo>
                <a:cubicBezTo>
                  <a:pt x="1092" y="82"/>
                  <a:pt x="1092" y="82"/>
                  <a:pt x="1092" y="82"/>
                </a:cubicBezTo>
                <a:cubicBezTo>
                  <a:pt x="1092" y="82"/>
                  <a:pt x="1092" y="82"/>
                  <a:pt x="1092" y="82"/>
                </a:cubicBezTo>
                <a:cubicBezTo>
                  <a:pt x="1092" y="77"/>
                  <a:pt x="1096" y="74"/>
                  <a:pt x="1100" y="74"/>
                </a:cubicBezTo>
                <a:cubicBezTo>
                  <a:pt x="1100" y="74"/>
                  <a:pt x="1100" y="74"/>
                  <a:pt x="1100" y="74"/>
                </a:cubicBezTo>
                <a:cubicBezTo>
                  <a:pt x="1104" y="74"/>
                  <a:pt x="1108" y="77"/>
                  <a:pt x="1108" y="82"/>
                </a:cubicBezTo>
                <a:cubicBezTo>
                  <a:pt x="1108" y="82"/>
                  <a:pt x="1108" y="82"/>
                  <a:pt x="1108" y="82"/>
                </a:cubicBezTo>
                <a:cubicBezTo>
                  <a:pt x="1108" y="139"/>
                  <a:pt x="1108" y="139"/>
                  <a:pt x="1108" y="139"/>
                </a:cubicBezTo>
                <a:cubicBezTo>
                  <a:pt x="1108" y="156"/>
                  <a:pt x="1094" y="170"/>
                  <a:pt x="1077" y="170"/>
                </a:cubicBezTo>
                <a:cubicBezTo>
                  <a:pt x="1077" y="170"/>
                  <a:pt x="1077" y="170"/>
                  <a:pt x="1077" y="170"/>
                </a:cubicBezTo>
                <a:cubicBezTo>
                  <a:pt x="31" y="170"/>
                  <a:pt x="31" y="170"/>
                  <a:pt x="31" y="170"/>
                </a:cubicBezTo>
                <a:close/>
              </a:path>
            </a:pathLst>
          </a:custGeom>
          <a:solidFill>
            <a:schemeClr val="accent1"/>
          </a:solidFill>
          <a:ln>
            <a:noFill/>
          </a:ln>
        </p:spPr>
        <p:txBody>
          <a:bodyPr lIns="126000" tIns="82800" rIns="126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itchFamily="34" charset="0"/>
                <a:ea typeface="MS PGothic" pitchFamily="34" charset="-128"/>
                <a:cs typeface="+mn-cs"/>
              </a:rPr>
              <a:t>Structured</a:t>
            </a:r>
          </a:p>
        </p:txBody>
      </p:sp>
      <p:sp>
        <p:nvSpPr>
          <p:cNvPr id="19" name="Rechthoek 4">
            <a:extLst>
              <a:ext uri="{FF2B5EF4-FFF2-40B4-BE49-F238E27FC236}">
                <a16:creationId xmlns:a16="http://schemas.microsoft.com/office/drawing/2014/main" id="{EE65EA77-2D14-44CA-8994-9C7C1A6C8024}"/>
              </a:ext>
            </a:extLst>
          </p:cNvPr>
          <p:cNvSpPr/>
          <p:nvPr/>
        </p:nvSpPr>
        <p:spPr>
          <a:xfrm>
            <a:off x="7584788" y="178190"/>
            <a:ext cx="1281790" cy="672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lumMod val="50000"/>
                  </a:schemeClr>
                </a:solidFill>
              </a:rPr>
              <a:t>R</a:t>
            </a:r>
            <a:r>
              <a:rPr lang="az-Cyrl-AZ" dirty="0">
                <a:solidFill>
                  <a:schemeClr val="bg1">
                    <a:lumMod val="50000"/>
                  </a:schemeClr>
                </a:solidFill>
              </a:rPr>
              <a:t>Я</a:t>
            </a:r>
            <a:r>
              <a:rPr lang="en-US" dirty="0">
                <a:solidFill>
                  <a:schemeClr val="bg1">
                    <a:lumMod val="50000"/>
                  </a:schemeClr>
                </a:solidFill>
              </a:rPr>
              <a:t>BT</a:t>
            </a:r>
          </a:p>
          <a:p>
            <a:pPr marL="285750" indent="-285750">
              <a:buFont typeface="Arial" panose="020B0604020202020204" pitchFamily="34" charset="0"/>
              <a:buChar char="•"/>
            </a:pPr>
            <a:endParaRPr lang="en-US" dirty="0">
              <a:solidFill>
                <a:schemeClr val="accent6">
                  <a:lumMod val="1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solidFill>
                <a:schemeClr val="bg1">
                  <a:lumMod val="50000"/>
                </a:schemeClr>
              </a:solidFill>
            </a:endParaRPr>
          </a:p>
        </p:txBody>
      </p:sp>
    </p:spTree>
    <p:extLst>
      <p:ext uri="{BB962C8B-B14F-4D97-AF65-F5344CB8AC3E}">
        <p14:creationId xmlns:p14="http://schemas.microsoft.com/office/powerpoint/2010/main" val="190904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A712D-9311-499D-9B81-2A60D8AE24B9}"/>
              </a:ext>
            </a:extLst>
          </p:cNvPr>
          <p:cNvSpPr>
            <a:spLocks noGrp="1"/>
          </p:cNvSpPr>
          <p:nvPr>
            <p:ph idx="1"/>
          </p:nvPr>
        </p:nvSpPr>
        <p:spPr>
          <a:xfrm>
            <a:off x="406902" y="1114026"/>
            <a:ext cx="8459676" cy="646331"/>
          </a:xfrm>
        </p:spPr>
        <p:txBody>
          <a:bodyPr/>
          <a:lstStyle/>
          <a:p>
            <a:pPr marL="0" indent="0">
              <a:buNone/>
            </a:pPr>
            <a:r>
              <a:rPr lang="en-US" sz="1400" i="1" dirty="0"/>
              <a:t>“The Heuristic Test Strategy Model is a set of patterns for designing and choosing tests to perform. The immediate purpose of this model is to remind testers of what to think about during that process. I encourage testers to customize it to fit their own organizations and contexts.”</a:t>
            </a:r>
          </a:p>
        </p:txBody>
      </p:sp>
      <p:sp>
        <p:nvSpPr>
          <p:cNvPr id="3" name="Title 2">
            <a:extLst>
              <a:ext uri="{FF2B5EF4-FFF2-40B4-BE49-F238E27FC236}">
                <a16:creationId xmlns:a16="http://schemas.microsoft.com/office/drawing/2014/main" id="{4EAF3064-06FB-4E41-B41F-9D8260195332}"/>
              </a:ext>
            </a:extLst>
          </p:cNvPr>
          <p:cNvSpPr>
            <a:spLocks noGrp="1"/>
          </p:cNvSpPr>
          <p:nvPr>
            <p:ph type="title"/>
          </p:nvPr>
        </p:nvSpPr>
        <p:spPr/>
        <p:txBody>
          <a:bodyPr/>
          <a:lstStyle/>
          <a:p>
            <a:r>
              <a:rPr lang="en-US" dirty="0"/>
              <a:t>Heuristic Test Strategy Model (HTSM)</a:t>
            </a:r>
          </a:p>
        </p:txBody>
      </p:sp>
      <p:sp>
        <p:nvSpPr>
          <p:cNvPr id="4" name="Slide Number Placeholder 3">
            <a:extLst>
              <a:ext uri="{FF2B5EF4-FFF2-40B4-BE49-F238E27FC236}">
                <a16:creationId xmlns:a16="http://schemas.microsoft.com/office/drawing/2014/main" id="{0492728D-AC4C-4211-A4C7-56A208BEEE81}"/>
              </a:ext>
            </a:extLst>
          </p:cNvPr>
          <p:cNvSpPr>
            <a:spLocks noGrp="1"/>
          </p:cNvSpPr>
          <p:nvPr>
            <p:ph type="sldNum" sz="quarter" idx="12"/>
          </p:nvPr>
        </p:nvSpPr>
        <p:spPr/>
        <p:txBody>
          <a:bodyPr/>
          <a:lstStyle/>
          <a:p>
            <a:fld id="{CEAECFF1-9107-294C-8B44-7339FEA5C5B5}" type="slidenum">
              <a:rPr lang="nl-NL" smtClean="0"/>
              <a:pPr/>
              <a:t>9</a:t>
            </a:fld>
            <a:endParaRPr lang="nl-NL" dirty="0"/>
          </a:p>
        </p:txBody>
      </p:sp>
      <p:sp>
        <p:nvSpPr>
          <p:cNvPr id="5" name="Rechthoek 4">
            <a:extLst>
              <a:ext uri="{FF2B5EF4-FFF2-40B4-BE49-F238E27FC236}">
                <a16:creationId xmlns:a16="http://schemas.microsoft.com/office/drawing/2014/main" id="{E8819012-2544-48E6-A6AC-B01EAB345EBC}"/>
              </a:ext>
            </a:extLst>
          </p:cNvPr>
          <p:cNvSpPr/>
          <p:nvPr/>
        </p:nvSpPr>
        <p:spPr>
          <a:xfrm>
            <a:off x="7584788" y="178190"/>
            <a:ext cx="1281790" cy="672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lumMod val="50000"/>
                  </a:schemeClr>
                </a:solidFill>
              </a:rPr>
              <a:t>HRBT</a:t>
            </a:r>
          </a:p>
          <a:p>
            <a:pPr algn="ctr"/>
            <a:r>
              <a:rPr lang="en-US" dirty="0">
                <a:solidFill>
                  <a:schemeClr val="bg1">
                    <a:lumMod val="50000"/>
                  </a:schemeClr>
                </a:solidFill>
              </a:rPr>
              <a:t>Agile</a:t>
            </a:r>
            <a:endParaRPr lang="en-US" dirty="0">
              <a:solidFill>
                <a:schemeClr val="accent6">
                  <a:lumMod val="1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pPr lvl="1"/>
            <a:endParaRPr lang="en-US" sz="1400" dirty="0">
              <a:solidFill>
                <a:schemeClr val="bg1">
                  <a:lumMod val="50000"/>
                </a:schemeClr>
              </a:solidFill>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solidFill>
                <a:schemeClr val="bg1">
                  <a:lumMod val="50000"/>
                </a:schemeClr>
              </a:solidFill>
            </a:endParaRPr>
          </a:p>
        </p:txBody>
      </p:sp>
      <p:sp>
        <p:nvSpPr>
          <p:cNvPr id="6" name="Rectangle 5">
            <a:extLst>
              <a:ext uri="{FF2B5EF4-FFF2-40B4-BE49-F238E27FC236}">
                <a16:creationId xmlns:a16="http://schemas.microsoft.com/office/drawing/2014/main" id="{3D46914B-A7BC-43C5-8AA7-B0BFF126BE13}"/>
              </a:ext>
            </a:extLst>
          </p:cNvPr>
          <p:cNvSpPr/>
          <p:nvPr/>
        </p:nvSpPr>
        <p:spPr>
          <a:xfrm>
            <a:off x="0" y="4928056"/>
            <a:ext cx="9144000" cy="21544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F238C"/>
                </a:solidFill>
                <a:effectLst/>
                <a:uLnTx/>
                <a:uFillTx/>
                <a:latin typeface="Calibri" pitchFamily="34" charset="0"/>
                <a:ea typeface="MS PGothic" pitchFamily="34" charset="-128"/>
                <a:cs typeface="+mn-cs"/>
              </a:rPr>
              <a:t>Inspired by the  </a:t>
            </a:r>
            <a:r>
              <a:rPr kumimoji="0" lang="en-US" sz="800" b="0" i="0" u="none" strike="noStrike" kern="1200" cap="none" spc="0" normalizeH="0" baseline="0" noProof="0" dirty="0">
                <a:ln>
                  <a:noFill/>
                </a:ln>
                <a:solidFill>
                  <a:srgbClr val="0F238C"/>
                </a:solidFill>
                <a:effectLst/>
                <a:uLnTx/>
                <a:uFillTx/>
                <a:latin typeface="Calibri" pitchFamily="34" charset="0"/>
                <a:ea typeface="MS PGothic" pitchFamily="34" charset="-128"/>
                <a:cs typeface="+mn-cs"/>
                <a:hlinkClick r:id="rId2"/>
              </a:rPr>
              <a:t>Heuristic Test Strategy Model</a:t>
            </a:r>
            <a:r>
              <a:rPr kumimoji="0" lang="en-US" sz="800" b="0" i="0" u="none" strike="noStrike" kern="1200" cap="none" spc="0" normalizeH="0" baseline="0" noProof="0" dirty="0">
                <a:ln>
                  <a:noFill/>
                </a:ln>
                <a:solidFill>
                  <a:srgbClr val="0F238C"/>
                </a:solidFill>
                <a:effectLst/>
                <a:uLnTx/>
                <a:uFillTx/>
                <a:latin typeface="Calibri" pitchFamily="34" charset="0"/>
                <a:ea typeface="MS PGothic" pitchFamily="34" charset="-128"/>
                <a:cs typeface="+mn-cs"/>
              </a:rPr>
              <a:t> and  </a:t>
            </a:r>
            <a:r>
              <a:rPr kumimoji="0" lang="en-US" sz="800" b="0" i="0" u="none" strike="noStrike" kern="1200" cap="none" spc="0" normalizeH="0" baseline="0" noProof="0" dirty="0">
                <a:ln>
                  <a:noFill/>
                </a:ln>
                <a:solidFill>
                  <a:srgbClr val="0F238C"/>
                </a:solidFill>
                <a:effectLst/>
                <a:uLnTx/>
                <a:uFillTx/>
                <a:latin typeface="Calibri" pitchFamily="34" charset="0"/>
                <a:ea typeface="MS PGothic" pitchFamily="34" charset="-128"/>
                <a:cs typeface="+mn-cs"/>
                <a:hlinkClick r:id="rId3"/>
              </a:rPr>
              <a:t>Heuristic Risk-Based Testing</a:t>
            </a:r>
            <a:r>
              <a:rPr kumimoji="0" lang="en-US" sz="800" b="0" i="0" u="none" strike="noStrike" kern="1200" cap="none" spc="0" normalizeH="0" baseline="0" noProof="0" dirty="0">
                <a:ln>
                  <a:noFill/>
                </a:ln>
                <a:solidFill>
                  <a:srgbClr val="0F238C"/>
                </a:solidFill>
                <a:effectLst/>
                <a:uLnTx/>
                <a:uFillTx/>
                <a:latin typeface="Calibri" pitchFamily="34" charset="0"/>
                <a:ea typeface="MS PGothic" pitchFamily="34" charset="-128"/>
                <a:cs typeface="+mn-cs"/>
              </a:rPr>
              <a:t> by James Bach. Details as adapted by Ruud Cox.</a:t>
            </a:r>
          </a:p>
        </p:txBody>
      </p:sp>
      <p:pic>
        <p:nvPicPr>
          <p:cNvPr id="9" name="Picture 8">
            <a:extLst>
              <a:ext uri="{FF2B5EF4-FFF2-40B4-BE49-F238E27FC236}">
                <a16:creationId xmlns:a16="http://schemas.microsoft.com/office/drawing/2014/main" id="{A55F2A8B-ECF9-4225-93CC-7D0906E25824}"/>
              </a:ext>
            </a:extLst>
          </p:cNvPr>
          <p:cNvPicPr>
            <a:picLocks noChangeAspect="1"/>
          </p:cNvPicPr>
          <p:nvPr/>
        </p:nvPicPr>
        <p:blipFill>
          <a:blip r:embed="rId4"/>
          <a:stretch>
            <a:fillRect/>
          </a:stretch>
        </p:blipFill>
        <p:spPr>
          <a:xfrm>
            <a:off x="133315" y="1873066"/>
            <a:ext cx="5296314" cy="2684186"/>
          </a:xfrm>
          <a:prstGeom prst="rect">
            <a:avLst/>
          </a:prstGeom>
        </p:spPr>
      </p:pic>
      <p:pic>
        <p:nvPicPr>
          <p:cNvPr id="10" name="Picture 9">
            <a:extLst>
              <a:ext uri="{FF2B5EF4-FFF2-40B4-BE49-F238E27FC236}">
                <a16:creationId xmlns:a16="http://schemas.microsoft.com/office/drawing/2014/main" id="{6959FABF-4052-488B-ACC0-812DA41C2529}"/>
              </a:ext>
            </a:extLst>
          </p:cNvPr>
          <p:cNvPicPr>
            <a:picLocks noChangeAspect="1"/>
          </p:cNvPicPr>
          <p:nvPr/>
        </p:nvPicPr>
        <p:blipFill>
          <a:blip r:embed="rId5"/>
          <a:stretch>
            <a:fillRect/>
          </a:stretch>
        </p:blipFill>
        <p:spPr>
          <a:xfrm>
            <a:off x="5097346" y="1838467"/>
            <a:ext cx="3769232" cy="1722241"/>
          </a:xfrm>
          <a:prstGeom prst="rect">
            <a:avLst/>
          </a:prstGeom>
        </p:spPr>
      </p:pic>
      <p:sp>
        <p:nvSpPr>
          <p:cNvPr id="11" name="Rectangle: Rounded Corners 10">
            <a:extLst>
              <a:ext uri="{FF2B5EF4-FFF2-40B4-BE49-F238E27FC236}">
                <a16:creationId xmlns:a16="http://schemas.microsoft.com/office/drawing/2014/main" id="{63DFCDD9-A3F2-4FB1-8765-EBFDEC818B28}"/>
              </a:ext>
            </a:extLst>
          </p:cNvPr>
          <p:cNvSpPr/>
          <p:nvPr/>
        </p:nvSpPr>
        <p:spPr>
          <a:xfrm>
            <a:off x="186419" y="3827569"/>
            <a:ext cx="988142" cy="1385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oracles</a:t>
            </a:r>
          </a:p>
        </p:txBody>
      </p:sp>
      <p:sp>
        <p:nvSpPr>
          <p:cNvPr id="12" name="Rectangle: Rounded Corners 11">
            <a:extLst>
              <a:ext uri="{FF2B5EF4-FFF2-40B4-BE49-F238E27FC236}">
                <a16:creationId xmlns:a16="http://schemas.microsoft.com/office/drawing/2014/main" id="{F9B4C7BB-8F49-412A-8EDD-F861985FC4C0}"/>
              </a:ext>
            </a:extLst>
          </p:cNvPr>
          <p:cNvSpPr/>
          <p:nvPr/>
        </p:nvSpPr>
        <p:spPr>
          <a:xfrm>
            <a:off x="4291781" y="3842012"/>
            <a:ext cx="1066998" cy="18746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coverage</a:t>
            </a:r>
            <a:endParaRPr lang="en-US" sz="1600" dirty="0"/>
          </a:p>
        </p:txBody>
      </p:sp>
      <p:sp>
        <p:nvSpPr>
          <p:cNvPr id="13" name="Rectangle: Rounded Corners 12">
            <a:extLst>
              <a:ext uri="{FF2B5EF4-FFF2-40B4-BE49-F238E27FC236}">
                <a16:creationId xmlns:a16="http://schemas.microsoft.com/office/drawing/2014/main" id="{630FD7C4-1F6C-423E-BFAC-F30ADBB230DA}"/>
              </a:ext>
            </a:extLst>
          </p:cNvPr>
          <p:cNvSpPr/>
          <p:nvPr/>
        </p:nvSpPr>
        <p:spPr>
          <a:xfrm>
            <a:off x="1459696" y="2741104"/>
            <a:ext cx="988142" cy="1385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procedures</a:t>
            </a:r>
          </a:p>
        </p:txBody>
      </p:sp>
    </p:spTree>
    <p:extLst>
      <p:ext uri="{BB962C8B-B14F-4D97-AF65-F5344CB8AC3E}">
        <p14:creationId xmlns:p14="http://schemas.microsoft.com/office/powerpoint/2010/main" val="18482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Zwart">
  <a:themeElements>
    <a:clrScheme name="Aangepast 17">
      <a:dk1>
        <a:srgbClr val="008C86"/>
      </a:dk1>
      <a:lt1>
        <a:srgbClr val="FFFFFF"/>
      </a:lt1>
      <a:dk2>
        <a:srgbClr val="008C80"/>
      </a:dk2>
      <a:lt2>
        <a:srgbClr val="D8F3EE"/>
      </a:lt2>
      <a:accent1>
        <a:srgbClr val="008C86"/>
      </a:accent1>
      <a:accent2>
        <a:srgbClr val="34B8B3"/>
      </a:accent2>
      <a:accent3>
        <a:srgbClr val="9CD80D"/>
      </a:accent3>
      <a:accent4>
        <a:srgbClr val="00B7D1"/>
      </a:accent4>
      <a:accent5>
        <a:srgbClr val="D8F3EE"/>
      </a:accent5>
      <a:accent6>
        <a:srgbClr val="EEF1F6"/>
      </a:accent6>
      <a:hlink>
        <a:srgbClr val="34B8B3"/>
      </a:hlink>
      <a:folHlink>
        <a:srgbClr val="34B8B3"/>
      </a:folHlink>
    </a:clrScheme>
    <a:fontScheme name="Essentie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a:spAutoFit/>
      </a:bodyPr>
      <a:lstStyle>
        <a:defPPr>
          <a:defRPr dirty="0" smtClean="0"/>
        </a:defPPr>
      </a:lstStyle>
    </a:tx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32176</TotalTime>
  <Words>3883</Words>
  <Application>Microsoft Office PowerPoint</Application>
  <PresentationFormat>On-screen Show (16:9)</PresentationFormat>
  <Paragraphs>682</Paragraphs>
  <Slides>34</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6" baseType="lpstr">
      <vt:lpstr>Arial</vt:lpstr>
      <vt:lpstr>Arial Black</vt:lpstr>
      <vt:lpstr>Arial Narrow</vt:lpstr>
      <vt:lpstr>Bradley Hand ITC</vt:lpstr>
      <vt:lpstr>Calibri</vt:lpstr>
      <vt:lpstr>Courier New</vt:lpstr>
      <vt:lpstr>Lucida Grande</vt:lpstr>
      <vt:lpstr>Times New Roman</vt:lpstr>
      <vt:lpstr>Wingdings</vt:lpstr>
      <vt:lpstr>Zwart</vt:lpstr>
      <vt:lpstr>think-cell Folie</vt:lpstr>
      <vt:lpstr>Document</vt:lpstr>
      <vt:lpstr>An experience report on two Risk-Based Testing and Reporting approaches -  </vt:lpstr>
      <vt:lpstr>Short Introduction</vt:lpstr>
      <vt:lpstr>Agenda </vt:lpstr>
      <vt:lpstr>Risk-Based Testing </vt:lpstr>
      <vt:lpstr>Risk Management Process</vt:lpstr>
      <vt:lpstr>Typical reasons for RBT failing in organizations</vt:lpstr>
      <vt:lpstr>Requirements Based Testing </vt:lpstr>
      <vt:lpstr>Risk-Based vs. Requirements Based</vt:lpstr>
      <vt:lpstr>Heuristic Test Strategy Model (HTSM)</vt:lpstr>
      <vt:lpstr>RЯBT - Requirements Risk-Based Testing</vt:lpstr>
      <vt:lpstr>ANALYZE POTENTIAL RISKS, ANALYZE REQUIREMENTS</vt:lpstr>
      <vt:lpstr>Quality characteristics ISO:25010</vt:lpstr>
      <vt:lpstr>PERFORM APPROPRIATE TESTING</vt:lpstr>
      <vt:lpstr>EXPERIENCE PROBLEMS AND POTENTIALITIES</vt:lpstr>
      <vt:lpstr>EVALUATE RISKS AND REQUIREMENTS</vt:lpstr>
      <vt:lpstr>Determine QAF and Rationale</vt:lpstr>
      <vt:lpstr>RЯBT - Summary</vt:lpstr>
      <vt:lpstr>Development &amp; Test process</vt:lpstr>
      <vt:lpstr>Test approach</vt:lpstr>
      <vt:lpstr>Quality characteristics ISO:25010</vt:lpstr>
      <vt:lpstr>1. Risk identification</vt:lpstr>
      <vt:lpstr>2. Risk analysis</vt:lpstr>
      <vt:lpstr>3. Risk mitigation</vt:lpstr>
      <vt:lpstr>3. Risk mitigation</vt:lpstr>
      <vt:lpstr>PowerPoint Presentation</vt:lpstr>
      <vt:lpstr>4. Risk monitoring</vt:lpstr>
      <vt:lpstr>Progress reporting At end but also during project</vt:lpstr>
      <vt:lpstr>QRBT - Summary</vt:lpstr>
      <vt:lpstr>Differences and Similarities between the two approaches  </vt:lpstr>
      <vt:lpstr>Main benefits of the two approaches</vt:lpstr>
      <vt:lpstr>Summary and Lessons learned</vt:lpstr>
      <vt:lpstr>PowerPoint Presentation</vt:lpstr>
      <vt:lpstr>Acknowledgment</vt:lpstr>
      <vt:lpstr>References </vt:lpstr>
    </vt:vector>
  </TitlesOfParts>
  <Company>Smidswater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Risico gebaseerd testen in de praktijk</dc:title>
  <dc:creator>Jaap Kuilman</dc:creator>
  <cp:lastModifiedBy>KHERRAZI Rachid</cp:lastModifiedBy>
  <cp:revision>449</cp:revision>
  <dcterms:created xsi:type="dcterms:W3CDTF">2019-02-20T07:25:47Z</dcterms:created>
  <dcterms:modified xsi:type="dcterms:W3CDTF">2021-08-31T21:38:41Z</dcterms:modified>
</cp:coreProperties>
</file>