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7" r:id="rId2"/>
    <p:sldId id="258" r:id="rId3"/>
    <p:sldId id="259" r:id="rId4"/>
    <p:sldId id="314" r:id="rId5"/>
    <p:sldId id="309" r:id="rId6"/>
    <p:sldId id="315" r:id="rId7"/>
    <p:sldId id="316" r:id="rId8"/>
    <p:sldId id="310" r:id="rId9"/>
    <p:sldId id="317" r:id="rId10"/>
    <p:sldId id="318" r:id="rId11"/>
    <p:sldId id="319" r:id="rId12"/>
    <p:sldId id="311" r:id="rId13"/>
    <p:sldId id="320" r:id="rId14"/>
    <p:sldId id="321" r:id="rId15"/>
    <p:sldId id="322" r:id="rId16"/>
    <p:sldId id="323" r:id="rId17"/>
    <p:sldId id="268" r:id="rId18"/>
    <p:sldId id="325" r:id="rId19"/>
    <p:sldId id="326" r:id="rId20"/>
    <p:sldId id="327" r:id="rId21"/>
    <p:sldId id="329" r:id="rId22"/>
    <p:sldId id="328" r:id="rId23"/>
    <p:sldId id="332" r:id="rId24"/>
    <p:sldId id="312" r:id="rId25"/>
    <p:sldId id="333" r:id="rId26"/>
    <p:sldId id="339" r:id="rId27"/>
    <p:sldId id="367" r:id="rId28"/>
    <p:sldId id="340" r:id="rId29"/>
    <p:sldId id="341" r:id="rId30"/>
    <p:sldId id="368" r:id="rId31"/>
    <p:sldId id="342" r:id="rId32"/>
    <p:sldId id="338" r:id="rId33"/>
    <p:sldId id="344" r:id="rId34"/>
    <p:sldId id="369" r:id="rId35"/>
    <p:sldId id="370" r:id="rId36"/>
    <p:sldId id="346" r:id="rId37"/>
    <p:sldId id="371" r:id="rId38"/>
    <p:sldId id="372" r:id="rId39"/>
    <p:sldId id="334" r:id="rId40"/>
    <p:sldId id="373" r:id="rId41"/>
    <p:sldId id="374" r:id="rId42"/>
    <p:sldId id="349" r:id="rId43"/>
    <p:sldId id="375" r:id="rId44"/>
    <p:sldId id="376" r:id="rId45"/>
    <p:sldId id="350" r:id="rId46"/>
    <p:sldId id="377" r:id="rId47"/>
    <p:sldId id="351" r:id="rId48"/>
    <p:sldId id="352" r:id="rId49"/>
    <p:sldId id="378" r:id="rId50"/>
    <p:sldId id="379" r:id="rId51"/>
    <p:sldId id="335" r:id="rId52"/>
    <p:sldId id="354" r:id="rId53"/>
    <p:sldId id="380" r:id="rId54"/>
    <p:sldId id="381" r:id="rId55"/>
    <p:sldId id="355" r:id="rId56"/>
    <p:sldId id="382" r:id="rId57"/>
    <p:sldId id="356" r:id="rId58"/>
    <p:sldId id="383" r:id="rId59"/>
    <p:sldId id="384" r:id="rId60"/>
    <p:sldId id="385" r:id="rId61"/>
    <p:sldId id="336" r:id="rId62"/>
    <p:sldId id="386" r:id="rId63"/>
    <p:sldId id="359" r:id="rId64"/>
    <p:sldId id="387" r:id="rId65"/>
    <p:sldId id="388" r:id="rId66"/>
    <p:sldId id="360" r:id="rId67"/>
    <p:sldId id="361" r:id="rId68"/>
    <p:sldId id="389" r:id="rId69"/>
    <p:sldId id="362" r:id="rId70"/>
    <p:sldId id="337" r:id="rId71"/>
    <p:sldId id="390" r:id="rId72"/>
    <p:sldId id="363" r:id="rId73"/>
    <p:sldId id="391" r:id="rId74"/>
    <p:sldId id="365" r:id="rId75"/>
    <p:sldId id="366" r:id="rId76"/>
    <p:sldId id="392" r:id="rId77"/>
    <p:sldId id="304" r:id="rId7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600"/>
    <a:srgbClr val="DFDA00"/>
    <a:srgbClr val="FFFF00"/>
    <a:srgbClr val="800000"/>
    <a:srgbClr val="990000"/>
    <a:srgbClr val="F7C9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2" autoAdjust="0"/>
    <p:restoredTop sz="94641" autoAdjust="0"/>
  </p:normalViewPr>
  <p:slideViewPr>
    <p:cSldViewPr>
      <p:cViewPr varScale="1">
        <p:scale>
          <a:sx n="96" d="100"/>
          <a:sy n="96" d="100"/>
        </p:scale>
        <p:origin x="78"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34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74B3758-EEB0-49A5-9E2D-8092BF49C38F}" type="slidenum">
              <a:rPr lang="en-US"/>
              <a:pPr/>
              <a:t>‹#›</a:t>
            </a:fld>
            <a:endParaRPr lang="en-US"/>
          </a:p>
        </p:txBody>
      </p:sp>
    </p:spTree>
    <p:extLst>
      <p:ext uri="{BB962C8B-B14F-4D97-AF65-F5344CB8AC3E}">
        <p14:creationId xmlns:p14="http://schemas.microsoft.com/office/powerpoint/2010/main" val="34181291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531013-9393-48F5-BF58-4B1F4C1EBB1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FCC4D3-DBBE-4F21-A537-E6B19F51288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30F2FF-B9A5-4EE5-8292-E21178F1BBF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643F6F3-5A14-4498-BC6F-407AEDD98F6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BC6A65-C5BD-4017-BDF1-B6B73004AF1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B3A982-92A1-4491-98C0-EFD73353CEE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92A6242-E711-4354-8088-878B798C2DD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9B3B6F2-0AE7-478D-A86E-3B299AD9BDA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C378D7B-B319-4072-B6A2-53628288C55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5D4DE79-26CE-498B-9962-9AFBC6E255C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122C332-ECE4-4E4E-B433-A29F9E85704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37EEE1B-24DA-4BF7-A980-C899F5B18FD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A843FAB-1DFA-4455-81EA-C62FF9DB689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BD111FF2-4CC5-4C35-8B7B-50AA5D2C9FF8}"/>
              </a:ext>
            </a:extLst>
          </p:cNvPr>
          <p:cNvSpPr>
            <a:spLocks noGrp="1"/>
          </p:cNvSpPr>
          <p:nvPr>
            <p:ph type="ctrTitle"/>
          </p:nvPr>
        </p:nvSpPr>
        <p:spPr>
          <a:xfrm>
            <a:off x="457200" y="1295400"/>
            <a:ext cx="7772400" cy="1470025"/>
          </a:xfrm>
        </p:spPr>
        <p:txBody>
          <a:bodyPr/>
          <a:lstStyle/>
          <a:p>
            <a:r>
              <a:rPr lang="en-US" dirty="0"/>
              <a:t>Model-Based Testing</a:t>
            </a:r>
            <a:br>
              <a:rPr lang="en-US" dirty="0"/>
            </a:br>
            <a:r>
              <a:rPr lang="en-US" dirty="0"/>
              <a:t>Explained and Demonstrated</a:t>
            </a:r>
          </a:p>
        </p:txBody>
      </p:sp>
      <p:sp>
        <p:nvSpPr>
          <p:cNvPr id="3" name="Subtitle 2">
            <a:extLst>
              <a:ext uri="{FF2B5EF4-FFF2-40B4-BE49-F238E27FC236}">
                <a16:creationId xmlns:a16="http://schemas.microsoft.com/office/drawing/2014/main" id="{3C7835F4-05CD-493B-8881-E05A5C97E583}"/>
              </a:ext>
            </a:extLst>
          </p:cNvPr>
          <p:cNvSpPr>
            <a:spLocks noGrp="1"/>
          </p:cNvSpPr>
          <p:nvPr>
            <p:ph type="subTitle" idx="1"/>
          </p:nvPr>
        </p:nvSpPr>
        <p:spPr>
          <a:xfrm>
            <a:off x="1219200" y="3886200"/>
            <a:ext cx="6400800" cy="1752600"/>
          </a:xfrm>
        </p:spPr>
        <p:txBody>
          <a:bodyPr/>
          <a:lstStyle/>
          <a:p>
            <a:r>
              <a:rPr lang="en-US" dirty="0" err="1"/>
              <a:t>QA&amp;Test</a:t>
            </a:r>
            <a:r>
              <a:rPr lang="en-US" dirty="0"/>
              <a:t> 2021</a:t>
            </a:r>
          </a:p>
          <a:p>
            <a:r>
              <a:rPr lang="en-US" dirty="0"/>
              <a:t>Paul C. Jorgensen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8229600" cy="639762"/>
          </a:xfrm>
        </p:spPr>
        <p:txBody>
          <a:bodyPr/>
          <a:lstStyle/>
          <a:p>
            <a:r>
              <a:rPr lang="en-US" sz="3200" dirty="0"/>
              <a:t>Semi-Automated Model-Based Testing</a:t>
            </a:r>
          </a:p>
        </p:txBody>
      </p:sp>
      <p:sp>
        <p:nvSpPr>
          <p:cNvPr id="3" name="Content Placeholder 2">
            <a:extLst>
              <a:ext uri="{FF2B5EF4-FFF2-40B4-BE49-F238E27FC236}">
                <a16:creationId xmlns:a16="http://schemas.microsoft.com/office/drawing/2014/main" id="{67772165-E188-4473-B132-5AC376FEAE16}"/>
              </a:ext>
            </a:extLst>
          </p:cNvPr>
          <p:cNvSpPr>
            <a:spLocks noGrp="1"/>
          </p:cNvSpPr>
          <p:nvPr>
            <p:ph idx="1"/>
          </p:nvPr>
        </p:nvSpPr>
        <p:spPr>
          <a:xfrm>
            <a:off x="658761" y="1103671"/>
            <a:ext cx="7189839" cy="5014450"/>
          </a:xfrm>
        </p:spPr>
        <p:txBody>
          <a:bodyPr/>
          <a:lstStyle/>
          <a:p>
            <a:r>
              <a:rPr lang="en-US" sz="2400" dirty="0"/>
              <a:t>Distinguished by the early use of tools</a:t>
            </a:r>
          </a:p>
          <a:p>
            <a:r>
              <a:rPr lang="en-US" sz="2400" dirty="0"/>
              <a:t>Uses an executable model, </a:t>
            </a:r>
            <a:r>
              <a:rPr lang="en-US" sz="2400" i="1" dirty="0"/>
              <a:t>e.g.,</a:t>
            </a:r>
            <a:r>
              <a:rPr lang="en-US" sz="2400" dirty="0"/>
              <a:t> finite state machines</a:t>
            </a:r>
          </a:p>
          <a:p>
            <a:r>
              <a:rPr lang="en-US" sz="2400" dirty="0"/>
              <a:t>Use of an engine that </a:t>
            </a:r>
          </a:p>
          <a:p>
            <a:pPr lvl="1"/>
            <a:r>
              <a:rPr lang="en-US" sz="2000" dirty="0"/>
              <a:t>Executes the model, and</a:t>
            </a:r>
          </a:p>
          <a:p>
            <a:pPr lvl="1"/>
            <a:r>
              <a:rPr lang="en-US" sz="2000" dirty="0"/>
              <a:t>Derives abstract test cases</a:t>
            </a:r>
          </a:p>
          <a:p>
            <a:r>
              <a:rPr lang="en-US" sz="2400" dirty="0"/>
              <a:t>Remaining steps as in manual Model-Based Testing</a:t>
            </a:r>
          </a:p>
          <a:p>
            <a:pPr lvl="1"/>
            <a:r>
              <a:rPr lang="en-US" sz="2000" dirty="0"/>
              <a:t>Apply some selection criteria to the identified paths; </a:t>
            </a:r>
            <a:r>
              <a:rPr lang="en-US" sz="2000" i="1" dirty="0"/>
              <a:t>e.g.,</a:t>
            </a:r>
            <a:r>
              <a:rPr lang="en-US" sz="2000" dirty="0"/>
              <a:t> some coverage metric</a:t>
            </a:r>
          </a:p>
          <a:p>
            <a:pPr lvl="1"/>
            <a:r>
              <a:rPr lang="en-US" sz="2000" dirty="0"/>
              <a:t>“Concretize” the selected (abstract) test cases</a:t>
            </a:r>
          </a:p>
          <a:p>
            <a:pPr lvl="1"/>
            <a:endParaRPr lang="en-US" sz="2000" dirty="0"/>
          </a:p>
          <a:p>
            <a:pPr lvl="1"/>
            <a:endParaRPr lang="en-US" sz="2000" dirty="0"/>
          </a:p>
        </p:txBody>
      </p:sp>
    </p:spTree>
    <p:extLst>
      <p:ext uri="{BB962C8B-B14F-4D97-AF65-F5344CB8AC3E}">
        <p14:creationId xmlns:p14="http://schemas.microsoft.com/office/powerpoint/2010/main" val="768598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8229600" cy="639762"/>
          </a:xfrm>
        </p:spPr>
        <p:txBody>
          <a:bodyPr/>
          <a:lstStyle/>
          <a:p>
            <a:r>
              <a:rPr lang="en-US" sz="3200" dirty="0"/>
              <a:t>Fully Automated Model-Based Testing</a:t>
            </a:r>
          </a:p>
        </p:txBody>
      </p:sp>
      <p:sp>
        <p:nvSpPr>
          <p:cNvPr id="3" name="Content Placeholder 2">
            <a:extLst>
              <a:ext uri="{FF2B5EF4-FFF2-40B4-BE49-F238E27FC236}">
                <a16:creationId xmlns:a16="http://schemas.microsoft.com/office/drawing/2014/main" id="{67772165-E188-4473-B132-5AC376FEAE16}"/>
              </a:ext>
            </a:extLst>
          </p:cNvPr>
          <p:cNvSpPr>
            <a:spLocks noGrp="1"/>
          </p:cNvSpPr>
          <p:nvPr>
            <p:ph idx="1"/>
          </p:nvPr>
        </p:nvSpPr>
        <p:spPr>
          <a:xfrm>
            <a:off x="658761" y="1103671"/>
            <a:ext cx="7189839" cy="4916129"/>
          </a:xfrm>
        </p:spPr>
        <p:txBody>
          <a:bodyPr/>
          <a:lstStyle/>
          <a:p>
            <a:r>
              <a:rPr lang="en-US" sz="2400" dirty="0"/>
              <a:t>Repeats steps of semi-automated MBT</a:t>
            </a:r>
          </a:p>
          <a:p>
            <a:r>
              <a:rPr lang="en-US" sz="2400" dirty="0"/>
              <a:t>Uses an executable model, </a:t>
            </a:r>
            <a:r>
              <a:rPr lang="en-US" sz="2400" i="1" dirty="0"/>
              <a:t>e.g.,</a:t>
            </a:r>
            <a:r>
              <a:rPr lang="en-US" sz="2400" dirty="0"/>
              <a:t> finite state machines</a:t>
            </a:r>
          </a:p>
          <a:p>
            <a:r>
              <a:rPr lang="en-US" sz="2400" dirty="0"/>
              <a:t>Use of an engine that </a:t>
            </a:r>
          </a:p>
          <a:p>
            <a:pPr lvl="1"/>
            <a:r>
              <a:rPr lang="en-US" sz="2000" dirty="0"/>
              <a:t>Executes the model, and</a:t>
            </a:r>
          </a:p>
          <a:p>
            <a:pPr lvl="1"/>
            <a:r>
              <a:rPr lang="en-US" sz="2000" dirty="0"/>
              <a:t>Derives abstract test cases</a:t>
            </a:r>
          </a:p>
          <a:p>
            <a:pPr lvl="1"/>
            <a:r>
              <a:rPr lang="en-US" sz="2000" dirty="0"/>
              <a:t>Apply some selection criteria to the identified paths; </a:t>
            </a:r>
            <a:r>
              <a:rPr lang="en-US" sz="2000" i="1" dirty="0"/>
              <a:t>e.g.,</a:t>
            </a:r>
            <a:r>
              <a:rPr lang="en-US" sz="2000" dirty="0"/>
              <a:t> some coverage metric</a:t>
            </a:r>
          </a:p>
          <a:p>
            <a:pPr lvl="1"/>
            <a:r>
              <a:rPr lang="en-US" sz="2000" dirty="0"/>
              <a:t>“Concretize” the selected (abstract) test cases</a:t>
            </a:r>
          </a:p>
          <a:p>
            <a:r>
              <a:rPr lang="en-US" sz="2400" dirty="0"/>
              <a:t>Finish with automated test case execution</a:t>
            </a:r>
          </a:p>
          <a:p>
            <a:r>
              <a:rPr lang="en-US" sz="2400" dirty="0"/>
              <a:t>(We will see most of this process on our two examples.)</a:t>
            </a:r>
          </a:p>
          <a:p>
            <a:pPr lvl="1"/>
            <a:endParaRPr lang="en-US" sz="2000" dirty="0"/>
          </a:p>
        </p:txBody>
      </p:sp>
    </p:spTree>
    <p:extLst>
      <p:ext uri="{BB962C8B-B14F-4D97-AF65-F5344CB8AC3E}">
        <p14:creationId xmlns:p14="http://schemas.microsoft.com/office/powerpoint/2010/main" val="1661210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8229600" cy="639762"/>
          </a:xfrm>
        </p:spPr>
        <p:txBody>
          <a:bodyPr/>
          <a:lstStyle/>
          <a:p>
            <a:r>
              <a:rPr lang="en-US" sz="3200" dirty="0"/>
              <a:t>4.  Today’s Examples</a:t>
            </a:r>
          </a:p>
        </p:txBody>
      </p:sp>
      <p:sp>
        <p:nvSpPr>
          <p:cNvPr id="3" name="Content Placeholder 2">
            <a:extLst>
              <a:ext uri="{FF2B5EF4-FFF2-40B4-BE49-F238E27FC236}">
                <a16:creationId xmlns:a16="http://schemas.microsoft.com/office/drawing/2014/main" id="{67772165-E188-4473-B132-5AC376FEAE16}"/>
              </a:ext>
            </a:extLst>
          </p:cNvPr>
          <p:cNvSpPr>
            <a:spLocks noGrp="1"/>
          </p:cNvSpPr>
          <p:nvPr>
            <p:ph idx="1"/>
          </p:nvPr>
        </p:nvSpPr>
        <p:spPr>
          <a:xfrm>
            <a:off x="353961" y="1103671"/>
            <a:ext cx="8229600" cy="4525963"/>
          </a:xfrm>
        </p:spPr>
        <p:txBody>
          <a:bodyPr/>
          <a:lstStyle/>
          <a:p>
            <a:r>
              <a:rPr lang="en-US" sz="2400" dirty="0"/>
              <a:t>David Harel [Harel 1988] identifies two fundamentally different kinds of programs</a:t>
            </a:r>
            <a:r>
              <a:rPr lang="en-US" sz="1800" b="1" dirty="0">
                <a:effectLst/>
                <a:latin typeface="Garamond" panose="02020404030301010803" pitchFamily="18" charset="0"/>
                <a:ea typeface="MS ??"/>
                <a:cs typeface="Times New Roman" panose="02020603050405020304" pitchFamily="18" charset="0"/>
              </a:rPr>
              <a:t>—</a:t>
            </a:r>
            <a:r>
              <a:rPr lang="en-US" sz="2400" dirty="0">
                <a:effectLst/>
                <a:ea typeface="MS ??"/>
                <a:cs typeface="Times New Roman" panose="02020603050405020304" pitchFamily="18" charset="0"/>
              </a:rPr>
              <a:t>transformationa</a:t>
            </a:r>
            <a:r>
              <a:rPr lang="en-US" sz="2400" dirty="0">
                <a:ea typeface="MS ??"/>
                <a:cs typeface="Times New Roman" panose="02020603050405020304" pitchFamily="18" charset="0"/>
              </a:rPr>
              <a:t>l and reactive.</a:t>
            </a:r>
          </a:p>
          <a:p>
            <a:pPr lvl="1"/>
            <a:r>
              <a:rPr lang="en-US" sz="2000" dirty="0">
                <a:cs typeface="Times New Roman" panose="02020603050405020304" pitchFamily="18" charset="0"/>
              </a:rPr>
              <a:t>Transformational programs are data driven, and transform their inputs into their outputs. They are usually “one shot” programs.</a:t>
            </a:r>
          </a:p>
          <a:p>
            <a:pPr lvl="1"/>
            <a:r>
              <a:rPr lang="en-US" sz="2000" dirty="0">
                <a:cs typeface="Times New Roman" panose="02020603050405020304" pitchFamily="18" charset="0"/>
              </a:rPr>
              <a:t>Reactive programs are “long running” and they “maintain a relationship with their environment.”</a:t>
            </a:r>
          </a:p>
          <a:p>
            <a:r>
              <a:rPr lang="en-US" sz="2400" dirty="0">
                <a:cs typeface="Times New Roman" panose="02020603050405020304" pitchFamily="18" charset="0"/>
              </a:rPr>
              <a:t>Our transformational example is an Insurance Premium program.</a:t>
            </a:r>
          </a:p>
          <a:p>
            <a:r>
              <a:rPr lang="en-US" sz="2400" dirty="0">
                <a:cs typeface="Times New Roman" panose="02020603050405020304" pitchFamily="18" charset="0"/>
              </a:rPr>
              <a:t>Our reactive example is a Garage Door Controller</a:t>
            </a:r>
            <a:endParaRPr lang="en-US" sz="2400" dirty="0"/>
          </a:p>
        </p:txBody>
      </p:sp>
    </p:spTree>
    <p:extLst>
      <p:ext uri="{BB962C8B-B14F-4D97-AF65-F5344CB8AC3E}">
        <p14:creationId xmlns:p14="http://schemas.microsoft.com/office/powerpoint/2010/main" val="1486616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8229600" cy="639762"/>
          </a:xfrm>
        </p:spPr>
        <p:txBody>
          <a:bodyPr/>
          <a:lstStyle/>
          <a:p>
            <a:r>
              <a:rPr lang="en-US" sz="3200" dirty="0"/>
              <a:t>The Insurance Premium Program</a:t>
            </a:r>
          </a:p>
        </p:txBody>
      </p:sp>
      <p:sp>
        <p:nvSpPr>
          <p:cNvPr id="3" name="Content Placeholder 2">
            <a:extLst>
              <a:ext uri="{FF2B5EF4-FFF2-40B4-BE49-F238E27FC236}">
                <a16:creationId xmlns:a16="http://schemas.microsoft.com/office/drawing/2014/main" id="{67772165-E188-4473-B132-5AC376FEAE16}"/>
              </a:ext>
            </a:extLst>
          </p:cNvPr>
          <p:cNvSpPr>
            <a:spLocks noGrp="1"/>
          </p:cNvSpPr>
          <p:nvPr>
            <p:ph idx="1"/>
          </p:nvPr>
        </p:nvSpPr>
        <p:spPr>
          <a:xfrm>
            <a:off x="353961" y="1103671"/>
            <a:ext cx="8229600" cy="4525963"/>
          </a:xfrm>
        </p:spPr>
        <p:txBody>
          <a:bodyPr/>
          <a:lstStyle/>
          <a:p>
            <a:r>
              <a:rPr lang="en-US" sz="2400" dirty="0">
                <a:effectLst/>
                <a:ea typeface="MS ??"/>
                <a:cs typeface="Times New Roman" panose="02020603050405020304" pitchFamily="18" charset="0"/>
              </a:rPr>
              <a:t>Premiums on an automobile insurance policy are computed by </a:t>
            </a:r>
          </a:p>
          <a:p>
            <a:pPr lvl="1">
              <a:spcBef>
                <a:spcPts val="0"/>
              </a:spcBef>
              <a:spcAft>
                <a:spcPts val="0"/>
              </a:spcAft>
            </a:pPr>
            <a:r>
              <a:rPr lang="en-US" sz="2000" dirty="0">
                <a:effectLst/>
                <a:ea typeface="MS ??"/>
                <a:cs typeface="Times New Roman" panose="02020603050405020304" pitchFamily="18" charset="0"/>
              </a:rPr>
              <a:t>The base rate ($600)</a:t>
            </a:r>
          </a:p>
          <a:p>
            <a:pPr lvl="1">
              <a:spcBef>
                <a:spcPts val="0"/>
              </a:spcBef>
              <a:spcAft>
                <a:spcPts val="0"/>
              </a:spcAft>
            </a:pPr>
            <a:r>
              <a:rPr lang="en-US" sz="2000" dirty="0">
                <a:effectLst/>
                <a:ea typeface="MS ??"/>
                <a:cs typeface="Times New Roman" panose="02020603050405020304" pitchFamily="18" charset="0"/>
              </a:rPr>
              <a:t>The age of the policy holder (16 &lt;= age &lt; 25; 25 &lt;= age &lt; 65;  65 &lt;= age &lt;90)</a:t>
            </a:r>
          </a:p>
          <a:p>
            <a:pPr lvl="1">
              <a:spcBef>
                <a:spcPts val="0"/>
              </a:spcBef>
              <a:spcAft>
                <a:spcPts val="0"/>
              </a:spcAft>
            </a:pPr>
            <a:r>
              <a:rPr lang="en-US" sz="2000" dirty="0">
                <a:effectLst/>
                <a:ea typeface="MS ??"/>
                <a:cs typeface="Times New Roman" panose="02020603050405020304" pitchFamily="18" charset="0"/>
              </a:rPr>
              <a:t>People under age 16 or over 90 cannot be insured.</a:t>
            </a:r>
          </a:p>
          <a:p>
            <a:pPr lvl="1">
              <a:spcBef>
                <a:spcPts val="0"/>
              </a:spcBef>
              <a:spcAft>
                <a:spcPts val="0"/>
              </a:spcAft>
            </a:pPr>
            <a:r>
              <a:rPr lang="en-US" sz="2000" dirty="0">
                <a:effectLst/>
                <a:ea typeface="MS ??"/>
                <a:cs typeface="Times New Roman" panose="02020603050405020304" pitchFamily="18" charset="0"/>
              </a:rPr>
              <a:t>The number of “at fault” claims in the last five years (0, 1 to 3, 4 to 10)</a:t>
            </a:r>
          </a:p>
          <a:p>
            <a:pPr lvl="1">
              <a:spcBef>
                <a:spcPts val="0"/>
              </a:spcBef>
              <a:spcAft>
                <a:spcPts val="0"/>
              </a:spcAft>
            </a:pPr>
            <a:r>
              <a:rPr lang="en-US" sz="2000" dirty="0">
                <a:effectLst/>
                <a:ea typeface="MS ??"/>
                <a:cs typeface="Times New Roman" panose="02020603050405020304" pitchFamily="18" charset="0"/>
              </a:rPr>
              <a:t>Drivers with more than 10 at fault claims in the past five years cannot be insured</a:t>
            </a:r>
          </a:p>
          <a:p>
            <a:pPr lvl="1">
              <a:spcBef>
                <a:spcPts val="0"/>
              </a:spcBef>
              <a:spcAft>
                <a:spcPts val="0"/>
              </a:spcAft>
            </a:pPr>
            <a:r>
              <a:rPr lang="en-US" sz="2000" dirty="0">
                <a:effectLst/>
                <a:ea typeface="MS ??"/>
                <a:cs typeface="Times New Roman" panose="02020603050405020304" pitchFamily="18" charset="0"/>
              </a:rPr>
              <a:t>The reduction for being a good student ($50) (we skip this one)</a:t>
            </a:r>
          </a:p>
          <a:p>
            <a:pPr lvl="1">
              <a:spcBef>
                <a:spcPts val="0"/>
              </a:spcBef>
              <a:spcAft>
                <a:spcPts val="0"/>
              </a:spcAft>
            </a:pPr>
            <a:r>
              <a:rPr lang="en-US" sz="2000" dirty="0">
                <a:effectLst/>
                <a:ea typeface="MS ??"/>
                <a:cs typeface="Times New Roman" panose="02020603050405020304" pitchFamily="18" charset="0"/>
              </a:rPr>
              <a:t>The reduction for being a non-drinker. ($75)</a:t>
            </a:r>
          </a:p>
          <a:p>
            <a:pPr lvl="1"/>
            <a:endParaRPr lang="en-US" sz="2000" dirty="0"/>
          </a:p>
        </p:txBody>
      </p:sp>
    </p:spTree>
    <p:extLst>
      <p:ext uri="{BB962C8B-B14F-4D97-AF65-F5344CB8AC3E}">
        <p14:creationId xmlns:p14="http://schemas.microsoft.com/office/powerpoint/2010/main" val="3511805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8429" y="165024"/>
            <a:ext cx="7542571" cy="639762"/>
          </a:xfrm>
        </p:spPr>
        <p:txBody>
          <a:bodyPr/>
          <a:lstStyle/>
          <a:p>
            <a:r>
              <a:rPr lang="en-US" sz="3200" dirty="0"/>
              <a:t>Details of the Input Variables </a:t>
            </a:r>
          </a:p>
        </p:txBody>
      </p:sp>
      <p:sp>
        <p:nvSpPr>
          <p:cNvPr id="3" name="Content Placeholder 2">
            <a:extLst>
              <a:ext uri="{FF2B5EF4-FFF2-40B4-BE49-F238E27FC236}">
                <a16:creationId xmlns:a16="http://schemas.microsoft.com/office/drawing/2014/main" id="{67772165-E188-4473-B132-5AC376FEAE16}"/>
              </a:ext>
            </a:extLst>
          </p:cNvPr>
          <p:cNvSpPr>
            <a:spLocks noGrp="1"/>
          </p:cNvSpPr>
          <p:nvPr>
            <p:ph idx="1"/>
          </p:nvPr>
        </p:nvSpPr>
        <p:spPr>
          <a:xfrm>
            <a:off x="1877961" y="1103671"/>
            <a:ext cx="4751439" cy="4525963"/>
          </a:xfrm>
        </p:spPr>
        <p:txBody>
          <a:bodyPr/>
          <a:lstStyle/>
          <a:p>
            <a:r>
              <a:rPr lang="en-US" sz="2400" dirty="0"/>
              <a:t>Age range coefficients</a:t>
            </a:r>
          </a:p>
          <a:p>
            <a:pPr lvl="1"/>
            <a:r>
              <a:rPr lang="en-US" sz="2000" dirty="0">
                <a:effectLst/>
                <a:ea typeface="MS ??"/>
                <a:cs typeface="Times New Roman" panose="02020603050405020304" pitchFamily="18" charset="0"/>
              </a:rPr>
              <a:t>16 &lt;= age &lt; 25: x = 1.5</a:t>
            </a:r>
          </a:p>
          <a:p>
            <a:pPr lvl="1"/>
            <a:r>
              <a:rPr lang="en-US" sz="2000" dirty="0">
                <a:effectLst/>
                <a:ea typeface="MS ??"/>
                <a:cs typeface="Times New Roman" panose="02020603050405020304" pitchFamily="18" charset="0"/>
              </a:rPr>
              <a:t>25 &lt;= age &lt; 65</a:t>
            </a:r>
            <a:r>
              <a:rPr lang="en-US" sz="2000" dirty="0">
                <a:ea typeface="MS ??"/>
                <a:cs typeface="Times New Roman" panose="02020603050405020304" pitchFamily="18" charset="0"/>
              </a:rPr>
              <a:t>: x = 1.0</a:t>
            </a:r>
          </a:p>
          <a:p>
            <a:pPr lvl="1"/>
            <a:r>
              <a:rPr lang="en-US" sz="2000" dirty="0">
                <a:effectLst/>
                <a:ea typeface="MS ??"/>
                <a:cs typeface="Times New Roman" panose="02020603050405020304" pitchFamily="18" charset="0"/>
              </a:rPr>
              <a:t>65 &lt;= age &lt;90: x = 1.2</a:t>
            </a:r>
          </a:p>
          <a:p>
            <a:r>
              <a:rPr lang="en-US" sz="2400" dirty="0">
                <a:ea typeface="MS ??"/>
                <a:cs typeface="Times New Roman" panose="02020603050405020304" pitchFamily="18" charset="0"/>
              </a:rPr>
              <a:t>“At fault” claims</a:t>
            </a:r>
          </a:p>
          <a:p>
            <a:pPr lvl="1"/>
            <a:r>
              <a:rPr lang="en-US" sz="2000" dirty="0">
                <a:ea typeface="MS ??"/>
                <a:cs typeface="Times New Roman" panose="02020603050405020304" pitchFamily="18" charset="0"/>
              </a:rPr>
              <a:t>0: $0.00</a:t>
            </a:r>
          </a:p>
          <a:p>
            <a:pPr lvl="1"/>
            <a:r>
              <a:rPr lang="en-US" sz="2000" dirty="0">
                <a:ea typeface="MS ??"/>
                <a:cs typeface="Times New Roman" panose="02020603050405020304" pitchFamily="18" charset="0"/>
              </a:rPr>
              <a:t>1 to 3: $100.00</a:t>
            </a:r>
          </a:p>
          <a:p>
            <a:pPr lvl="1"/>
            <a:r>
              <a:rPr lang="en-US" sz="2000" dirty="0">
                <a:ea typeface="MS ??"/>
                <a:cs typeface="Times New Roman" panose="02020603050405020304" pitchFamily="18" charset="0"/>
              </a:rPr>
              <a:t>4 to 10: $300.00</a:t>
            </a:r>
          </a:p>
          <a:p>
            <a:r>
              <a:rPr lang="en-US" sz="2400" dirty="0">
                <a:ea typeface="MS ??"/>
                <a:cs typeface="Times New Roman" panose="02020603050405020304" pitchFamily="18" charset="0"/>
              </a:rPr>
              <a:t>Non-drinker reduction: $75.00</a:t>
            </a:r>
          </a:p>
          <a:p>
            <a:pPr lvl="1"/>
            <a:endParaRPr lang="en-US" sz="2000" dirty="0">
              <a:effectLst/>
              <a:ea typeface="MS ??"/>
              <a:cs typeface="Times New Roman" panose="02020603050405020304" pitchFamily="18" charset="0"/>
            </a:endParaRPr>
          </a:p>
          <a:p>
            <a:pPr lvl="1"/>
            <a:endParaRPr lang="en-US" sz="2000" dirty="0"/>
          </a:p>
        </p:txBody>
      </p:sp>
    </p:spTree>
    <p:extLst>
      <p:ext uri="{BB962C8B-B14F-4D97-AF65-F5344CB8AC3E}">
        <p14:creationId xmlns:p14="http://schemas.microsoft.com/office/powerpoint/2010/main" val="678304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8229600" cy="639762"/>
          </a:xfrm>
        </p:spPr>
        <p:txBody>
          <a:bodyPr/>
          <a:lstStyle/>
          <a:p>
            <a:r>
              <a:rPr lang="en-US" sz="3200" dirty="0"/>
              <a:t>The Garage Door Controller</a:t>
            </a:r>
          </a:p>
        </p:txBody>
      </p:sp>
      <p:sp>
        <p:nvSpPr>
          <p:cNvPr id="3" name="Content Placeholder 2">
            <a:extLst>
              <a:ext uri="{FF2B5EF4-FFF2-40B4-BE49-F238E27FC236}">
                <a16:creationId xmlns:a16="http://schemas.microsoft.com/office/drawing/2014/main" id="{67772165-E188-4473-B132-5AC376FEAE16}"/>
              </a:ext>
            </a:extLst>
          </p:cNvPr>
          <p:cNvSpPr>
            <a:spLocks noGrp="1"/>
          </p:cNvSpPr>
          <p:nvPr>
            <p:ph idx="1"/>
          </p:nvPr>
        </p:nvSpPr>
        <p:spPr>
          <a:xfrm>
            <a:off x="353961" y="1103671"/>
            <a:ext cx="8229600" cy="2020529"/>
          </a:xfrm>
        </p:spPr>
        <p:txBody>
          <a:bodyPr/>
          <a:lstStyle/>
          <a:p>
            <a:r>
              <a:rPr lang="en-US" sz="2400" dirty="0">
                <a:effectLst/>
                <a:ea typeface="MS ??"/>
                <a:cs typeface="Times New Roman" panose="02020603050405020304" pitchFamily="18" charset="0"/>
              </a:rPr>
              <a:t>The Garage Door Controller has these components</a:t>
            </a:r>
          </a:p>
          <a:p>
            <a:pPr lvl="1"/>
            <a:r>
              <a:rPr lang="en-US" sz="2000" dirty="0">
                <a:effectLst/>
                <a:ea typeface="MS ??"/>
                <a:cs typeface="Times New Roman" panose="02020603050405020304" pitchFamily="18" charset="0"/>
              </a:rPr>
              <a:t>a drive motor</a:t>
            </a:r>
          </a:p>
          <a:p>
            <a:pPr lvl="1"/>
            <a:r>
              <a:rPr lang="en-US" sz="2000" dirty="0">
                <a:effectLst/>
                <a:ea typeface="MS ??"/>
                <a:cs typeface="Times New Roman" panose="02020603050405020304" pitchFamily="18" charset="0"/>
              </a:rPr>
              <a:t>the garage door wheel tracks with sensors at the open and closed positions</a:t>
            </a:r>
          </a:p>
          <a:p>
            <a:pPr lvl="1"/>
            <a:r>
              <a:rPr lang="en-US" sz="2000" dirty="0">
                <a:effectLst/>
                <a:ea typeface="MS ??"/>
                <a:cs typeface="Times New Roman" panose="02020603050405020304" pitchFamily="18" charset="0"/>
              </a:rPr>
              <a:t>a control device</a:t>
            </a:r>
          </a:p>
          <a:p>
            <a:pPr marL="457200" lvl="1" indent="0">
              <a:buNone/>
            </a:pPr>
            <a:endParaRPr lang="en-US" sz="2000" dirty="0"/>
          </a:p>
        </p:txBody>
      </p:sp>
      <p:sp>
        <p:nvSpPr>
          <p:cNvPr id="9" name="Content Placeholder 2">
            <a:extLst>
              <a:ext uri="{FF2B5EF4-FFF2-40B4-BE49-F238E27FC236}">
                <a16:creationId xmlns:a16="http://schemas.microsoft.com/office/drawing/2014/main" id="{E7EC80C0-6D4C-4AD2-B733-5E2ABF78DB97}"/>
              </a:ext>
            </a:extLst>
          </p:cNvPr>
          <p:cNvSpPr txBox="1">
            <a:spLocks/>
          </p:cNvSpPr>
          <p:nvPr/>
        </p:nvSpPr>
        <p:spPr bwMode="auto">
          <a:xfrm>
            <a:off x="506361" y="3008671"/>
            <a:ext cx="8229600" cy="20205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2400" kern="0">
                <a:ea typeface="MS ??"/>
                <a:cs typeface="Times New Roman" panose="02020603050405020304" pitchFamily="18" charset="0"/>
              </a:rPr>
              <a:t>The Garage Door Controller has these components</a:t>
            </a:r>
          </a:p>
          <a:p>
            <a:pPr lvl="1"/>
            <a:r>
              <a:rPr lang="en-US" sz="2000" kern="0">
                <a:ea typeface="MS ??"/>
                <a:cs typeface="Times New Roman" panose="02020603050405020304" pitchFamily="18" charset="0"/>
              </a:rPr>
              <a:t>a drive motor</a:t>
            </a:r>
          </a:p>
          <a:p>
            <a:pPr lvl="1"/>
            <a:r>
              <a:rPr lang="en-US" sz="2000" kern="0">
                <a:ea typeface="MS ??"/>
                <a:cs typeface="Times New Roman" panose="02020603050405020304" pitchFamily="18" charset="0"/>
              </a:rPr>
              <a:t>the garage door wheel tracks with sensors at the open and closed positions</a:t>
            </a:r>
          </a:p>
          <a:p>
            <a:pPr lvl="1"/>
            <a:r>
              <a:rPr lang="en-US" sz="2000" kern="0">
                <a:ea typeface="MS ??"/>
                <a:cs typeface="Times New Roman" panose="02020603050405020304" pitchFamily="18" charset="0"/>
              </a:rPr>
              <a:t>a control device</a:t>
            </a:r>
          </a:p>
          <a:p>
            <a:pPr marL="457200" lvl="1" indent="0">
              <a:buFontTx/>
              <a:buNone/>
            </a:pPr>
            <a:endParaRPr lang="en-US" sz="2000" kern="0" dirty="0"/>
          </a:p>
        </p:txBody>
      </p:sp>
    </p:spTree>
    <p:extLst>
      <p:ext uri="{BB962C8B-B14F-4D97-AF65-F5344CB8AC3E}">
        <p14:creationId xmlns:p14="http://schemas.microsoft.com/office/powerpoint/2010/main" val="2049497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3">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8229600" cy="639762"/>
          </a:xfrm>
        </p:spPr>
        <p:txBody>
          <a:bodyPr/>
          <a:lstStyle/>
          <a:p>
            <a:r>
              <a:rPr lang="en-US" sz="3200" dirty="0"/>
              <a:t>The Garage Door Controller (continued)</a:t>
            </a:r>
          </a:p>
        </p:txBody>
      </p:sp>
      <p:sp>
        <p:nvSpPr>
          <p:cNvPr id="3" name="Content Placeholder 2">
            <a:extLst>
              <a:ext uri="{FF2B5EF4-FFF2-40B4-BE49-F238E27FC236}">
                <a16:creationId xmlns:a16="http://schemas.microsoft.com/office/drawing/2014/main" id="{67772165-E188-4473-B132-5AC376FEAE16}"/>
              </a:ext>
            </a:extLst>
          </p:cNvPr>
          <p:cNvSpPr>
            <a:spLocks noGrp="1"/>
          </p:cNvSpPr>
          <p:nvPr>
            <p:ph idx="1"/>
          </p:nvPr>
        </p:nvSpPr>
        <p:spPr>
          <a:xfrm>
            <a:off x="228600" y="1103671"/>
            <a:ext cx="8229600" cy="1258529"/>
          </a:xfrm>
        </p:spPr>
        <p:txBody>
          <a:bodyPr/>
          <a:lstStyle/>
          <a:p>
            <a:r>
              <a:rPr lang="en-US" sz="2400" dirty="0">
                <a:ea typeface="MS ??"/>
                <a:cs typeface="Times New Roman" panose="02020603050405020304" pitchFamily="18" charset="0"/>
              </a:rPr>
              <a:t>When t</a:t>
            </a:r>
            <a:r>
              <a:rPr lang="en-US" sz="2400" dirty="0">
                <a:effectLst/>
                <a:ea typeface="MS ??"/>
                <a:cs typeface="Times New Roman" panose="02020603050405020304" pitchFamily="18" charset="0"/>
              </a:rPr>
              <a:t>he Garage Door reaches one of the end of track sensors, the door stops.</a:t>
            </a:r>
          </a:p>
          <a:p>
            <a:r>
              <a:rPr lang="en-US" sz="2400" dirty="0">
                <a:ea typeface="MS ??"/>
                <a:cs typeface="Times New Roman" panose="02020603050405020304" pitchFamily="18" charset="0"/>
              </a:rPr>
              <a:t>Here is a </a:t>
            </a:r>
            <a:r>
              <a:rPr lang="en-US" sz="2400" dirty="0" err="1">
                <a:ea typeface="MS ??"/>
                <a:cs typeface="Times New Roman" panose="02020603050405020304" pitchFamily="18" charset="0"/>
              </a:rPr>
              <a:t>SysML</a:t>
            </a:r>
            <a:r>
              <a:rPr lang="en-US" sz="2400" dirty="0">
                <a:ea typeface="MS ??"/>
                <a:cs typeface="Times New Roman" panose="02020603050405020304" pitchFamily="18" charset="0"/>
              </a:rPr>
              <a:t> diagram of the Garage Door Controller</a:t>
            </a:r>
            <a:endParaRPr lang="en-US" sz="2400" dirty="0">
              <a:effectLst/>
              <a:ea typeface="MS ??"/>
              <a:cs typeface="Times New Roman" panose="02020603050405020304" pitchFamily="18" charset="0"/>
            </a:endParaRPr>
          </a:p>
          <a:p>
            <a:pPr lvl="1"/>
            <a:endParaRPr lang="en-US" sz="2000" dirty="0"/>
          </a:p>
        </p:txBody>
      </p:sp>
      <p:sp>
        <p:nvSpPr>
          <p:cNvPr id="4" name="Rectangle 2">
            <a:extLst>
              <a:ext uri="{FF2B5EF4-FFF2-40B4-BE49-F238E27FC236}">
                <a16:creationId xmlns:a16="http://schemas.microsoft.com/office/drawing/2014/main" id="{4480D02C-CA9D-4343-95AF-A8F809D14B39}"/>
              </a:ext>
            </a:extLst>
          </p:cNvPr>
          <p:cNvSpPr>
            <a:spLocks noChangeArrowheads="1"/>
          </p:cNvSpPr>
          <p:nvPr/>
        </p:nvSpPr>
        <p:spPr bwMode="auto">
          <a:xfrm>
            <a:off x="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790B9EC8-8A21-4747-B850-999954F406C3}"/>
              </a:ext>
            </a:extLst>
          </p:cNvPr>
          <p:cNvGraphicFramePr>
            <a:graphicFrameLocks noChangeAspect="1"/>
          </p:cNvGraphicFramePr>
          <p:nvPr>
            <p:extLst>
              <p:ext uri="{D42A27DB-BD31-4B8C-83A1-F6EECF244321}">
                <p14:modId xmlns:p14="http://schemas.microsoft.com/office/powerpoint/2010/main" val="1799730729"/>
              </p:ext>
            </p:extLst>
          </p:nvPr>
        </p:nvGraphicFramePr>
        <p:xfrm>
          <a:off x="457200" y="2667000"/>
          <a:ext cx="7743474" cy="2782525"/>
        </p:xfrm>
        <a:graphic>
          <a:graphicData uri="http://schemas.openxmlformats.org/presentationml/2006/ole">
            <mc:AlternateContent xmlns:mc="http://schemas.openxmlformats.org/markup-compatibility/2006">
              <mc:Choice xmlns:v="urn:schemas-microsoft-com:vml" Requires="v">
                <p:oleObj spid="_x0000_s1036" name="Visio" r:id="rId4" imgW="4020659" imgH="1447200" progId="Visio.Drawing.11">
                  <p:embed/>
                </p:oleObj>
              </mc:Choice>
              <mc:Fallback>
                <p:oleObj name="Visio" r:id="rId4" imgW="4020659" imgH="1447200"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667000"/>
                        <a:ext cx="7743474" cy="2782525"/>
                      </a:xfrm>
                      <a:prstGeom prst="rect">
                        <a:avLst/>
                      </a:prstGeom>
                      <a:noFill/>
                    </p:spPr>
                  </p:pic>
                </p:oleObj>
              </mc:Fallback>
            </mc:AlternateContent>
          </a:graphicData>
        </a:graphic>
      </p:graphicFrame>
    </p:spTree>
    <p:extLst>
      <p:ext uri="{BB962C8B-B14F-4D97-AF65-F5344CB8AC3E}">
        <p14:creationId xmlns:p14="http://schemas.microsoft.com/office/powerpoint/2010/main" val="1153431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8" name="TextBox 7">
            <a:extLst>
              <a:ext uri="{FF2B5EF4-FFF2-40B4-BE49-F238E27FC236}">
                <a16:creationId xmlns:a16="http://schemas.microsoft.com/office/drawing/2014/main" id="{4809B73C-9ED2-4DBA-A722-9A7E93959A10}"/>
              </a:ext>
            </a:extLst>
          </p:cNvPr>
          <p:cNvSpPr txBox="1"/>
          <p:nvPr/>
        </p:nvSpPr>
        <p:spPr>
          <a:xfrm>
            <a:off x="304800" y="304800"/>
            <a:ext cx="8096250" cy="523220"/>
          </a:xfrm>
          <a:prstGeom prst="rect">
            <a:avLst/>
          </a:prstGeom>
          <a:noFill/>
        </p:spPr>
        <p:txBody>
          <a:bodyPr wrap="square">
            <a:spAutoFit/>
          </a:bodyPr>
          <a:lstStyle/>
          <a:p>
            <a:r>
              <a:rPr lang="en-US" sz="2800" dirty="0"/>
              <a:t>4.1  Modelling the Insurance Premium Program</a:t>
            </a:r>
          </a:p>
        </p:txBody>
      </p:sp>
      <p:graphicFrame>
        <p:nvGraphicFramePr>
          <p:cNvPr id="3" name="Table 2">
            <a:extLst>
              <a:ext uri="{FF2B5EF4-FFF2-40B4-BE49-F238E27FC236}">
                <a16:creationId xmlns:a16="http://schemas.microsoft.com/office/drawing/2014/main" id="{AA7D3F05-0BED-4C71-85E4-F155518DA235}"/>
              </a:ext>
            </a:extLst>
          </p:cNvPr>
          <p:cNvGraphicFramePr>
            <a:graphicFrameLocks noGrp="1"/>
          </p:cNvGraphicFramePr>
          <p:nvPr>
            <p:extLst>
              <p:ext uri="{D42A27DB-BD31-4B8C-83A1-F6EECF244321}">
                <p14:modId xmlns:p14="http://schemas.microsoft.com/office/powerpoint/2010/main" val="1113574766"/>
              </p:ext>
            </p:extLst>
          </p:nvPr>
        </p:nvGraphicFramePr>
        <p:xfrm>
          <a:off x="1066800" y="2590805"/>
          <a:ext cx="6629397" cy="3200395"/>
        </p:xfrm>
        <a:graphic>
          <a:graphicData uri="http://schemas.openxmlformats.org/drawingml/2006/table">
            <a:tbl>
              <a:tblPr/>
              <a:tblGrid>
                <a:gridCol w="2918913">
                  <a:extLst>
                    <a:ext uri="{9D8B030D-6E8A-4147-A177-3AD203B41FA5}">
                      <a16:colId xmlns:a16="http://schemas.microsoft.com/office/drawing/2014/main" val="3977887030"/>
                    </a:ext>
                  </a:extLst>
                </a:gridCol>
                <a:gridCol w="618414">
                  <a:extLst>
                    <a:ext uri="{9D8B030D-6E8A-4147-A177-3AD203B41FA5}">
                      <a16:colId xmlns:a16="http://schemas.microsoft.com/office/drawing/2014/main" val="4072984230"/>
                    </a:ext>
                  </a:extLst>
                </a:gridCol>
                <a:gridCol w="618414">
                  <a:extLst>
                    <a:ext uri="{9D8B030D-6E8A-4147-A177-3AD203B41FA5}">
                      <a16:colId xmlns:a16="http://schemas.microsoft.com/office/drawing/2014/main" val="1244595038"/>
                    </a:ext>
                  </a:extLst>
                </a:gridCol>
                <a:gridCol w="618414">
                  <a:extLst>
                    <a:ext uri="{9D8B030D-6E8A-4147-A177-3AD203B41FA5}">
                      <a16:colId xmlns:a16="http://schemas.microsoft.com/office/drawing/2014/main" val="3787994974"/>
                    </a:ext>
                  </a:extLst>
                </a:gridCol>
                <a:gridCol w="618414">
                  <a:extLst>
                    <a:ext uri="{9D8B030D-6E8A-4147-A177-3AD203B41FA5}">
                      <a16:colId xmlns:a16="http://schemas.microsoft.com/office/drawing/2014/main" val="3943859890"/>
                    </a:ext>
                  </a:extLst>
                </a:gridCol>
                <a:gridCol w="618414">
                  <a:extLst>
                    <a:ext uri="{9D8B030D-6E8A-4147-A177-3AD203B41FA5}">
                      <a16:colId xmlns:a16="http://schemas.microsoft.com/office/drawing/2014/main" val="2291469638"/>
                    </a:ext>
                  </a:extLst>
                </a:gridCol>
                <a:gridCol w="618414">
                  <a:extLst>
                    <a:ext uri="{9D8B030D-6E8A-4147-A177-3AD203B41FA5}">
                      <a16:colId xmlns:a16="http://schemas.microsoft.com/office/drawing/2014/main" val="959206014"/>
                    </a:ext>
                  </a:extLst>
                </a:gridCol>
              </a:tblGrid>
              <a:tr h="290945">
                <a:tc>
                  <a:txBody>
                    <a:bodyPr/>
                    <a:lstStyle/>
                    <a:p>
                      <a:pPr algn="r" fontAlgn="b"/>
                      <a:r>
                        <a:rPr lang="en-US" sz="1600" b="0" i="0" u="none" strike="noStrike" dirty="0">
                          <a:solidFill>
                            <a:srgbClr val="000000"/>
                          </a:solidFill>
                          <a:effectLst/>
                          <a:latin typeface="Calibri" panose="020F0502020204030204" pitchFamily="34" charset="0"/>
                        </a:rPr>
                        <a:t>Rules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5783602"/>
                  </a:ext>
                </a:extLst>
              </a:tr>
              <a:tr h="290945">
                <a:tc>
                  <a:txBody>
                    <a:bodyPr/>
                    <a:lstStyle/>
                    <a:p>
                      <a:pPr algn="l" fontAlgn="b"/>
                      <a:r>
                        <a:rPr lang="en-US" sz="1600" b="0" i="0" u="none" strike="noStrike" dirty="0">
                          <a:solidFill>
                            <a:srgbClr val="000000"/>
                          </a:solidFill>
                          <a:effectLst/>
                          <a:latin typeface="Calibri" panose="020F0502020204030204" pitchFamily="34" charset="0"/>
                        </a:rPr>
                        <a:t>c1. Age Range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ctr"/>
                      <a:r>
                        <a:rPr lang="en-US" sz="1600" b="0" i="0" u="none" strike="noStrike" dirty="0">
                          <a:solidFill>
                            <a:srgbClr val="000000"/>
                          </a:solidFill>
                          <a:effectLst/>
                          <a:latin typeface="Calibri" panose="020F0502020204030204" pitchFamily="34" charset="0"/>
                        </a:rPr>
                        <a:t>16 &lt;= age &lt; 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9327356"/>
                  </a:ext>
                </a:extLst>
              </a:tr>
              <a:tr h="290945">
                <a:tc>
                  <a:txBody>
                    <a:bodyPr/>
                    <a:lstStyle/>
                    <a:p>
                      <a:pPr algn="l" fontAlgn="b"/>
                      <a:r>
                        <a:rPr lang="en-US" sz="1600" b="0" i="0" u="none" strike="noStrike">
                          <a:solidFill>
                            <a:srgbClr val="000000"/>
                          </a:solidFill>
                          <a:effectLst/>
                          <a:latin typeface="Calibri" panose="020F0502020204030204" pitchFamily="34" charset="0"/>
                        </a:rPr>
                        <a:t>c2. At fault claims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600" b="0"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600" b="0" i="0" u="none" strike="noStrike" dirty="0">
                          <a:solidFill>
                            <a:srgbClr val="000000"/>
                          </a:solidFill>
                          <a:effectLst/>
                          <a:latin typeface="Calibri" panose="020F0502020204030204" pitchFamily="34" charset="0"/>
                        </a:rPr>
                        <a:t>1 - 3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600" b="0" i="0" u="none" strike="noStrike">
                          <a:solidFill>
                            <a:srgbClr val="000000"/>
                          </a:solidFill>
                          <a:effectLst/>
                          <a:latin typeface="Calibri" panose="020F0502020204030204" pitchFamily="34" charset="0"/>
                        </a:rPr>
                        <a:t>4 - 10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64373426"/>
                  </a:ext>
                </a:extLst>
              </a:tr>
              <a:tr h="290945">
                <a:tc>
                  <a:txBody>
                    <a:bodyPr/>
                    <a:lstStyle/>
                    <a:p>
                      <a:pPr algn="l" fontAlgn="b"/>
                      <a:r>
                        <a:rPr lang="en-US" sz="1600" b="0" i="0" u="none" strike="noStrike">
                          <a:solidFill>
                            <a:srgbClr val="000000"/>
                          </a:solidFill>
                          <a:effectLst/>
                          <a:latin typeface="Calibri" panose="020F0502020204030204" pitchFamily="34" charset="0"/>
                        </a:rPr>
                        <a:t>c3. Non-drinker?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1471248"/>
                  </a:ext>
                </a:extLst>
              </a:tr>
              <a:tr h="290945">
                <a:tc>
                  <a:txBody>
                    <a:bodyPr/>
                    <a:lstStyle/>
                    <a:p>
                      <a:pPr algn="l" fontAlgn="b"/>
                      <a:r>
                        <a:rPr lang="en-US" sz="1600" b="0" i="0" u="none" strike="noStrike" dirty="0">
                          <a:solidFill>
                            <a:srgbClr val="000000"/>
                          </a:solidFill>
                          <a:effectLst/>
                          <a:latin typeface="Calibri" panose="020F0502020204030204" pitchFamily="34" charset="0"/>
                        </a:rPr>
                        <a:t>a1. x = 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8506914"/>
                  </a:ext>
                </a:extLst>
              </a:tr>
              <a:tr h="290945">
                <a:tc>
                  <a:txBody>
                    <a:bodyPr/>
                    <a:lstStyle/>
                    <a:p>
                      <a:pPr algn="l" fontAlgn="b"/>
                      <a:r>
                        <a:rPr lang="en-US" sz="1600" b="0" i="0" u="none" strike="noStrike">
                          <a:solidFill>
                            <a:srgbClr val="000000"/>
                          </a:solidFill>
                          <a:effectLst/>
                          <a:latin typeface="Calibri" panose="020F0502020204030204" pitchFamily="34" charset="0"/>
                        </a:rPr>
                        <a:t>a2. x = 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7390060"/>
                  </a:ext>
                </a:extLst>
              </a:tr>
              <a:tr h="290945">
                <a:tc>
                  <a:txBody>
                    <a:bodyPr/>
                    <a:lstStyle/>
                    <a:p>
                      <a:pPr algn="l" fontAlgn="b"/>
                      <a:r>
                        <a:rPr lang="en-US" sz="1600" b="0" i="0" u="none" strike="noStrike">
                          <a:solidFill>
                            <a:srgbClr val="000000"/>
                          </a:solidFill>
                          <a:effectLst/>
                          <a:latin typeface="Calibri" panose="020F0502020204030204" pitchFamily="34" charset="0"/>
                        </a:rPr>
                        <a:t>a3. x = 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3181092"/>
                  </a:ext>
                </a:extLst>
              </a:tr>
              <a:tr h="290945">
                <a:tc>
                  <a:txBody>
                    <a:bodyPr/>
                    <a:lstStyle/>
                    <a:p>
                      <a:pPr algn="l" fontAlgn="b"/>
                      <a:r>
                        <a:rPr lang="en-US" sz="1600" b="0" i="0" u="none" strike="noStrike">
                          <a:solidFill>
                            <a:srgbClr val="000000"/>
                          </a:solidFill>
                          <a:effectLst/>
                          <a:latin typeface="Calibri" panose="020F0502020204030204" pitchFamily="34" charset="0"/>
                        </a:rPr>
                        <a:t>a4. penalty is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295229"/>
                  </a:ext>
                </a:extLst>
              </a:tr>
              <a:tr h="290945">
                <a:tc>
                  <a:txBody>
                    <a:bodyPr/>
                    <a:lstStyle/>
                    <a:p>
                      <a:pPr algn="l" fontAlgn="b"/>
                      <a:r>
                        <a:rPr lang="en-US" sz="1600" b="0" i="0" u="none" strike="noStrike">
                          <a:solidFill>
                            <a:srgbClr val="000000"/>
                          </a:solidFill>
                          <a:effectLst/>
                          <a:latin typeface="Calibri" panose="020F0502020204030204" pitchFamily="34" charset="0"/>
                        </a:rPr>
                        <a:t>a5. penalty is $100.00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9675599"/>
                  </a:ext>
                </a:extLst>
              </a:tr>
              <a:tr h="290945">
                <a:tc>
                  <a:txBody>
                    <a:bodyPr/>
                    <a:lstStyle/>
                    <a:p>
                      <a:pPr algn="l" fontAlgn="b"/>
                      <a:r>
                        <a:rPr lang="en-US" sz="1600" b="0" i="0" u="none" strike="noStrike">
                          <a:solidFill>
                            <a:srgbClr val="000000"/>
                          </a:solidFill>
                          <a:effectLst/>
                          <a:latin typeface="Calibri" panose="020F0502020204030204" pitchFamily="34" charset="0"/>
                        </a:rPr>
                        <a:t>a6. penalty is $300.00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4587576"/>
                  </a:ext>
                </a:extLst>
              </a:tr>
              <a:tr h="290945">
                <a:tc>
                  <a:txBody>
                    <a:bodyPr/>
                    <a:lstStyle/>
                    <a:p>
                      <a:pPr algn="l" fontAlgn="b"/>
                      <a:r>
                        <a:rPr lang="en-US" sz="1600" b="0" i="0" u="none" strike="noStrike">
                          <a:solidFill>
                            <a:srgbClr val="000000"/>
                          </a:solidFill>
                          <a:effectLst/>
                          <a:latin typeface="Calibri" panose="020F0502020204030204" pitchFamily="34" charset="0"/>
                        </a:rPr>
                        <a:t>a7. reduction is $75.00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2809058"/>
                  </a:ext>
                </a:extLst>
              </a:tr>
            </a:tbl>
          </a:graphicData>
        </a:graphic>
      </p:graphicFrame>
      <p:sp>
        <p:nvSpPr>
          <p:cNvPr id="9" name="TextBox 8">
            <a:extLst>
              <a:ext uri="{FF2B5EF4-FFF2-40B4-BE49-F238E27FC236}">
                <a16:creationId xmlns:a16="http://schemas.microsoft.com/office/drawing/2014/main" id="{93DA7F17-AA61-4DFB-9ADD-24829D0A5BEA}"/>
              </a:ext>
            </a:extLst>
          </p:cNvPr>
          <p:cNvSpPr txBox="1"/>
          <p:nvPr/>
        </p:nvSpPr>
        <p:spPr>
          <a:xfrm>
            <a:off x="333373" y="957590"/>
            <a:ext cx="8096250" cy="1200329"/>
          </a:xfrm>
          <a:prstGeom prst="rect">
            <a:avLst/>
          </a:prstGeom>
          <a:noFill/>
        </p:spPr>
        <p:txBody>
          <a:bodyPr wrap="square">
            <a:spAutoFit/>
          </a:bodyPr>
          <a:lstStyle/>
          <a:p>
            <a:r>
              <a:rPr lang="en-US" sz="2400" dirty="0"/>
              <a:t>A decision table is my first choice for this program. It is complete and defines 18 test cases. Here is the first third of the table:</a:t>
            </a:r>
          </a:p>
        </p:txBody>
      </p:sp>
    </p:spTree>
    <p:extLst>
      <p:ext uri="{BB962C8B-B14F-4D97-AF65-F5344CB8AC3E}">
        <p14:creationId xmlns:p14="http://schemas.microsoft.com/office/powerpoint/2010/main" val="1289905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8" name="TextBox 7">
            <a:extLst>
              <a:ext uri="{FF2B5EF4-FFF2-40B4-BE49-F238E27FC236}">
                <a16:creationId xmlns:a16="http://schemas.microsoft.com/office/drawing/2014/main" id="{4809B73C-9ED2-4DBA-A722-9A7E93959A10}"/>
              </a:ext>
            </a:extLst>
          </p:cNvPr>
          <p:cNvSpPr txBox="1"/>
          <p:nvPr/>
        </p:nvSpPr>
        <p:spPr>
          <a:xfrm>
            <a:off x="2314573" y="217927"/>
            <a:ext cx="3629027" cy="584775"/>
          </a:xfrm>
          <a:prstGeom prst="rect">
            <a:avLst/>
          </a:prstGeom>
          <a:noFill/>
        </p:spPr>
        <p:txBody>
          <a:bodyPr wrap="square">
            <a:spAutoFit/>
          </a:bodyPr>
          <a:lstStyle/>
          <a:p>
            <a:r>
              <a:rPr lang="en-US" sz="3200" dirty="0"/>
              <a:t>Derived test cases</a:t>
            </a:r>
          </a:p>
        </p:txBody>
      </p:sp>
      <p:sp>
        <p:nvSpPr>
          <p:cNvPr id="9" name="TextBox 8">
            <a:extLst>
              <a:ext uri="{FF2B5EF4-FFF2-40B4-BE49-F238E27FC236}">
                <a16:creationId xmlns:a16="http://schemas.microsoft.com/office/drawing/2014/main" id="{93DA7F17-AA61-4DFB-9ADD-24829D0A5BEA}"/>
              </a:ext>
            </a:extLst>
          </p:cNvPr>
          <p:cNvSpPr txBox="1"/>
          <p:nvPr/>
        </p:nvSpPr>
        <p:spPr>
          <a:xfrm>
            <a:off x="304800" y="865756"/>
            <a:ext cx="8096250" cy="461665"/>
          </a:xfrm>
          <a:prstGeom prst="rect">
            <a:avLst/>
          </a:prstGeom>
          <a:noFill/>
        </p:spPr>
        <p:txBody>
          <a:bodyPr wrap="square">
            <a:spAutoFit/>
          </a:bodyPr>
          <a:lstStyle/>
          <a:p>
            <a:pPr marL="342900" indent="-342900">
              <a:buFont typeface="Arial" panose="020B0604020202020204" pitchFamily="34" charset="0"/>
              <a:buChar char="•"/>
            </a:pPr>
            <a:endParaRPr lang="en-US" sz="2400" dirty="0"/>
          </a:p>
        </p:txBody>
      </p:sp>
      <p:sp>
        <p:nvSpPr>
          <p:cNvPr id="11" name="Content Placeholder 2">
            <a:extLst>
              <a:ext uri="{FF2B5EF4-FFF2-40B4-BE49-F238E27FC236}">
                <a16:creationId xmlns:a16="http://schemas.microsoft.com/office/drawing/2014/main" id="{4E86C168-FCB1-4284-9722-74CB501DB69D}"/>
              </a:ext>
            </a:extLst>
          </p:cNvPr>
          <p:cNvSpPr txBox="1">
            <a:spLocks/>
          </p:cNvSpPr>
          <p:nvPr/>
        </p:nvSpPr>
        <p:spPr bwMode="auto">
          <a:xfrm>
            <a:off x="398206" y="1168096"/>
            <a:ext cx="7755194" cy="40897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2400" dirty="0"/>
              <a:t>Each rule is a test case. Since the decision table is complete, we know we have a complete set of test cases.</a:t>
            </a:r>
            <a:endParaRPr lang="en-US" sz="2400" kern="0" dirty="0">
              <a:ea typeface="MS ??"/>
              <a:cs typeface="Times New Roman" panose="02020603050405020304" pitchFamily="18" charset="0"/>
            </a:endParaRPr>
          </a:p>
          <a:p>
            <a:r>
              <a:rPr lang="en-US" sz="2400" dirty="0"/>
              <a:t>Inputs for the test case corresponding to Rule 1 are</a:t>
            </a:r>
            <a:endParaRPr lang="en-US" sz="2400" kern="0" dirty="0">
              <a:ea typeface="MS ??"/>
              <a:cs typeface="Times New Roman" panose="02020603050405020304" pitchFamily="18" charset="0"/>
            </a:endParaRPr>
          </a:p>
          <a:p>
            <a:pPr lvl="1"/>
            <a:r>
              <a:rPr lang="en-US" sz="2000" kern="0" dirty="0">
                <a:ea typeface="MS ??"/>
                <a:cs typeface="Times New Roman" panose="02020603050405020304" pitchFamily="18" charset="0"/>
              </a:rPr>
              <a:t>Age range = </a:t>
            </a:r>
            <a:r>
              <a:rPr lang="en-US" sz="2000" b="0" i="0" u="none" strike="noStrike" dirty="0">
                <a:solidFill>
                  <a:srgbClr val="000000"/>
                </a:solidFill>
                <a:effectLst/>
                <a:latin typeface="Calibri" panose="020F0502020204030204" pitchFamily="34" charset="0"/>
              </a:rPr>
              <a:t>16 &lt;= age &lt; 25</a:t>
            </a:r>
          </a:p>
          <a:p>
            <a:pPr lvl="1"/>
            <a:r>
              <a:rPr lang="en-US" sz="2000" kern="0" dirty="0">
                <a:ea typeface="MS ??"/>
                <a:cs typeface="Times New Roman" panose="02020603050405020304" pitchFamily="18" charset="0"/>
              </a:rPr>
              <a:t>At fault claims = 0</a:t>
            </a:r>
          </a:p>
          <a:p>
            <a:pPr lvl="1"/>
            <a:r>
              <a:rPr lang="en-US" sz="2000" kern="0" dirty="0">
                <a:ea typeface="MS ??"/>
                <a:cs typeface="Times New Roman" panose="02020603050405020304" pitchFamily="18" charset="0"/>
              </a:rPr>
              <a:t>Non-drinker = True</a:t>
            </a:r>
          </a:p>
          <a:p>
            <a:r>
              <a:rPr lang="en-US" sz="2400" kern="0" dirty="0">
                <a:ea typeface="MS ??"/>
                <a:cs typeface="Times New Roman" panose="02020603050405020304" pitchFamily="18" charset="0"/>
              </a:rPr>
              <a:t>The derived test case would use the formula</a:t>
            </a:r>
          </a:p>
          <a:p>
            <a:pPr lvl="1"/>
            <a:r>
              <a:rPr lang="en-US" sz="2000" kern="0" dirty="0">
                <a:ea typeface="MS ??"/>
                <a:cs typeface="Times New Roman" panose="02020603050405020304" pitchFamily="18" charset="0"/>
              </a:rPr>
              <a:t>Premium = (600 x 1.5) – 75</a:t>
            </a:r>
          </a:p>
          <a:p>
            <a:pPr lvl="1"/>
            <a:r>
              <a:rPr lang="en-US" sz="2000" kern="0" dirty="0">
                <a:ea typeface="MS ??"/>
                <a:cs typeface="Times New Roman" panose="02020603050405020304" pitchFamily="18" charset="0"/>
              </a:rPr>
              <a:t>Premium = $825.00</a:t>
            </a:r>
          </a:p>
          <a:p>
            <a:pPr lvl="1"/>
            <a:endParaRPr lang="en-US" sz="2000" kern="0" dirty="0">
              <a:ea typeface="MS ??"/>
              <a:cs typeface="Times New Roman" panose="02020603050405020304" pitchFamily="18" charset="0"/>
            </a:endParaRPr>
          </a:p>
          <a:p>
            <a:pPr marL="457200" lvl="1" indent="0">
              <a:buFontTx/>
              <a:buNone/>
            </a:pPr>
            <a:endParaRPr lang="en-US" sz="2000" kern="0" dirty="0"/>
          </a:p>
        </p:txBody>
      </p:sp>
    </p:spTree>
    <p:extLst>
      <p:ext uri="{BB962C8B-B14F-4D97-AF65-F5344CB8AC3E}">
        <p14:creationId xmlns:p14="http://schemas.microsoft.com/office/powerpoint/2010/main" val="4121502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71BBE92-1ED3-4D55-BBE0-003B4DCF5F5D}"/>
              </a:ext>
            </a:extLst>
          </p:cNvPr>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 name="Rectangle 6">
            <a:extLst>
              <a:ext uri="{FF2B5EF4-FFF2-40B4-BE49-F238E27FC236}">
                <a16:creationId xmlns:a16="http://schemas.microsoft.com/office/drawing/2014/main" id="{F43135EA-F131-44C9-B28D-E1D86D979787}"/>
              </a:ext>
            </a:extLst>
          </p:cNvPr>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4" name="Rectangle 7">
            <a:extLst>
              <a:ext uri="{FF2B5EF4-FFF2-40B4-BE49-F238E27FC236}">
                <a16:creationId xmlns:a16="http://schemas.microsoft.com/office/drawing/2014/main" id="{30E446E0-02FD-4808-9C94-05AF56616F11}"/>
              </a:ext>
            </a:extLst>
          </p:cNvPr>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5" name="Rectangle 8">
            <a:extLst>
              <a:ext uri="{FF2B5EF4-FFF2-40B4-BE49-F238E27FC236}">
                <a16:creationId xmlns:a16="http://schemas.microsoft.com/office/drawing/2014/main" id="{8AC23386-E494-4D6E-AAEC-41B25AE0CCC2}"/>
              </a:ext>
            </a:extLst>
          </p:cNvPr>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6" name="Picture 5" descr="Graphical user interface&#10;&#10;Description automatically generated with medium confidence">
            <a:extLst>
              <a:ext uri="{FF2B5EF4-FFF2-40B4-BE49-F238E27FC236}">
                <a16:creationId xmlns:a16="http://schemas.microsoft.com/office/drawing/2014/main" id="{7C4DD2A6-1761-4880-9CC3-3AD7A1A48108}"/>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7" name="TextBox 6">
            <a:extLst>
              <a:ext uri="{FF2B5EF4-FFF2-40B4-BE49-F238E27FC236}">
                <a16:creationId xmlns:a16="http://schemas.microsoft.com/office/drawing/2014/main" id="{E6E80B16-4114-46D5-8830-25B54CF80541}"/>
              </a:ext>
            </a:extLst>
          </p:cNvPr>
          <p:cNvSpPr txBox="1"/>
          <p:nvPr/>
        </p:nvSpPr>
        <p:spPr>
          <a:xfrm>
            <a:off x="457200" y="203552"/>
            <a:ext cx="7848600" cy="584775"/>
          </a:xfrm>
          <a:prstGeom prst="rect">
            <a:avLst/>
          </a:prstGeom>
          <a:noFill/>
        </p:spPr>
        <p:txBody>
          <a:bodyPr wrap="square">
            <a:spAutoFit/>
          </a:bodyPr>
          <a:lstStyle/>
          <a:p>
            <a:r>
              <a:rPr lang="en-US" sz="3200" dirty="0"/>
              <a:t>4.2  Modelling the Garage Door Controller</a:t>
            </a:r>
          </a:p>
        </p:txBody>
      </p:sp>
      <p:sp>
        <p:nvSpPr>
          <p:cNvPr id="8" name="TextBox 7">
            <a:extLst>
              <a:ext uri="{FF2B5EF4-FFF2-40B4-BE49-F238E27FC236}">
                <a16:creationId xmlns:a16="http://schemas.microsoft.com/office/drawing/2014/main" id="{DC32D881-6591-4C30-B9C8-424AEC018037}"/>
              </a:ext>
            </a:extLst>
          </p:cNvPr>
          <p:cNvSpPr txBox="1"/>
          <p:nvPr/>
        </p:nvSpPr>
        <p:spPr>
          <a:xfrm>
            <a:off x="304800" y="865756"/>
            <a:ext cx="8096250" cy="461665"/>
          </a:xfrm>
          <a:prstGeom prst="rect">
            <a:avLst/>
          </a:prstGeom>
          <a:noFill/>
        </p:spPr>
        <p:txBody>
          <a:bodyPr wrap="square">
            <a:spAutoFit/>
          </a:bodyPr>
          <a:lstStyle/>
          <a:p>
            <a:pPr marL="342900" indent="-342900">
              <a:buFont typeface="Arial" panose="020B0604020202020204" pitchFamily="34" charset="0"/>
              <a:buChar char="•"/>
            </a:pPr>
            <a:endParaRPr lang="en-US" sz="2400" dirty="0"/>
          </a:p>
        </p:txBody>
      </p:sp>
      <p:sp>
        <p:nvSpPr>
          <p:cNvPr id="9" name="Content Placeholder 2">
            <a:extLst>
              <a:ext uri="{FF2B5EF4-FFF2-40B4-BE49-F238E27FC236}">
                <a16:creationId xmlns:a16="http://schemas.microsoft.com/office/drawing/2014/main" id="{D391B4A8-0C45-4C7E-A8DA-6177BA8B9DFF}"/>
              </a:ext>
            </a:extLst>
          </p:cNvPr>
          <p:cNvSpPr txBox="1">
            <a:spLocks/>
          </p:cNvSpPr>
          <p:nvPr/>
        </p:nvSpPr>
        <p:spPr bwMode="auto">
          <a:xfrm>
            <a:off x="398206" y="1168096"/>
            <a:ext cx="7755194" cy="40897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2400" dirty="0"/>
              <a:t>A finite state machine is my first choice for this program. It is the model used by the commercial MBT tool providers.</a:t>
            </a:r>
          </a:p>
          <a:p>
            <a:r>
              <a:rPr lang="en-US" sz="2400" dirty="0"/>
              <a:t>To start, we identify the input events, output events, and states of our model. </a:t>
            </a:r>
          </a:p>
          <a:p>
            <a:r>
              <a:rPr lang="en-US" sz="2400" b="0" i="0" u="none" strike="noStrike" kern="0" dirty="0">
                <a:solidFill>
                  <a:srgbClr val="000000"/>
                </a:solidFill>
                <a:effectLst/>
                <a:cs typeface="Times New Roman" panose="02020603050405020304" pitchFamily="18" charset="0"/>
              </a:rPr>
              <a:t>Input Events: </a:t>
            </a:r>
          </a:p>
          <a:p>
            <a:pPr lvl="1"/>
            <a:r>
              <a:rPr lang="en-US" sz="2000" b="0" i="0" u="none" strike="noStrike" kern="0" dirty="0">
                <a:solidFill>
                  <a:srgbClr val="000000"/>
                </a:solidFill>
                <a:effectLst/>
                <a:cs typeface="Times New Roman" panose="02020603050405020304" pitchFamily="18" charset="0"/>
              </a:rPr>
              <a:t>e1: control signal</a:t>
            </a:r>
          </a:p>
          <a:p>
            <a:pPr lvl="1"/>
            <a:r>
              <a:rPr lang="en-US" sz="2000" kern="0" dirty="0">
                <a:solidFill>
                  <a:srgbClr val="000000"/>
                </a:solidFill>
                <a:ea typeface="MS ??"/>
                <a:cs typeface="Times New Roman" panose="02020603050405020304" pitchFamily="18" charset="0"/>
              </a:rPr>
              <a:t>e2: end of down track sensed</a:t>
            </a:r>
          </a:p>
          <a:p>
            <a:pPr lvl="1"/>
            <a:r>
              <a:rPr lang="en-US" sz="2000" kern="0" dirty="0">
                <a:solidFill>
                  <a:srgbClr val="000000"/>
                </a:solidFill>
                <a:ea typeface="MS ??"/>
                <a:cs typeface="Times New Roman" panose="02020603050405020304" pitchFamily="18" charset="0"/>
              </a:rPr>
              <a:t>e3: end of up track sensed</a:t>
            </a:r>
          </a:p>
          <a:p>
            <a:pPr lvl="1"/>
            <a:r>
              <a:rPr lang="en-US" sz="2000" kern="0" dirty="0">
                <a:solidFill>
                  <a:srgbClr val="000000"/>
                </a:solidFill>
                <a:ea typeface="MS ??"/>
                <a:cs typeface="Times New Roman" panose="02020603050405020304" pitchFamily="18" charset="0"/>
              </a:rPr>
              <a:t>e4: laser beam crossed</a:t>
            </a:r>
            <a:endParaRPr lang="en-US" sz="2000" kern="0" dirty="0">
              <a:ea typeface="MS ??"/>
              <a:cs typeface="Times New Roman" panose="02020603050405020304" pitchFamily="18" charset="0"/>
            </a:endParaRPr>
          </a:p>
          <a:p>
            <a:pPr lvl="1"/>
            <a:endParaRPr lang="en-US" sz="2000" kern="0" dirty="0">
              <a:ea typeface="MS ??"/>
              <a:cs typeface="Times New Roman" panose="02020603050405020304" pitchFamily="18" charset="0"/>
            </a:endParaRPr>
          </a:p>
          <a:p>
            <a:pPr marL="457200" lvl="1" indent="0">
              <a:buFontTx/>
              <a:buNone/>
            </a:pPr>
            <a:endParaRPr lang="en-US" sz="2000" kern="0" dirty="0"/>
          </a:p>
        </p:txBody>
      </p:sp>
    </p:spTree>
    <p:extLst>
      <p:ext uri="{BB962C8B-B14F-4D97-AF65-F5344CB8AC3E}">
        <p14:creationId xmlns:p14="http://schemas.microsoft.com/office/powerpoint/2010/main" val="1425390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9DE314A2-2102-47F5-8CDF-DBA35F0F3791}"/>
              </a:ext>
            </a:extLst>
          </p:cNvPr>
          <p:cNvSpPr>
            <a:spLocks noGrp="1"/>
          </p:cNvSpPr>
          <p:nvPr>
            <p:ph type="title"/>
          </p:nvPr>
        </p:nvSpPr>
        <p:spPr/>
        <p:txBody>
          <a:bodyPr/>
          <a:lstStyle/>
          <a:p>
            <a:r>
              <a:rPr lang="en-US" dirty="0"/>
              <a:t>Presentation Outline</a:t>
            </a:r>
          </a:p>
        </p:txBody>
      </p:sp>
      <p:sp>
        <p:nvSpPr>
          <p:cNvPr id="3" name="Content Placeholder 2">
            <a:extLst>
              <a:ext uri="{FF2B5EF4-FFF2-40B4-BE49-F238E27FC236}">
                <a16:creationId xmlns:a16="http://schemas.microsoft.com/office/drawing/2014/main" id="{318F5CF4-AE9F-42FE-8952-FBCB5F53F8BF}"/>
              </a:ext>
            </a:extLst>
          </p:cNvPr>
          <p:cNvSpPr>
            <a:spLocks noGrp="1"/>
          </p:cNvSpPr>
          <p:nvPr>
            <p:ph idx="1"/>
          </p:nvPr>
        </p:nvSpPr>
        <p:spPr/>
        <p:txBody>
          <a:bodyPr/>
          <a:lstStyle/>
          <a:p>
            <a:pPr marL="514350" indent="-514350">
              <a:buFont typeface="+mj-lt"/>
              <a:buAutoNum type="arabicPeriod"/>
            </a:pPr>
            <a:r>
              <a:rPr lang="en-US" dirty="0"/>
              <a:t>Introduction</a:t>
            </a:r>
          </a:p>
          <a:p>
            <a:pPr marL="514350" indent="-514350">
              <a:buFont typeface="+mj-lt"/>
              <a:buAutoNum type="arabicPeriod"/>
            </a:pPr>
            <a:r>
              <a:rPr lang="en-US" dirty="0"/>
              <a:t>About models</a:t>
            </a:r>
          </a:p>
          <a:p>
            <a:pPr marL="514350" indent="-514350">
              <a:buFont typeface="+mj-lt"/>
              <a:buAutoNum type="arabicPeriod"/>
            </a:pPr>
            <a:r>
              <a:rPr lang="en-US" dirty="0"/>
              <a:t>Model-Based Testing</a:t>
            </a:r>
          </a:p>
          <a:p>
            <a:pPr marL="514350" indent="-514350">
              <a:buFont typeface="+mj-lt"/>
              <a:buAutoNum type="arabicPeriod"/>
            </a:pPr>
            <a:r>
              <a:rPr lang="en-US" dirty="0"/>
              <a:t>Today’s examples</a:t>
            </a:r>
          </a:p>
          <a:p>
            <a:pPr marL="514350" indent="-514350">
              <a:buFont typeface="+mj-lt"/>
              <a:buAutoNum type="arabicPeriod"/>
            </a:pPr>
            <a:r>
              <a:rPr lang="en-US" dirty="0"/>
              <a:t>Commercial MBT  products</a:t>
            </a:r>
          </a:p>
          <a:p>
            <a:pPr marL="514350" indent="-514350">
              <a:buFont typeface="+mj-lt"/>
              <a:buAutoNum type="arabicPeriod"/>
            </a:pPr>
            <a:r>
              <a:rPr lang="en-US" dirty="0"/>
              <a:t>Open source MBT tools</a:t>
            </a:r>
          </a:p>
          <a:p>
            <a:pPr marL="514350" indent="-514350">
              <a:buFont typeface="+mj-lt"/>
              <a:buAutoNum type="arabicPeriod"/>
            </a:pPr>
            <a:endParaRPr lang="en-US" dirty="0"/>
          </a:p>
        </p:txBody>
      </p:sp>
    </p:spTree>
    <p:extLst>
      <p:ext uri="{BB962C8B-B14F-4D97-AF65-F5344CB8AC3E}">
        <p14:creationId xmlns:p14="http://schemas.microsoft.com/office/powerpoint/2010/main" val="223189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71BBE92-1ED3-4D55-BBE0-003B4DCF5F5D}"/>
              </a:ext>
            </a:extLst>
          </p:cNvPr>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 name="Rectangle 6">
            <a:extLst>
              <a:ext uri="{FF2B5EF4-FFF2-40B4-BE49-F238E27FC236}">
                <a16:creationId xmlns:a16="http://schemas.microsoft.com/office/drawing/2014/main" id="{F43135EA-F131-44C9-B28D-E1D86D979787}"/>
              </a:ext>
            </a:extLst>
          </p:cNvPr>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4" name="Rectangle 7">
            <a:extLst>
              <a:ext uri="{FF2B5EF4-FFF2-40B4-BE49-F238E27FC236}">
                <a16:creationId xmlns:a16="http://schemas.microsoft.com/office/drawing/2014/main" id="{30E446E0-02FD-4808-9C94-05AF56616F11}"/>
              </a:ext>
            </a:extLst>
          </p:cNvPr>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5" name="Rectangle 8">
            <a:extLst>
              <a:ext uri="{FF2B5EF4-FFF2-40B4-BE49-F238E27FC236}">
                <a16:creationId xmlns:a16="http://schemas.microsoft.com/office/drawing/2014/main" id="{8AC23386-E494-4D6E-AAEC-41B25AE0CCC2}"/>
              </a:ext>
            </a:extLst>
          </p:cNvPr>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6" name="Picture 5" descr="Graphical user interface&#10;&#10;Description automatically generated with medium confidence">
            <a:extLst>
              <a:ext uri="{FF2B5EF4-FFF2-40B4-BE49-F238E27FC236}">
                <a16:creationId xmlns:a16="http://schemas.microsoft.com/office/drawing/2014/main" id="{7C4DD2A6-1761-4880-9CC3-3AD7A1A48108}"/>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7" name="TextBox 6">
            <a:extLst>
              <a:ext uri="{FF2B5EF4-FFF2-40B4-BE49-F238E27FC236}">
                <a16:creationId xmlns:a16="http://schemas.microsoft.com/office/drawing/2014/main" id="{E6E80B16-4114-46D5-8830-25B54CF80541}"/>
              </a:ext>
            </a:extLst>
          </p:cNvPr>
          <p:cNvSpPr txBox="1"/>
          <p:nvPr/>
        </p:nvSpPr>
        <p:spPr>
          <a:xfrm>
            <a:off x="457200" y="203552"/>
            <a:ext cx="7848600" cy="584775"/>
          </a:xfrm>
          <a:prstGeom prst="rect">
            <a:avLst/>
          </a:prstGeom>
          <a:noFill/>
        </p:spPr>
        <p:txBody>
          <a:bodyPr wrap="square">
            <a:spAutoFit/>
          </a:bodyPr>
          <a:lstStyle/>
          <a:p>
            <a:r>
              <a:rPr lang="en-US" sz="3200" dirty="0"/>
              <a:t>Garage Door Controller FSM (continued)</a:t>
            </a:r>
          </a:p>
        </p:txBody>
      </p:sp>
      <p:sp>
        <p:nvSpPr>
          <p:cNvPr id="8" name="TextBox 7">
            <a:extLst>
              <a:ext uri="{FF2B5EF4-FFF2-40B4-BE49-F238E27FC236}">
                <a16:creationId xmlns:a16="http://schemas.microsoft.com/office/drawing/2014/main" id="{DC32D881-6591-4C30-B9C8-424AEC018037}"/>
              </a:ext>
            </a:extLst>
          </p:cNvPr>
          <p:cNvSpPr txBox="1"/>
          <p:nvPr/>
        </p:nvSpPr>
        <p:spPr>
          <a:xfrm>
            <a:off x="304800" y="865756"/>
            <a:ext cx="8096250" cy="461665"/>
          </a:xfrm>
          <a:prstGeom prst="rect">
            <a:avLst/>
          </a:prstGeom>
          <a:noFill/>
        </p:spPr>
        <p:txBody>
          <a:bodyPr wrap="square">
            <a:spAutoFit/>
          </a:bodyPr>
          <a:lstStyle/>
          <a:p>
            <a:pPr marL="342900" indent="-342900">
              <a:buFont typeface="Arial" panose="020B0604020202020204" pitchFamily="34" charset="0"/>
              <a:buChar char="•"/>
            </a:pPr>
            <a:endParaRPr lang="en-US" sz="2400" dirty="0"/>
          </a:p>
        </p:txBody>
      </p:sp>
      <p:sp>
        <p:nvSpPr>
          <p:cNvPr id="9" name="Content Placeholder 2">
            <a:extLst>
              <a:ext uri="{FF2B5EF4-FFF2-40B4-BE49-F238E27FC236}">
                <a16:creationId xmlns:a16="http://schemas.microsoft.com/office/drawing/2014/main" id="{D391B4A8-0C45-4C7E-A8DA-6177BA8B9DFF}"/>
              </a:ext>
            </a:extLst>
          </p:cNvPr>
          <p:cNvSpPr txBox="1">
            <a:spLocks/>
          </p:cNvSpPr>
          <p:nvPr/>
        </p:nvSpPr>
        <p:spPr bwMode="auto">
          <a:xfrm>
            <a:off x="398206" y="1168095"/>
            <a:ext cx="7755194" cy="4950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2400" kern="0" dirty="0">
                <a:solidFill>
                  <a:srgbClr val="000000"/>
                </a:solidFill>
                <a:cs typeface="Times New Roman" panose="02020603050405020304" pitchFamily="18" charset="0"/>
              </a:rPr>
              <a:t>Out</a:t>
            </a:r>
            <a:r>
              <a:rPr lang="en-US" sz="2400" b="0" i="0" u="none" strike="noStrike" kern="0" dirty="0">
                <a:solidFill>
                  <a:srgbClr val="000000"/>
                </a:solidFill>
                <a:effectLst/>
                <a:cs typeface="Times New Roman" panose="02020603050405020304" pitchFamily="18" charset="0"/>
              </a:rPr>
              <a:t>put Events: </a:t>
            </a:r>
          </a:p>
          <a:p>
            <a:pPr lvl="1"/>
            <a:r>
              <a:rPr lang="en-US" sz="2000" kern="0" dirty="0">
                <a:solidFill>
                  <a:srgbClr val="000000"/>
                </a:solidFill>
                <a:cs typeface="Times New Roman" panose="02020603050405020304" pitchFamily="18" charset="0"/>
              </a:rPr>
              <a:t>a</a:t>
            </a:r>
            <a:r>
              <a:rPr lang="en-US" sz="2000" b="0" i="0" u="none" strike="noStrike" kern="0" dirty="0">
                <a:solidFill>
                  <a:srgbClr val="000000"/>
                </a:solidFill>
                <a:effectLst/>
                <a:cs typeface="Times New Roman" panose="02020603050405020304" pitchFamily="18" charset="0"/>
              </a:rPr>
              <a:t>1: start drive motor down</a:t>
            </a:r>
          </a:p>
          <a:p>
            <a:pPr lvl="1"/>
            <a:r>
              <a:rPr lang="en-US" sz="2000" kern="0" dirty="0">
                <a:solidFill>
                  <a:srgbClr val="000000"/>
                </a:solidFill>
                <a:ea typeface="MS ??"/>
                <a:cs typeface="Times New Roman" panose="02020603050405020304" pitchFamily="18" charset="0"/>
              </a:rPr>
              <a:t>a2: </a:t>
            </a:r>
            <a:r>
              <a:rPr lang="en-US" sz="2000" b="0" i="0" u="none" strike="noStrike" kern="0" dirty="0">
                <a:solidFill>
                  <a:srgbClr val="000000"/>
                </a:solidFill>
                <a:effectLst/>
                <a:cs typeface="Times New Roman" panose="02020603050405020304" pitchFamily="18" charset="0"/>
              </a:rPr>
              <a:t>start drive motor up </a:t>
            </a:r>
          </a:p>
          <a:p>
            <a:pPr lvl="1"/>
            <a:r>
              <a:rPr lang="en-US" sz="2000" kern="0" dirty="0">
                <a:solidFill>
                  <a:srgbClr val="000000"/>
                </a:solidFill>
                <a:ea typeface="MS ??"/>
                <a:cs typeface="Times New Roman" panose="02020603050405020304" pitchFamily="18" charset="0"/>
              </a:rPr>
              <a:t>a3: </a:t>
            </a:r>
            <a:r>
              <a:rPr lang="en-US" sz="2000" b="0" i="0" u="none" strike="noStrike" kern="0" dirty="0">
                <a:solidFill>
                  <a:srgbClr val="000000"/>
                </a:solidFill>
                <a:effectLst/>
                <a:cs typeface="Times New Roman" panose="02020603050405020304" pitchFamily="18" charset="0"/>
              </a:rPr>
              <a:t>stop drive motor</a:t>
            </a:r>
          </a:p>
          <a:p>
            <a:pPr lvl="1"/>
            <a:r>
              <a:rPr lang="en-US" sz="2000" kern="0" dirty="0">
                <a:solidFill>
                  <a:srgbClr val="000000"/>
                </a:solidFill>
                <a:ea typeface="MS ??"/>
                <a:cs typeface="Times New Roman" panose="02020603050405020304" pitchFamily="18" charset="0"/>
              </a:rPr>
              <a:t>a4: </a:t>
            </a:r>
            <a:r>
              <a:rPr lang="en-US" sz="2000" b="0" i="0" u="none" strike="noStrike" kern="0" dirty="0">
                <a:solidFill>
                  <a:srgbClr val="000000"/>
                </a:solidFill>
                <a:effectLst/>
                <a:cs typeface="Times New Roman" panose="02020603050405020304" pitchFamily="18" charset="0"/>
              </a:rPr>
              <a:t>reverse drive motor down to up</a:t>
            </a:r>
          </a:p>
          <a:p>
            <a:r>
              <a:rPr lang="en-US" sz="2400" kern="0" dirty="0">
                <a:solidFill>
                  <a:srgbClr val="000000"/>
                </a:solidFill>
                <a:cs typeface="Times New Roman" panose="02020603050405020304" pitchFamily="18" charset="0"/>
              </a:rPr>
              <a:t>States</a:t>
            </a:r>
            <a:r>
              <a:rPr lang="en-US" sz="2400" b="0" i="0" u="none" strike="noStrike" kern="0" dirty="0">
                <a:solidFill>
                  <a:srgbClr val="000000"/>
                </a:solidFill>
                <a:effectLst/>
                <a:cs typeface="Times New Roman" panose="02020603050405020304" pitchFamily="18" charset="0"/>
              </a:rPr>
              <a:t>: </a:t>
            </a:r>
          </a:p>
          <a:p>
            <a:pPr lvl="1"/>
            <a:r>
              <a:rPr lang="en-US" sz="2000" b="0" i="0" u="none" strike="noStrike" kern="0" dirty="0">
                <a:solidFill>
                  <a:srgbClr val="000000"/>
                </a:solidFill>
                <a:effectLst/>
                <a:cs typeface="Times New Roman" panose="02020603050405020304" pitchFamily="18" charset="0"/>
              </a:rPr>
              <a:t>s1: door up</a:t>
            </a:r>
          </a:p>
          <a:p>
            <a:pPr lvl="1"/>
            <a:r>
              <a:rPr lang="en-US" sz="2000" kern="0" dirty="0">
                <a:solidFill>
                  <a:srgbClr val="000000"/>
                </a:solidFill>
                <a:ea typeface="MS ??"/>
                <a:cs typeface="Times New Roman" panose="02020603050405020304" pitchFamily="18" charset="0"/>
              </a:rPr>
              <a:t>s2: </a:t>
            </a:r>
            <a:r>
              <a:rPr lang="en-US" sz="2000" b="0" i="0" u="none" strike="noStrike" kern="0" dirty="0">
                <a:solidFill>
                  <a:srgbClr val="000000"/>
                </a:solidFill>
                <a:effectLst/>
                <a:cs typeface="Times New Roman" panose="02020603050405020304" pitchFamily="18" charset="0"/>
              </a:rPr>
              <a:t>door up </a:t>
            </a:r>
          </a:p>
          <a:p>
            <a:pPr lvl="1"/>
            <a:r>
              <a:rPr lang="en-US" sz="2000" kern="0" dirty="0">
                <a:solidFill>
                  <a:srgbClr val="000000"/>
                </a:solidFill>
                <a:ea typeface="MS ??"/>
                <a:cs typeface="Times New Roman" panose="02020603050405020304" pitchFamily="18" charset="0"/>
              </a:rPr>
              <a:t>s3: </a:t>
            </a:r>
            <a:r>
              <a:rPr lang="en-US" sz="2000" b="0" i="0" u="none" strike="noStrike" kern="0" dirty="0">
                <a:solidFill>
                  <a:srgbClr val="000000"/>
                </a:solidFill>
                <a:effectLst/>
                <a:cs typeface="Times New Roman" panose="02020603050405020304" pitchFamily="18" charset="0"/>
              </a:rPr>
              <a:t>door stopped going down</a:t>
            </a:r>
          </a:p>
          <a:p>
            <a:pPr lvl="1"/>
            <a:r>
              <a:rPr lang="en-US" sz="2000" kern="0" dirty="0">
                <a:solidFill>
                  <a:srgbClr val="000000"/>
                </a:solidFill>
                <a:ea typeface="MS ??"/>
                <a:cs typeface="Times New Roman" panose="02020603050405020304" pitchFamily="18" charset="0"/>
              </a:rPr>
              <a:t>s4: </a:t>
            </a:r>
            <a:r>
              <a:rPr lang="en-US" sz="2000" b="0" i="0" u="none" strike="noStrike" kern="0" dirty="0">
                <a:solidFill>
                  <a:srgbClr val="000000"/>
                </a:solidFill>
                <a:effectLst/>
                <a:cs typeface="Times New Roman" panose="02020603050405020304" pitchFamily="18" charset="0"/>
              </a:rPr>
              <a:t>door stopped going up</a:t>
            </a:r>
          </a:p>
          <a:p>
            <a:pPr lvl="1"/>
            <a:r>
              <a:rPr lang="en-US" sz="2000" kern="0" dirty="0">
                <a:solidFill>
                  <a:srgbClr val="000000"/>
                </a:solidFill>
                <a:ea typeface="MS ??"/>
                <a:cs typeface="Times New Roman" panose="02020603050405020304" pitchFamily="18" charset="0"/>
              </a:rPr>
              <a:t>s5: </a:t>
            </a:r>
            <a:r>
              <a:rPr lang="en-US" sz="2000" b="0" i="0" u="none" strike="noStrike" kern="0" dirty="0">
                <a:solidFill>
                  <a:srgbClr val="000000"/>
                </a:solidFill>
                <a:effectLst/>
                <a:cs typeface="Times New Roman" panose="02020603050405020304" pitchFamily="18" charset="0"/>
              </a:rPr>
              <a:t>door closing</a:t>
            </a:r>
          </a:p>
          <a:p>
            <a:pPr lvl="1"/>
            <a:r>
              <a:rPr lang="en-US" sz="2000" kern="0" dirty="0">
                <a:solidFill>
                  <a:srgbClr val="000000"/>
                </a:solidFill>
                <a:ea typeface="MS ??"/>
                <a:cs typeface="Times New Roman" panose="02020603050405020304" pitchFamily="18" charset="0"/>
              </a:rPr>
              <a:t>s6: </a:t>
            </a:r>
            <a:r>
              <a:rPr lang="en-US" sz="2000" b="0" i="0" u="none" strike="noStrike" kern="0" dirty="0">
                <a:solidFill>
                  <a:srgbClr val="000000"/>
                </a:solidFill>
                <a:effectLst/>
                <a:cs typeface="Times New Roman" panose="02020603050405020304" pitchFamily="18" charset="0"/>
              </a:rPr>
              <a:t>door </a:t>
            </a:r>
            <a:r>
              <a:rPr lang="en-US" sz="2000" kern="0" dirty="0">
                <a:solidFill>
                  <a:srgbClr val="000000"/>
                </a:solidFill>
                <a:cs typeface="Times New Roman" panose="02020603050405020304" pitchFamily="18" charset="0"/>
              </a:rPr>
              <a:t>open</a:t>
            </a:r>
            <a:r>
              <a:rPr lang="en-US" sz="2000" b="0" i="0" u="none" strike="noStrike" kern="0" dirty="0">
                <a:solidFill>
                  <a:srgbClr val="000000"/>
                </a:solidFill>
                <a:effectLst/>
                <a:cs typeface="Times New Roman" panose="02020603050405020304" pitchFamily="18" charset="0"/>
              </a:rPr>
              <a:t>ing</a:t>
            </a:r>
            <a:endParaRPr lang="en-US" sz="2000" kern="0" dirty="0">
              <a:ea typeface="MS ??"/>
              <a:cs typeface="Times New Roman" panose="02020603050405020304" pitchFamily="18" charset="0"/>
            </a:endParaRPr>
          </a:p>
          <a:p>
            <a:pPr lvl="1"/>
            <a:endParaRPr lang="en-US" sz="2000" kern="0" dirty="0">
              <a:ea typeface="MS ??"/>
              <a:cs typeface="Times New Roman" panose="02020603050405020304" pitchFamily="18" charset="0"/>
            </a:endParaRPr>
          </a:p>
          <a:p>
            <a:pPr lvl="1"/>
            <a:endParaRPr lang="en-US" sz="2000" kern="0" dirty="0">
              <a:ea typeface="MS ??"/>
              <a:cs typeface="Times New Roman" panose="02020603050405020304" pitchFamily="18" charset="0"/>
            </a:endParaRPr>
          </a:p>
          <a:p>
            <a:endParaRPr lang="en-US" sz="2400" kern="0" dirty="0">
              <a:ea typeface="MS ??"/>
              <a:cs typeface="Times New Roman" panose="02020603050405020304" pitchFamily="18" charset="0"/>
            </a:endParaRPr>
          </a:p>
        </p:txBody>
      </p:sp>
    </p:spTree>
    <p:extLst>
      <p:ext uri="{BB962C8B-B14F-4D97-AF65-F5344CB8AC3E}">
        <p14:creationId xmlns:p14="http://schemas.microsoft.com/office/powerpoint/2010/main" val="2469691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71BBE92-1ED3-4D55-BBE0-003B4DCF5F5D}"/>
              </a:ext>
            </a:extLst>
          </p:cNvPr>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 name="Rectangle 6">
            <a:extLst>
              <a:ext uri="{FF2B5EF4-FFF2-40B4-BE49-F238E27FC236}">
                <a16:creationId xmlns:a16="http://schemas.microsoft.com/office/drawing/2014/main" id="{F43135EA-F131-44C9-B28D-E1D86D979787}"/>
              </a:ext>
            </a:extLst>
          </p:cNvPr>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4" name="Rectangle 7">
            <a:extLst>
              <a:ext uri="{FF2B5EF4-FFF2-40B4-BE49-F238E27FC236}">
                <a16:creationId xmlns:a16="http://schemas.microsoft.com/office/drawing/2014/main" id="{30E446E0-02FD-4808-9C94-05AF56616F11}"/>
              </a:ext>
            </a:extLst>
          </p:cNvPr>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5" name="Rectangle 8">
            <a:extLst>
              <a:ext uri="{FF2B5EF4-FFF2-40B4-BE49-F238E27FC236}">
                <a16:creationId xmlns:a16="http://schemas.microsoft.com/office/drawing/2014/main" id="{8AC23386-E494-4D6E-AAEC-41B25AE0CCC2}"/>
              </a:ext>
            </a:extLst>
          </p:cNvPr>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6" name="Picture 5" descr="Graphical user interface&#10;&#10;Description automatically generated with medium confidence">
            <a:extLst>
              <a:ext uri="{FF2B5EF4-FFF2-40B4-BE49-F238E27FC236}">
                <a16:creationId xmlns:a16="http://schemas.microsoft.com/office/drawing/2014/main" id="{7C4DD2A6-1761-4880-9CC3-3AD7A1A48108}"/>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7" name="TextBox 6">
            <a:extLst>
              <a:ext uri="{FF2B5EF4-FFF2-40B4-BE49-F238E27FC236}">
                <a16:creationId xmlns:a16="http://schemas.microsoft.com/office/drawing/2014/main" id="{E6E80B16-4114-46D5-8830-25B54CF80541}"/>
              </a:ext>
            </a:extLst>
          </p:cNvPr>
          <p:cNvSpPr txBox="1"/>
          <p:nvPr/>
        </p:nvSpPr>
        <p:spPr>
          <a:xfrm>
            <a:off x="1524000" y="203552"/>
            <a:ext cx="5486400" cy="584775"/>
          </a:xfrm>
          <a:prstGeom prst="rect">
            <a:avLst/>
          </a:prstGeom>
          <a:noFill/>
        </p:spPr>
        <p:txBody>
          <a:bodyPr wrap="square">
            <a:spAutoFit/>
          </a:bodyPr>
          <a:lstStyle/>
          <a:p>
            <a:r>
              <a:rPr lang="en-US" sz="3200" dirty="0"/>
              <a:t>Garage Door Controller FSM </a:t>
            </a:r>
          </a:p>
        </p:txBody>
      </p:sp>
      <p:sp>
        <p:nvSpPr>
          <p:cNvPr id="8" name="TextBox 7">
            <a:extLst>
              <a:ext uri="{FF2B5EF4-FFF2-40B4-BE49-F238E27FC236}">
                <a16:creationId xmlns:a16="http://schemas.microsoft.com/office/drawing/2014/main" id="{DC32D881-6591-4C30-B9C8-424AEC018037}"/>
              </a:ext>
            </a:extLst>
          </p:cNvPr>
          <p:cNvSpPr txBox="1"/>
          <p:nvPr/>
        </p:nvSpPr>
        <p:spPr>
          <a:xfrm>
            <a:off x="304800" y="865756"/>
            <a:ext cx="8096250" cy="461665"/>
          </a:xfrm>
          <a:prstGeom prst="rect">
            <a:avLst/>
          </a:prstGeom>
          <a:noFill/>
        </p:spPr>
        <p:txBody>
          <a:bodyPr wrap="square">
            <a:spAutoFit/>
          </a:bodyPr>
          <a:lstStyle/>
          <a:p>
            <a:pPr marL="342900" indent="-342900">
              <a:buFont typeface="Arial" panose="020B0604020202020204" pitchFamily="34" charset="0"/>
              <a:buChar char="•"/>
            </a:pPr>
            <a:endParaRPr lang="en-US" sz="2400" dirty="0"/>
          </a:p>
        </p:txBody>
      </p:sp>
      <p:pic>
        <p:nvPicPr>
          <p:cNvPr id="11" name="Picture 10">
            <a:extLst>
              <a:ext uri="{FF2B5EF4-FFF2-40B4-BE49-F238E27FC236}">
                <a16:creationId xmlns:a16="http://schemas.microsoft.com/office/drawing/2014/main" id="{CCA8A996-58D8-4A99-B932-B057DD98E6B3}"/>
              </a:ext>
            </a:extLst>
          </p:cNvPr>
          <p:cNvPicPr>
            <a:picLocks noChangeAspect="1"/>
          </p:cNvPicPr>
          <p:nvPr/>
        </p:nvPicPr>
        <p:blipFill>
          <a:blip r:embed="rId3"/>
          <a:stretch>
            <a:fillRect/>
          </a:stretch>
        </p:blipFill>
        <p:spPr>
          <a:xfrm>
            <a:off x="540744" y="1479821"/>
            <a:ext cx="7655952" cy="3701779"/>
          </a:xfrm>
          <a:prstGeom prst="rect">
            <a:avLst/>
          </a:prstGeom>
        </p:spPr>
      </p:pic>
    </p:spTree>
    <p:extLst>
      <p:ext uri="{BB962C8B-B14F-4D97-AF65-F5344CB8AC3E}">
        <p14:creationId xmlns:p14="http://schemas.microsoft.com/office/powerpoint/2010/main" val="757567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71BBE92-1ED3-4D55-BBE0-003B4DCF5F5D}"/>
              </a:ext>
            </a:extLst>
          </p:cNvPr>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 name="Rectangle 6">
            <a:extLst>
              <a:ext uri="{FF2B5EF4-FFF2-40B4-BE49-F238E27FC236}">
                <a16:creationId xmlns:a16="http://schemas.microsoft.com/office/drawing/2014/main" id="{F43135EA-F131-44C9-B28D-E1D86D979787}"/>
              </a:ext>
            </a:extLst>
          </p:cNvPr>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4" name="Rectangle 7">
            <a:extLst>
              <a:ext uri="{FF2B5EF4-FFF2-40B4-BE49-F238E27FC236}">
                <a16:creationId xmlns:a16="http://schemas.microsoft.com/office/drawing/2014/main" id="{30E446E0-02FD-4808-9C94-05AF56616F11}"/>
              </a:ext>
            </a:extLst>
          </p:cNvPr>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5" name="Rectangle 8">
            <a:extLst>
              <a:ext uri="{FF2B5EF4-FFF2-40B4-BE49-F238E27FC236}">
                <a16:creationId xmlns:a16="http://schemas.microsoft.com/office/drawing/2014/main" id="{8AC23386-E494-4D6E-AAEC-41B25AE0CCC2}"/>
              </a:ext>
            </a:extLst>
          </p:cNvPr>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6" name="Picture 5" descr="Graphical user interface&#10;&#10;Description automatically generated with medium confidence">
            <a:extLst>
              <a:ext uri="{FF2B5EF4-FFF2-40B4-BE49-F238E27FC236}">
                <a16:creationId xmlns:a16="http://schemas.microsoft.com/office/drawing/2014/main" id="{7C4DD2A6-1761-4880-9CC3-3AD7A1A48108}"/>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7" name="TextBox 6">
            <a:extLst>
              <a:ext uri="{FF2B5EF4-FFF2-40B4-BE49-F238E27FC236}">
                <a16:creationId xmlns:a16="http://schemas.microsoft.com/office/drawing/2014/main" id="{E6E80B16-4114-46D5-8830-25B54CF80541}"/>
              </a:ext>
            </a:extLst>
          </p:cNvPr>
          <p:cNvSpPr txBox="1"/>
          <p:nvPr/>
        </p:nvSpPr>
        <p:spPr>
          <a:xfrm>
            <a:off x="228600" y="280220"/>
            <a:ext cx="8305800" cy="523220"/>
          </a:xfrm>
          <a:prstGeom prst="rect">
            <a:avLst/>
          </a:prstGeom>
          <a:noFill/>
        </p:spPr>
        <p:txBody>
          <a:bodyPr wrap="square">
            <a:spAutoFit/>
          </a:bodyPr>
          <a:lstStyle/>
          <a:p>
            <a:r>
              <a:rPr lang="en-US" sz="2800" dirty="0"/>
              <a:t>Test Cases from the Garage Door Controller FSM </a:t>
            </a:r>
          </a:p>
        </p:txBody>
      </p:sp>
      <p:sp>
        <p:nvSpPr>
          <p:cNvPr id="8" name="TextBox 7">
            <a:extLst>
              <a:ext uri="{FF2B5EF4-FFF2-40B4-BE49-F238E27FC236}">
                <a16:creationId xmlns:a16="http://schemas.microsoft.com/office/drawing/2014/main" id="{DC32D881-6591-4C30-B9C8-424AEC018037}"/>
              </a:ext>
            </a:extLst>
          </p:cNvPr>
          <p:cNvSpPr txBox="1"/>
          <p:nvPr/>
        </p:nvSpPr>
        <p:spPr>
          <a:xfrm>
            <a:off x="304800" y="865756"/>
            <a:ext cx="8096250" cy="461665"/>
          </a:xfrm>
          <a:prstGeom prst="rect">
            <a:avLst/>
          </a:prstGeom>
          <a:noFill/>
        </p:spPr>
        <p:txBody>
          <a:bodyPr wrap="square">
            <a:spAutoFit/>
          </a:bodyPr>
          <a:lstStyle/>
          <a:p>
            <a:pPr marL="342900" indent="-342900">
              <a:buFont typeface="Arial" panose="020B0604020202020204" pitchFamily="34" charset="0"/>
              <a:buChar char="•"/>
            </a:pPr>
            <a:endParaRPr lang="en-US" sz="2400" dirty="0"/>
          </a:p>
        </p:txBody>
      </p:sp>
      <p:sp>
        <p:nvSpPr>
          <p:cNvPr id="18" name="Content Placeholder 2">
            <a:extLst>
              <a:ext uri="{FF2B5EF4-FFF2-40B4-BE49-F238E27FC236}">
                <a16:creationId xmlns:a16="http://schemas.microsoft.com/office/drawing/2014/main" id="{CCD5EB04-6A06-42FD-94F2-FC40F8A0F6C5}"/>
              </a:ext>
            </a:extLst>
          </p:cNvPr>
          <p:cNvSpPr txBox="1">
            <a:spLocks/>
          </p:cNvSpPr>
          <p:nvPr/>
        </p:nvSpPr>
        <p:spPr bwMode="auto">
          <a:xfrm>
            <a:off x="247650" y="914399"/>
            <a:ext cx="8058150" cy="52037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2400" kern="0" dirty="0">
                <a:solidFill>
                  <a:srgbClr val="000000"/>
                </a:solidFill>
                <a:cs typeface="Times New Roman" panose="02020603050405020304" pitchFamily="18" charset="0"/>
              </a:rPr>
              <a:t>The loops in the Garage Door FSM imply an infinite number of possible paths.</a:t>
            </a:r>
          </a:p>
          <a:p>
            <a:r>
              <a:rPr lang="en-US" sz="2400" b="0" i="0" u="none" strike="noStrike" kern="0" dirty="0">
                <a:solidFill>
                  <a:srgbClr val="000000"/>
                </a:solidFill>
                <a:effectLst/>
                <a:cs typeface="Times New Roman" panose="02020603050405020304" pitchFamily="18" charset="0"/>
              </a:rPr>
              <a:t>As test</a:t>
            </a:r>
            <a:r>
              <a:rPr lang="en-US" sz="2400" kern="0" dirty="0">
                <a:solidFill>
                  <a:srgbClr val="000000"/>
                </a:solidFill>
                <a:cs typeface="Times New Roman" panose="02020603050405020304" pitchFamily="18" charset="0"/>
              </a:rPr>
              <a:t>ers</a:t>
            </a:r>
            <a:r>
              <a:rPr lang="en-US" sz="2400" b="0" i="0" u="none" strike="noStrike" kern="0" dirty="0">
                <a:solidFill>
                  <a:srgbClr val="000000"/>
                </a:solidFill>
                <a:effectLst/>
                <a:cs typeface="Times New Roman" panose="02020603050405020304" pitchFamily="18" charset="0"/>
              </a:rPr>
              <a:t>, we need to make intelligent, theory-based choices.</a:t>
            </a:r>
          </a:p>
          <a:p>
            <a:r>
              <a:rPr lang="en-US" sz="2400" kern="0" dirty="0">
                <a:solidFill>
                  <a:srgbClr val="000000"/>
                </a:solidFill>
                <a:cs typeface="Times New Roman" panose="02020603050405020304" pitchFamily="18" charset="0"/>
              </a:rPr>
              <a:t>Consider these paths, described as state sequences</a:t>
            </a:r>
            <a:r>
              <a:rPr lang="en-US" sz="2400" b="0" i="0" u="none" strike="noStrike" kern="0" dirty="0">
                <a:solidFill>
                  <a:srgbClr val="000000"/>
                </a:solidFill>
                <a:effectLst/>
                <a:cs typeface="Times New Roman" panose="02020603050405020304" pitchFamily="18" charset="0"/>
              </a:rPr>
              <a:t> </a:t>
            </a:r>
          </a:p>
          <a:p>
            <a:pPr lvl="1"/>
            <a:r>
              <a:rPr lang="en-US" sz="1800" b="0" i="0" u="none" strike="noStrike" kern="0" dirty="0">
                <a:solidFill>
                  <a:srgbClr val="000000"/>
                </a:solidFill>
                <a:effectLst/>
                <a:cs typeface="Times New Roman" panose="02020603050405020304" pitchFamily="18" charset="0"/>
              </a:rPr>
              <a:t>p1: Normal </a:t>
            </a:r>
            <a:r>
              <a:rPr lang="en-US" sz="1800" kern="0" dirty="0">
                <a:solidFill>
                  <a:srgbClr val="000000"/>
                </a:solidFill>
                <a:cs typeface="Times New Roman" panose="02020603050405020304" pitchFamily="18" charset="0"/>
              </a:rPr>
              <a:t>d</a:t>
            </a:r>
            <a:r>
              <a:rPr lang="en-US" sz="1800" b="0" i="0" u="none" strike="noStrike" kern="0" dirty="0">
                <a:solidFill>
                  <a:srgbClr val="000000"/>
                </a:solidFill>
                <a:effectLst/>
                <a:cs typeface="Times New Roman" panose="02020603050405020304" pitchFamily="18" charset="0"/>
              </a:rPr>
              <a:t>oor close (s1, s5, s2)</a:t>
            </a:r>
          </a:p>
          <a:p>
            <a:pPr lvl="1"/>
            <a:r>
              <a:rPr lang="en-US" sz="1800" kern="0" dirty="0">
                <a:solidFill>
                  <a:srgbClr val="000000"/>
                </a:solidFill>
                <a:ea typeface="MS ??"/>
                <a:cs typeface="Times New Roman" panose="02020603050405020304" pitchFamily="18" charset="0"/>
              </a:rPr>
              <a:t>p2: </a:t>
            </a:r>
            <a:r>
              <a:rPr lang="en-US" sz="1800" dirty="0">
                <a:effectLst/>
                <a:ea typeface="MS Mincho" panose="02020609040205080304" pitchFamily="49" charset="-128"/>
                <a:cs typeface="Arial" panose="020B0604020202020204" pitchFamily="34" charset="0"/>
              </a:rPr>
              <a:t>Normal door close with one intermediate stop</a:t>
            </a:r>
            <a:r>
              <a:rPr lang="en-US" sz="1800" kern="0" dirty="0">
                <a:solidFill>
                  <a:srgbClr val="000000"/>
                </a:solidFill>
                <a:ea typeface="MS Mincho" panose="02020609040205080304" pitchFamily="49" charset="-128"/>
                <a:cs typeface="Times New Roman" panose="02020603050405020304" pitchFamily="18" charset="0"/>
              </a:rPr>
              <a:t> (</a:t>
            </a:r>
            <a:r>
              <a:rPr lang="en-US" sz="1800" dirty="0">
                <a:effectLst/>
                <a:ea typeface="MS Mincho" panose="02020609040205080304" pitchFamily="49" charset="-128"/>
                <a:cs typeface="Arial" panose="020B0604020202020204" pitchFamily="34" charset="0"/>
              </a:rPr>
              <a:t>s1, s5, s3, s5, s2</a:t>
            </a:r>
            <a:r>
              <a:rPr lang="en-US" sz="1800" kern="0" dirty="0">
                <a:solidFill>
                  <a:srgbClr val="000000"/>
                </a:solidFill>
                <a:ea typeface="MS Mincho" panose="02020609040205080304" pitchFamily="49" charset="-128"/>
                <a:cs typeface="Times New Roman" panose="02020603050405020304" pitchFamily="18" charset="0"/>
              </a:rPr>
              <a:t>)</a:t>
            </a:r>
            <a:r>
              <a:rPr lang="en-US" sz="1800" b="0" i="0" u="none" strike="noStrike" kern="0" dirty="0">
                <a:solidFill>
                  <a:srgbClr val="000000"/>
                </a:solidFill>
                <a:effectLst/>
                <a:cs typeface="Times New Roman" panose="02020603050405020304" pitchFamily="18" charset="0"/>
              </a:rPr>
              <a:t> </a:t>
            </a:r>
          </a:p>
          <a:p>
            <a:pPr lvl="1"/>
            <a:r>
              <a:rPr lang="en-US" sz="1800" kern="0" dirty="0">
                <a:solidFill>
                  <a:srgbClr val="000000"/>
                </a:solidFill>
                <a:ea typeface="MS ??"/>
                <a:cs typeface="Times New Roman" panose="02020603050405020304" pitchFamily="18" charset="0"/>
              </a:rPr>
              <a:t>p3: </a:t>
            </a:r>
            <a:r>
              <a:rPr lang="en-US" sz="1800" dirty="0">
                <a:effectLst/>
                <a:ea typeface="MS Mincho" panose="02020609040205080304" pitchFamily="49" charset="-128"/>
                <a:cs typeface="Arial" panose="020B0604020202020204" pitchFamily="34" charset="0"/>
              </a:rPr>
              <a:t>Normal door open  (s2, s6, s1)</a:t>
            </a:r>
          </a:p>
          <a:p>
            <a:pPr lvl="1"/>
            <a:r>
              <a:rPr lang="en-US" sz="1800" kern="0" dirty="0">
                <a:solidFill>
                  <a:srgbClr val="000000"/>
                </a:solidFill>
                <a:ea typeface="MS ??"/>
                <a:cs typeface="Times New Roman" panose="02020603050405020304" pitchFamily="18" charset="0"/>
              </a:rPr>
              <a:t>p4: </a:t>
            </a:r>
            <a:r>
              <a:rPr lang="en-US" sz="1800" dirty="0">
                <a:effectLst/>
                <a:ea typeface="MS Mincho" panose="02020609040205080304" pitchFamily="49" charset="-128"/>
                <a:cs typeface="Arial" panose="020B0604020202020204" pitchFamily="34" charset="0"/>
              </a:rPr>
              <a:t>Normal door open with one intermediate stop</a:t>
            </a:r>
            <a:r>
              <a:rPr lang="en-US" sz="1800" kern="0" dirty="0">
                <a:solidFill>
                  <a:srgbClr val="000000"/>
                </a:solidFill>
                <a:ea typeface="MS Mincho" panose="02020609040205080304" pitchFamily="49" charset="-128"/>
                <a:cs typeface="Times New Roman" panose="02020603050405020304" pitchFamily="18" charset="0"/>
              </a:rPr>
              <a:t> (</a:t>
            </a:r>
            <a:r>
              <a:rPr lang="en-US" sz="1800" kern="0" dirty="0">
                <a:solidFill>
                  <a:srgbClr val="000000"/>
                </a:solidFill>
                <a:ea typeface="MS Mincho" panose="02020609040205080304" pitchFamily="49" charset="-128"/>
                <a:cs typeface="Arial" panose="020B0604020202020204" pitchFamily="34" charset="0"/>
              </a:rPr>
              <a:t>s2, s6, s4, s6, s2</a:t>
            </a:r>
            <a:r>
              <a:rPr lang="en-US" sz="1800" kern="0" dirty="0">
                <a:solidFill>
                  <a:srgbClr val="000000"/>
                </a:solidFill>
                <a:ea typeface="MS Mincho" panose="02020609040205080304" pitchFamily="49" charset="-128"/>
                <a:cs typeface="Times New Roman" panose="02020603050405020304" pitchFamily="18" charset="0"/>
              </a:rPr>
              <a:t>)</a:t>
            </a:r>
            <a:r>
              <a:rPr lang="en-US" sz="1800" b="0" i="0" u="none" strike="noStrike" kern="0" dirty="0">
                <a:solidFill>
                  <a:srgbClr val="000000"/>
                </a:solidFill>
                <a:effectLst/>
                <a:cs typeface="Times New Roman" panose="02020603050405020304" pitchFamily="18" charset="0"/>
              </a:rPr>
              <a:t> </a:t>
            </a:r>
            <a:endParaRPr lang="en-US" sz="1800" dirty="0">
              <a:effectLst/>
              <a:ea typeface="MS Mincho" panose="02020609040205080304" pitchFamily="49" charset="-128"/>
              <a:cs typeface="Arial" panose="020B0604020202020204" pitchFamily="34" charset="0"/>
            </a:endParaRPr>
          </a:p>
          <a:p>
            <a:pPr lvl="1"/>
            <a:r>
              <a:rPr lang="en-US" sz="1800" kern="0" dirty="0">
                <a:solidFill>
                  <a:srgbClr val="000000"/>
                </a:solidFill>
                <a:ea typeface="MS ??"/>
                <a:cs typeface="Times New Roman" panose="02020603050405020304" pitchFamily="18" charset="0"/>
              </a:rPr>
              <a:t>p5: </a:t>
            </a:r>
            <a:r>
              <a:rPr lang="en-US" sz="1800" kern="0" dirty="0">
                <a:solidFill>
                  <a:srgbClr val="000000"/>
                </a:solidFill>
                <a:ea typeface="MS Mincho" panose="02020609040205080304" pitchFamily="49" charset="-128"/>
                <a:cs typeface="Arial" panose="020B0604020202020204" pitchFamily="34" charset="0"/>
              </a:rPr>
              <a:t>Normal door close</a:t>
            </a:r>
            <a:r>
              <a:rPr lang="en-US" sz="1800" dirty="0">
                <a:effectLst/>
                <a:ea typeface="MS Mincho" panose="02020609040205080304" pitchFamily="49" charset="-128"/>
                <a:cs typeface="Arial" panose="020B0604020202020204" pitchFamily="34" charset="0"/>
              </a:rPr>
              <a:t> with light beam interruption (s1, s5, s6, s1)</a:t>
            </a:r>
            <a:endParaRPr lang="en-US" sz="1800" kern="0" dirty="0">
              <a:ea typeface="MS ??"/>
              <a:cs typeface="Times New Roman" panose="02020603050405020304" pitchFamily="18" charset="0"/>
            </a:endParaRPr>
          </a:p>
          <a:p>
            <a:r>
              <a:rPr lang="en-US" sz="2400" kern="0" dirty="0">
                <a:ea typeface="MS ??"/>
                <a:cs typeface="Times New Roman" panose="02020603050405020304" pitchFamily="18" charset="0"/>
              </a:rPr>
              <a:t>We could add a “Soap Opera” test case:</a:t>
            </a:r>
          </a:p>
          <a:p>
            <a:pPr lvl="1"/>
            <a:r>
              <a:rPr lang="en-US" sz="1800" dirty="0">
                <a:effectLst/>
                <a:ea typeface="MS Mincho" panose="02020609040205080304" pitchFamily="49" charset="-128"/>
                <a:cs typeface="Arial" panose="020B0604020202020204" pitchFamily="34" charset="0"/>
              </a:rPr>
              <a:t>(s1, s5, s3, s5, s6, s4, s6, s1)</a:t>
            </a:r>
            <a:endParaRPr lang="en-US" sz="1800" kern="0" dirty="0">
              <a:ea typeface="MS ??"/>
              <a:cs typeface="Times New Roman" panose="02020603050405020304" pitchFamily="18" charset="0"/>
            </a:endParaRPr>
          </a:p>
          <a:p>
            <a:endParaRPr lang="en-US" sz="2400" kern="0" dirty="0">
              <a:ea typeface="MS ??"/>
              <a:cs typeface="Times New Roman" panose="02020603050405020304" pitchFamily="18" charset="0"/>
            </a:endParaRPr>
          </a:p>
        </p:txBody>
      </p:sp>
    </p:spTree>
    <p:extLst>
      <p:ext uri="{BB962C8B-B14F-4D97-AF65-F5344CB8AC3E}">
        <p14:creationId xmlns:p14="http://schemas.microsoft.com/office/powerpoint/2010/main" val="2797242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71BBE92-1ED3-4D55-BBE0-003B4DCF5F5D}"/>
              </a:ext>
            </a:extLst>
          </p:cNvPr>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 name="Rectangle 6">
            <a:extLst>
              <a:ext uri="{FF2B5EF4-FFF2-40B4-BE49-F238E27FC236}">
                <a16:creationId xmlns:a16="http://schemas.microsoft.com/office/drawing/2014/main" id="{F43135EA-F131-44C9-B28D-E1D86D979787}"/>
              </a:ext>
            </a:extLst>
          </p:cNvPr>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4" name="Rectangle 7">
            <a:extLst>
              <a:ext uri="{FF2B5EF4-FFF2-40B4-BE49-F238E27FC236}">
                <a16:creationId xmlns:a16="http://schemas.microsoft.com/office/drawing/2014/main" id="{30E446E0-02FD-4808-9C94-05AF56616F11}"/>
              </a:ext>
            </a:extLst>
          </p:cNvPr>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5" name="Rectangle 8">
            <a:extLst>
              <a:ext uri="{FF2B5EF4-FFF2-40B4-BE49-F238E27FC236}">
                <a16:creationId xmlns:a16="http://schemas.microsoft.com/office/drawing/2014/main" id="{8AC23386-E494-4D6E-AAEC-41B25AE0CCC2}"/>
              </a:ext>
            </a:extLst>
          </p:cNvPr>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6" name="Picture 5" descr="Graphical user interface&#10;&#10;Description automatically generated with medium confidence">
            <a:extLst>
              <a:ext uri="{FF2B5EF4-FFF2-40B4-BE49-F238E27FC236}">
                <a16:creationId xmlns:a16="http://schemas.microsoft.com/office/drawing/2014/main" id="{7C4DD2A6-1761-4880-9CC3-3AD7A1A48108}"/>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7" name="TextBox 6">
            <a:extLst>
              <a:ext uri="{FF2B5EF4-FFF2-40B4-BE49-F238E27FC236}">
                <a16:creationId xmlns:a16="http://schemas.microsoft.com/office/drawing/2014/main" id="{E6E80B16-4114-46D5-8830-25B54CF80541}"/>
              </a:ext>
            </a:extLst>
          </p:cNvPr>
          <p:cNvSpPr txBox="1"/>
          <p:nvPr/>
        </p:nvSpPr>
        <p:spPr>
          <a:xfrm>
            <a:off x="2209800" y="280220"/>
            <a:ext cx="3657600" cy="523220"/>
          </a:xfrm>
          <a:prstGeom prst="rect">
            <a:avLst/>
          </a:prstGeom>
          <a:noFill/>
        </p:spPr>
        <p:txBody>
          <a:bodyPr wrap="square">
            <a:spAutoFit/>
          </a:bodyPr>
          <a:lstStyle/>
          <a:p>
            <a:r>
              <a:rPr lang="en-US" sz="2800" dirty="0"/>
              <a:t>About our Test Cases</a:t>
            </a:r>
          </a:p>
        </p:txBody>
      </p:sp>
      <p:sp>
        <p:nvSpPr>
          <p:cNvPr id="8" name="TextBox 7">
            <a:extLst>
              <a:ext uri="{FF2B5EF4-FFF2-40B4-BE49-F238E27FC236}">
                <a16:creationId xmlns:a16="http://schemas.microsoft.com/office/drawing/2014/main" id="{DC32D881-6591-4C30-B9C8-424AEC018037}"/>
              </a:ext>
            </a:extLst>
          </p:cNvPr>
          <p:cNvSpPr txBox="1"/>
          <p:nvPr/>
        </p:nvSpPr>
        <p:spPr>
          <a:xfrm>
            <a:off x="304800" y="865756"/>
            <a:ext cx="8096250" cy="461665"/>
          </a:xfrm>
          <a:prstGeom prst="rect">
            <a:avLst/>
          </a:prstGeom>
          <a:noFill/>
        </p:spPr>
        <p:txBody>
          <a:bodyPr wrap="square">
            <a:spAutoFit/>
          </a:bodyPr>
          <a:lstStyle/>
          <a:p>
            <a:pPr marL="342900" indent="-342900">
              <a:buFont typeface="Arial" panose="020B0604020202020204" pitchFamily="34" charset="0"/>
              <a:buChar char="•"/>
            </a:pPr>
            <a:endParaRPr lang="en-US" sz="2400" dirty="0"/>
          </a:p>
        </p:txBody>
      </p:sp>
      <p:sp>
        <p:nvSpPr>
          <p:cNvPr id="18" name="Content Placeholder 2">
            <a:extLst>
              <a:ext uri="{FF2B5EF4-FFF2-40B4-BE49-F238E27FC236}">
                <a16:creationId xmlns:a16="http://schemas.microsoft.com/office/drawing/2014/main" id="{CCD5EB04-6A06-42FD-94F2-FC40F8A0F6C5}"/>
              </a:ext>
            </a:extLst>
          </p:cNvPr>
          <p:cNvSpPr txBox="1">
            <a:spLocks/>
          </p:cNvSpPr>
          <p:nvPr/>
        </p:nvSpPr>
        <p:spPr bwMode="auto">
          <a:xfrm>
            <a:off x="247650" y="914399"/>
            <a:ext cx="8058150" cy="35814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2400" kern="0" dirty="0">
                <a:solidFill>
                  <a:srgbClr val="000000"/>
                </a:solidFill>
                <a:cs typeface="Times New Roman" panose="02020603050405020304" pitchFamily="18" charset="0"/>
              </a:rPr>
              <a:t>The first five paths.. </a:t>
            </a:r>
          </a:p>
          <a:p>
            <a:pPr lvl="1"/>
            <a:r>
              <a:rPr lang="en-US" sz="2000" b="0" i="0" u="none" strike="noStrike" kern="0" dirty="0">
                <a:solidFill>
                  <a:srgbClr val="000000"/>
                </a:solidFill>
                <a:effectLst/>
                <a:cs typeface="Times New Roman" panose="02020603050405020304" pitchFamily="18" charset="0"/>
              </a:rPr>
              <a:t>Every state</a:t>
            </a:r>
          </a:p>
          <a:p>
            <a:pPr lvl="1"/>
            <a:r>
              <a:rPr lang="en-US" sz="2000" kern="0" dirty="0">
                <a:solidFill>
                  <a:srgbClr val="000000"/>
                </a:solidFill>
                <a:ea typeface="MS ??"/>
                <a:cs typeface="Times New Roman" panose="02020603050405020304" pitchFamily="18" charset="0"/>
              </a:rPr>
              <a:t>Use every input event</a:t>
            </a:r>
            <a:endParaRPr lang="en-US" sz="2000" b="0" i="0" u="none" strike="noStrike" kern="0" dirty="0">
              <a:solidFill>
                <a:srgbClr val="000000"/>
              </a:solidFill>
              <a:effectLst/>
              <a:cs typeface="Times New Roman" panose="02020603050405020304" pitchFamily="18" charset="0"/>
            </a:endParaRPr>
          </a:p>
          <a:p>
            <a:pPr lvl="1"/>
            <a:r>
              <a:rPr lang="en-US" sz="2000" kern="0" dirty="0">
                <a:solidFill>
                  <a:srgbClr val="000000"/>
                </a:solidFill>
                <a:ea typeface="MS ??"/>
                <a:cs typeface="Times New Roman" panose="02020603050405020304" pitchFamily="18" charset="0"/>
              </a:rPr>
              <a:t>Use every output action</a:t>
            </a:r>
            <a:endParaRPr lang="en-US" sz="2000" dirty="0">
              <a:effectLst/>
              <a:ea typeface="MS Mincho" panose="02020609040205080304" pitchFamily="49" charset="-128"/>
              <a:cs typeface="Arial" panose="020B0604020202020204" pitchFamily="34" charset="0"/>
            </a:endParaRPr>
          </a:p>
          <a:p>
            <a:r>
              <a:rPr lang="en-US" sz="2400" kern="0" dirty="0">
                <a:ea typeface="MS ??"/>
                <a:cs typeface="Times New Roman" panose="02020603050405020304" pitchFamily="18" charset="0"/>
              </a:rPr>
              <a:t>The “Soap Opera” test case:</a:t>
            </a:r>
          </a:p>
          <a:p>
            <a:pPr lvl="1"/>
            <a:r>
              <a:rPr lang="en-US" sz="2000" dirty="0">
                <a:effectLst/>
                <a:ea typeface="MS Mincho" panose="02020609040205080304" pitchFamily="49" charset="-128"/>
                <a:cs typeface="Arial" panose="020B0604020202020204" pitchFamily="34" charset="0"/>
              </a:rPr>
              <a:t>Only misses state s2</a:t>
            </a:r>
          </a:p>
          <a:p>
            <a:pPr lvl="1"/>
            <a:r>
              <a:rPr lang="en-US" sz="2000" kern="0" dirty="0">
                <a:ea typeface="MS Mincho" panose="02020609040205080304" pitchFamily="49" charset="-128"/>
                <a:cs typeface="Arial" panose="020B0604020202020204" pitchFamily="34" charset="0"/>
              </a:rPr>
              <a:t>Uses every input event</a:t>
            </a:r>
          </a:p>
          <a:p>
            <a:pPr lvl="1"/>
            <a:r>
              <a:rPr lang="en-US" sz="2000" kern="0" dirty="0">
                <a:ea typeface="MS Mincho" panose="02020609040205080304" pitchFamily="49" charset="-128"/>
                <a:cs typeface="Arial" panose="020B0604020202020204" pitchFamily="34" charset="0"/>
              </a:rPr>
              <a:t>Uses every output event</a:t>
            </a:r>
          </a:p>
          <a:p>
            <a:pPr lvl="1"/>
            <a:r>
              <a:rPr lang="en-US" sz="2000" kern="0" dirty="0">
                <a:ea typeface="MS Mincho" panose="02020609040205080304" pitchFamily="49" charset="-128"/>
                <a:cs typeface="Arial" panose="020B0604020202020204" pitchFamily="34" charset="0"/>
              </a:rPr>
              <a:t>Is a good candidate for a regression test</a:t>
            </a:r>
            <a:endParaRPr lang="en-US" sz="2000" kern="0" dirty="0">
              <a:ea typeface="MS ??"/>
              <a:cs typeface="Times New Roman" panose="02020603050405020304" pitchFamily="18" charset="0"/>
            </a:endParaRPr>
          </a:p>
          <a:p>
            <a:endParaRPr lang="en-US" sz="2400" kern="0" dirty="0">
              <a:ea typeface="MS ??"/>
              <a:cs typeface="Times New Roman" panose="02020603050405020304" pitchFamily="18" charset="0"/>
            </a:endParaRPr>
          </a:p>
        </p:txBody>
      </p:sp>
    </p:spTree>
    <p:extLst>
      <p:ext uri="{BB962C8B-B14F-4D97-AF65-F5344CB8AC3E}">
        <p14:creationId xmlns:p14="http://schemas.microsoft.com/office/powerpoint/2010/main" val="2640946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8229600" cy="639762"/>
          </a:xfrm>
        </p:spPr>
        <p:txBody>
          <a:bodyPr/>
          <a:lstStyle/>
          <a:p>
            <a:r>
              <a:rPr lang="en-US" sz="3200" dirty="0"/>
              <a:t>5.  MBT Commercial Products</a:t>
            </a:r>
          </a:p>
        </p:txBody>
      </p:sp>
      <p:sp>
        <p:nvSpPr>
          <p:cNvPr id="3" name="Content Placeholder 2">
            <a:extLst>
              <a:ext uri="{FF2B5EF4-FFF2-40B4-BE49-F238E27FC236}">
                <a16:creationId xmlns:a16="http://schemas.microsoft.com/office/drawing/2014/main" id="{67772165-E188-4473-B132-5AC376FEAE16}"/>
              </a:ext>
            </a:extLst>
          </p:cNvPr>
          <p:cNvSpPr>
            <a:spLocks noGrp="1"/>
          </p:cNvSpPr>
          <p:nvPr>
            <p:ph idx="1"/>
          </p:nvPr>
        </p:nvSpPr>
        <p:spPr>
          <a:xfrm>
            <a:off x="353961" y="1103671"/>
            <a:ext cx="8229600" cy="4525963"/>
          </a:xfrm>
        </p:spPr>
        <p:txBody>
          <a:bodyPr/>
          <a:lstStyle/>
          <a:p>
            <a:r>
              <a:rPr lang="en-US" sz="2400" dirty="0" err="1"/>
              <a:t>Smartesting</a:t>
            </a:r>
            <a:r>
              <a:rPr lang="en-US" sz="2400" dirty="0"/>
              <a:t> Yest and </a:t>
            </a:r>
            <a:r>
              <a:rPr lang="en-US" sz="2400" dirty="0" err="1"/>
              <a:t>CertifyIt</a:t>
            </a:r>
            <a:endParaRPr lang="en-US" sz="2400" dirty="0"/>
          </a:p>
          <a:p>
            <a:r>
              <a:rPr lang="en-US" sz="2400" dirty="0" err="1"/>
              <a:t>TestOptimal</a:t>
            </a:r>
            <a:endParaRPr lang="en-US" sz="2400" dirty="0"/>
          </a:p>
          <a:p>
            <a:r>
              <a:rPr lang="en-US" sz="2400" dirty="0" err="1"/>
              <a:t>Conformiq</a:t>
            </a:r>
            <a:endParaRPr lang="en-US" sz="2400" dirty="0"/>
          </a:p>
          <a:p>
            <a:r>
              <a:rPr lang="en-US" sz="2400" dirty="0" err="1"/>
              <a:t>Elvior</a:t>
            </a:r>
            <a:endParaRPr lang="en-US" sz="2400" dirty="0"/>
          </a:p>
          <a:p>
            <a:r>
              <a:rPr lang="en-US" sz="2400" dirty="0" err="1"/>
              <a:t>sepp.med</a:t>
            </a:r>
            <a:r>
              <a:rPr lang="en-US" sz="2400" dirty="0"/>
              <a:t> GmbH</a:t>
            </a:r>
          </a:p>
          <a:p>
            <a:r>
              <a:rPr lang="en-US" sz="2400" dirty="0"/>
              <a:t>Verified Systems International GmbH</a:t>
            </a:r>
          </a:p>
          <a:p>
            <a:endParaRPr lang="en-US" sz="2400" dirty="0"/>
          </a:p>
          <a:p>
            <a:r>
              <a:rPr lang="en-US" sz="2400" dirty="0"/>
              <a:t>Each vendor applied its product to our Insurance Program and Garage Door examples.</a:t>
            </a:r>
          </a:p>
          <a:p>
            <a:r>
              <a:rPr lang="en-US" sz="2400" dirty="0"/>
              <a:t>Their results will be summarized in the following slides.</a:t>
            </a:r>
          </a:p>
          <a:p>
            <a:endParaRPr lang="en-US" sz="2000" i="1" dirty="0"/>
          </a:p>
        </p:txBody>
      </p:sp>
    </p:spTree>
    <p:extLst>
      <p:ext uri="{BB962C8B-B14F-4D97-AF65-F5344CB8AC3E}">
        <p14:creationId xmlns:p14="http://schemas.microsoft.com/office/powerpoint/2010/main" val="1515475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7620000" cy="639762"/>
          </a:xfrm>
        </p:spPr>
        <p:txBody>
          <a:bodyPr/>
          <a:lstStyle/>
          <a:p>
            <a:r>
              <a:rPr lang="en-US" sz="3200" dirty="0"/>
              <a:t>5.1  </a:t>
            </a:r>
            <a:r>
              <a:rPr lang="en-US" sz="3200" dirty="0" err="1"/>
              <a:t>Smartesting</a:t>
            </a:r>
            <a:r>
              <a:rPr lang="en-US" sz="3200" dirty="0"/>
              <a:t> Yest and </a:t>
            </a:r>
            <a:r>
              <a:rPr lang="en-US" sz="3200" dirty="0" err="1"/>
              <a:t>CertifyIt</a:t>
            </a:r>
            <a:endParaRPr lang="en-US" sz="3200" dirty="0"/>
          </a:p>
        </p:txBody>
      </p:sp>
      <p:sp>
        <p:nvSpPr>
          <p:cNvPr id="3" name="Content Placeholder 2">
            <a:extLst>
              <a:ext uri="{FF2B5EF4-FFF2-40B4-BE49-F238E27FC236}">
                <a16:creationId xmlns:a16="http://schemas.microsoft.com/office/drawing/2014/main" id="{67772165-E188-4473-B132-5AC376FEAE16}"/>
              </a:ext>
            </a:extLst>
          </p:cNvPr>
          <p:cNvSpPr>
            <a:spLocks noGrp="1"/>
          </p:cNvSpPr>
          <p:nvPr>
            <p:ph idx="1"/>
          </p:nvPr>
        </p:nvSpPr>
        <p:spPr>
          <a:xfrm>
            <a:off x="353961" y="1103671"/>
            <a:ext cx="8229600" cy="4525963"/>
          </a:xfrm>
        </p:spPr>
        <p:txBody>
          <a:bodyPr/>
          <a:lstStyle/>
          <a:p>
            <a:r>
              <a:rPr lang="en-US" sz="2000" dirty="0"/>
              <a:t>Located in </a:t>
            </a:r>
            <a:r>
              <a:rPr lang="en-GB" sz="2000" dirty="0" err="1">
                <a:solidFill>
                  <a:srgbClr val="000000"/>
                </a:solidFill>
                <a:effectLst/>
                <a:ea typeface="Times New Roman" panose="02020603050405020304" pitchFamily="18" charset="0"/>
                <a:cs typeface="Times New Roman" panose="02020603050405020304" pitchFamily="18" charset="0"/>
              </a:rPr>
              <a:t>Besançon</a:t>
            </a:r>
            <a:r>
              <a:rPr lang="en-GB" sz="2000" dirty="0">
                <a:solidFill>
                  <a:srgbClr val="000000"/>
                </a:solidFill>
                <a:effectLst/>
                <a:ea typeface="Times New Roman" panose="02020603050405020304" pitchFamily="18" charset="0"/>
                <a:cs typeface="Times New Roman" panose="02020603050405020304" pitchFamily="18" charset="0"/>
              </a:rPr>
              <a:t>, France</a:t>
            </a:r>
          </a:p>
          <a:p>
            <a:r>
              <a:rPr lang="en-GB" sz="2000" dirty="0">
                <a:solidFill>
                  <a:srgbClr val="000000"/>
                </a:solidFill>
                <a:cs typeface="Times New Roman" panose="02020603050405020304" pitchFamily="18" charset="0"/>
              </a:rPr>
              <a:t>Bruno </a:t>
            </a:r>
            <a:r>
              <a:rPr lang="en-GB" sz="2000" dirty="0" err="1">
                <a:solidFill>
                  <a:srgbClr val="000000"/>
                </a:solidFill>
                <a:cs typeface="Times New Roman" panose="02020603050405020304" pitchFamily="18" charset="0"/>
              </a:rPr>
              <a:t>Legeard</a:t>
            </a:r>
            <a:r>
              <a:rPr lang="en-GB" sz="2000" dirty="0">
                <a:solidFill>
                  <a:srgbClr val="000000"/>
                </a:solidFill>
                <a:cs typeface="Times New Roman" panose="02020603050405020304" pitchFamily="18" charset="0"/>
              </a:rPr>
              <a:t> is one of the principals</a:t>
            </a:r>
          </a:p>
          <a:p>
            <a:r>
              <a:rPr lang="en-GB" sz="2000" dirty="0">
                <a:solidFill>
                  <a:srgbClr val="000000"/>
                </a:solidFill>
                <a:cs typeface="Times New Roman" panose="02020603050405020304" pitchFamily="18" charset="0"/>
              </a:rPr>
              <a:t>Uses JUnit</a:t>
            </a:r>
          </a:p>
          <a:p>
            <a:r>
              <a:rPr lang="en-GB" sz="2000" dirty="0">
                <a:solidFill>
                  <a:srgbClr val="000000"/>
                </a:solidFill>
                <a:cs typeface="Times New Roman" panose="02020603050405020304" pitchFamily="18" charset="0"/>
              </a:rPr>
              <a:t>Yest is for business applications</a:t>
            </a:r>
          </a:p>
          <a:p>
            <a:pPr lvl="1"/>
            <a:r>
              <a:rPr lang="en-GB" sz="2000" dirty="0">
                <a:solidFill>
                  <a:srgbClr val="000000"/>
                </a:solidFill>
                <a:effectLst/>
                <a:ea typeface="Times New Roman" panose="02020603050405020304" pitchFamily="18" charset="0"/>
                <a:cs typeface="Times New Roman" panose="02020603050405020304" pitchFamily="18" charset="0"/>
              </a:rPr>
              <a:t>business process </a:t>
            </a:r>
            <a:r>
              <a:rPr lang="en-GB" sz="2000" dirty="0" err="1">
                <a:solidFill>
                  <a:srgbClr val="000000"/>
                </a:solidFill>
                <a:effectLst/>
                <a:ea typeface="Times New Roman" panose="02020603050405020304" pitchFamily="18" charset="0"/>
                <a:cs typeface="Times New Roman" panose="02020603050405020304" pitchFamily="18" charset="0"/>
              </a:rPr>
              <a:t>modeling</a:t>
            </a:r>
            <a:r>
              <a:rPr lang="en-GB" sz="2000" dirty="0">
                <a:solidFill>
                  <a:srgbClr val="000000"/>
                </a:solidFill>
                <a:effectLst/>
                <a:ea typeface="Times New Roman" panose="02020603050405020304" pitchFamily="18" charset="0"/>
                <a:cs typeface="Times New Roman" panose="02020603050405020304" pitchFamily="18" charset="0"/>
              </a:rPr>
              <a:t>, </a:t>
            </a:r>
          </a:p>
          <a:p>
            <a:pPr lvl="1"/>
            <a:r>
              <a:rPr lang="en-GB" sz="2000" dirty="0">
                <a:solidFill>
                  <a:srgbClr val="000000"/>
                </a:solidFill>
                <a:effectLst/>
                <a:ea typeface="Times New Roman" panose="02020603050405020304" pitchFamily="18" charset="0"/>
                <a:cs typeface="Times New Roman" panose="02020603050405020304" pitchFamily="18" charset="0"/>
              </a:rPr>
              <a:t>decision tables,</a:t>
            </a:r>
          </a:p>
          <a:p>
            <a:pPr lvl="1"/>
            <a:r>
              <a:rPr lang="en-GB" sz="2000" dirty="0">
                <a:solidFill>
                  <a:srgbClr val="000000"/>
                </a:solidFill>
                <a:effectLst/>
                <a:ea typeface="Times New Roman" panose="02020603050405020304" pitchFamily="18" charset="0"/>
                <a:cs typeface="Times New Roman" panose="02020603050405020304" pitchFamily="18" charset="0"/>
              </a:rPr>
              <a:t> and decision trees</a:t>
            </a:r>
            <a:endParaRPr lang="en-GB" sz="2000" dirty="0">
              <a:solidFill>
                <a:srgbClr val="000000"/>
              </a:solidFill>
              <a:cs typeface="Times New Roman" panose="02020603050405020304" pitchFamily="18" charset="0"/>
            </a:endParaRPr>
          </a:p>
          <a:p>
            <a:r>
              <a:rPr lang="en-GB" sz="2000" dirty="0" err="1">
                <a:solidFill>
                  <a:srgbClr val="000000"/>
                </a:solidFill>
                <a:cs typeface="Times New Roman" panose="02020603050405020304" pitchFamily="18" charset="0"/>
              </a:rPr>
              <a:t>CertifyIt</a:t>
            </a:r>
            <a:r>
              <a:rPr lang="en-GB" sz="2000" dirty="0">
                <a:solidFill>
                  <a:srgbClr val="000000"/>
                </a:solidFill>
                <a:cs typeface="Times New Roman" panose="02020603050405020304" pitchFamily="18" charset="0"/>
              </a:rPr>
              <a:t> is for complex, or event-driven systems</a:t>
            </a:r>
          </a:p>
          <a:p>
            <a:pPr lvl="1"/>
            <a:r>
              <a:rPr lang="en-GB" sz="2000" dirty="0">
                <a:solidFill>
                  <a:srgbClr val="000000"/>
                </a:solidFill>
                <a:effectLst/>
                <a:ea typeface="Times New Roman" panose="02020603050405020304" pitchFamily="18" charset="0"/>
                <a:cs typeface="Times New Roman" panose="02020603050405020304" pitchFamily="18" charset="0"/>
              </a:rPr>
              <a:t>requires some technical skills</a:t>
            </a:r>
          </a:p>
          <a:p>
            <a:pPr lvl="1"/>
            <a:r>
              <a:rPr lang="en-GB" sz="2000" dirty="0">
                <a:solidFill>
                  <a:srgbClr val="000000"/>
                </a:solidFill>
                <a:effectLst/>
                <a:ea typeface="Times New Roman" panose="02020603050405020304" pitchFamily="18" charset="0"/>
                <a:cs typeface="Times New Roman" panose="02020603050405020304" pitchFamily="18" charset="0"/>
              </a:rPr>
              <a:t>need to have dedicated users</a:t>
            </a:r>
          </a:p>
          <a:p>
            <a:pPr lvl="1"/>
            <a:r>
              <a:rPr lang="en-GB" sz="2000" dirty="0">
                <a:solidFill>
                  <a:srgbClr val="000000"/>
                </a:solidFill>
                <a:ea typeface="Times New Roman" panose="02020603050405020304" pitchFamily="18" charset="0"/>
                <a:cs typeface="Times New Roman" panose="02020603050405020304" pitchFamily="18" charset="0"/>
              </a:rPr>
              <a:t>a</a:t>
            </a:r>
            <a:r>
              <a:rPr lang="en-GB" sz="2000" dirty="0">
                <a:solidFill>
                  <a:srgbClr val="000000"/>
                </a:solidFill>
                <a:effectLst/>
                <a:ea typeface="Times New Roman" panose="02020603050405020304" pitchFamily="18" charset="0"/>
                <a:cs typeface="Times New Roman" panose="02020603050405020304" pitchFamily="18" charset="0"/>
              </a:rPr>
              <a:t>dvisable to have </a:t>
            </a:r>
            <a:r>
              <a:rPr lang="en-GB" sz="2000" dirty="0" err="1">
                <a:solidFill>
                  <a:srgbClr val="000000"/>
                </a:solidFill>
                <a:effectLst/>
                <a:ea typeface="Times New Roman" panose="02020603050405020304" pitchFamily="18" charset="0"/>
                <a:cs typeface="Times New Roman" panose="02020603050405020304" pitchFamily="18" charset="0"/>
              </a:rPr>
              <a:t>Smartesting</a:t>
            </a:r>
            <a:r>
              <a:rPr lang="en-GB" sz="2000" dirty="0">
                <a:solidFill>
                  <a:srgbClr val="000000"/>
                </a:solidFill>
                <a:effectLst/>
                <a:ea typeface="Times New Roman" panose="02020603050405020304" pitchFamily="18" charset="0"/>
                <a:cs typeface="Times New Roman" panose="02020603050405020304" pitchFamily="18" charset="0"/>
              </a:rPr>
              <a:t> team involved in the tool introduction</a:t>
            </a:r>
            <a:endParaRPr lang="en-GB" sz="2000"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1443288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7620000" cy="639762"/>
          </a:xfrm>
        </p:spPr>
        <p:txBody>
          <a:bodyPr/>
          <a:lstStyle/>
          <a:p>
            <a:r>
              <a:rPr lang="en-US" sz="3200" dirty="0"/>
              <a:t>Insurance Premium Models</a:t>
            </a:r>
          </a:p>
        </p:txBody>
      </p:sp>
      <p:pic>
        <p:nvPicPr>
          <p:cNvPr id="6" name="Picture 5" descr="Diagram&#10;&#10;Description automatically generated">
            <a:extLst>
              <a:ext uri="{FF2B5EF4-FFF2-40B4-BE49-F238E27FC236}">
                <a16:creationId xmlns:a16="http://schemas.microsoft.com/office/drawing/2014/main" id="{E8932B60-1638-4018-9FF8-9F346D75C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00" y="1447800"/>
            <a:ext cx="7635000" cy="3810000"/>
          </a:xfrm>
          <a:prstGeom prst="rect">
            <a:avLst/>
          </a:prstGeom>
        </p:spPr>
      </p:pic>
    </p:spTree>
    <p:extLst>
      <p:ext uri="{BB962C8B-B14F-4D97-AF65-F5344CB8AC3E}">
        <p14:creationId xmlns:p14="http://schemas.microsoft.com/office/powerpoint/2010/main" val="2485197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7620000" cy="639762"/>
          </a:xfrm>
        </p:spPr>
        <p:txBody>
          <a:bodyPr/>
          <a:lstStyle/>
          <a:p>
            <a:r>
              <a:rPr lang="en-US" sz="3200" dirty="0"/>
              <a:t>Insurance Premium Models</a:t>
            </a:r>
          </a:p>
        </p:txBody>
      </p:sp>
      <p:pic>
        <p:nvPicPr>
          <p:cNvPr id="4" name="Picture 3" descr="Table&#10;&#10;Description automatically generated">
            <a:extLst>
              <a:ext uri="{FF2B5EF4-FFF2-40B4-BE49-F238E27FC236}">
                <a16:creationId xmlns:a16="http://schemas.microsoft.com/office/drawing/2014/main" id="{23D74EAB-EF4B-4444-8F8C-5456D2E6B5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149415"/>
            <a:ext cx="7239000" cy="4419601"/>
          </a:xfrm>
          <a:prstGeom prst="rect">
            <a:avLst/>
          </a:prstGeom>
        </p:spPr>
      </p:pic>
    </p:spTree>
    <p:extLst>
      <p:ext uri="{BB962C8B-B14F-4D97-AF65-F5344CB8AC3E}">
        <p14:creationId xmlns:p14="http://schemas.microsoft.com/office/powerpoint/2010/main" val="3002984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7620000" cy="639762"/>
          </a:xfrm>
        </p:spPr>
        <p:txBody>
          <a:bodyPr/>
          <a:lstStyle/>
          <a:p>
            <a:r>
              <a:rPr lang="en-US" sz="3200" dirty="0"/>
              <a:t>Insurance Premium Test Cases</a:t>
            </a:r>
          </a:p>
        </p:txBody>
      </p:sp>
      <p:sp>
        <p:nvSpPr>
          <p:cNvPr id="3" name="Content Placeholder 2">
            <a:extLst>
              <a:ext uri="{FF2B5EF4-FFF2-40B4-BE49-F238E27FC236}">
                <a16:creationId xmlns:a16="http://schemas.microsoft.com/office/drawing/2014/main" id="{67772165-E188-4473-B132-5AC376FEAE16}"/>
              </a:ext>
            </a:extLst>
          </p:cNvPr>
          <p:cNvSpPr>
            <a:spLocks noGrp="1"/>
          </p:cNvSpPr>
          <p:nvPr>
            <p:ph idx="1"/>
          </p:nvPr>
        </p:nvSpPr>
        <p:spPr>
          <a:xfrm>
            <a:off x="353961" y="1103672"/>
            <a:ext cx="8229600" cy="609600"/>
          </a:xfrm>
        </p:spPr>
        <p:txBody>
          <a:bodyPr/>
          <a:lstStyle/>
          <a:p>
            <a:r>
              <a:rPr lang="en-US" sz="2000" dirty="0"/>
              <a:t>7 test cases (test case 4 here)</a:t>
            </a:r>
          </a:p>
        </p:txBody>
      </p:sp>
      <p:graphicFrame>
        <p:nvGraphicFramePr>
          <p:cNvPr id="4" name="Table 3">
            <a:extLst>
              <a:ext uri="{FF2B5EF4-FFF2-40B4-BE49-F238E27FC236}">
                <a16:creationId xmlns:a16="http://schemas.microsoft.com/office/drawing/2014/main" id="{0F0136C0-08A2-4F8E-883C-DA98F4D64DCE}"/>
              </a:ext>
            </a:extLst>
          </p:cNvPr>
          <p:cNvGraphicFramePr>
            <a:graphicFrameLocks noGrp="1"/>
          </p:cNvGraphicFramePr>
          <p:nvPr>
            <p:extLst>
              <p:ext uri="{D42A27DB-BD31-4B8C-83A1-F6EECF244321}">
                <p14:modId xmlns:p14="http://schemas.microsoft.com/office/powerpoint/2010/main" val="371288772"/>
              </p:ext>
            </p:extLst>
          </p:nvPr>
        </p:nvGraphicFramePr>
        <p:xfrm>
          <a:off x="762000" y="1865672"/>
          <a:ext cx="7086601" cy="3805310"/>
        </p:xfrm>
        <a:graphic>
          <a:graphicData uri="http://schemas.openxmlformats.org/drawingml/2006/table">
            <a:tbl>
              <a:tblPr>
                <a:tableStyleId>{5C22544A-7EE6-4342-B048-85BDC9FD1C3A}</a:tableStyleId>
              </a:tblPr>
              <a:tblGrid>
                <a:gridCol w="1275155">
                  <a:extLst>
                    <a:ext uri="{9D8B030D-6E8A-4147-A177-3AD203B41FA5}">
                      <a16:colId xmlns:a16="http://schemas.microsoft.com/office/drawing/2014/main" val="804434043"/>
                    </a:ext>
                  </a:extLst>
                </a:gridCol>
                <a:gridCol w="1275155">
                  <a:extLst>
                    <a:ext uri="{9D8B030D-6E8A-4147-A177-3AD203B41FA5}">
                      <a16:colId xmlns:a16="http://schemas.microsoft.com/office/drawing/2014/main" val="251411472"/>
                    </a:ext>
                  </a:extLst>
                </a:gridCol>
                <a:gridCol w="1275155">
                  <a:extLst>
                    <a:ext uri="{9D8B030D-6E8A-4147-A177-3AD203B41FA5}">
                      <a16:colId xmlns:a16="http://schemas.microsoft.com/office/drawing/2014/main" val="2788267771"/>
                    </a:ext>
                  </a:extLst>
                </a:gridCol>
                <a:gridCol w="355413">
                  <a:extLst>
                    <a:ext uri="{9D8B030D-6E8A-4147-A177-3AD203B41FA5}">
                      <a16:colId xmlns:a16="http://schemas.microsoft.com/office/drawing/2014/main" val="1871322096"/>
                    </a:ext>
                  </a:extLst>
                </a:gridCol>
                <a:gridCol w="355413">
                  <a:extLst>
                    <a:ext uri="{9D8B030D-6E8A-4147-A177-3AD203B41FA5}">
                      <a16:colId xmlns:a16="http://schemas.microsoft.com/office/drawing/2014/main" val="1841609353"/>
                    </a:ext>
                  </a:extLst>
                </a:gridCol>
                <a:gridCol w="1275155">
                  <a:extLst>
                    <a:ext uri="{9D8B030D-6E8A-4147-A177-3AD203B41FA5}">
                      <a16:colId xmlns:a16="http://schemas.microsoft.com/office/drawing/2014/main" val="1713488462"/>
                    </a:ext>
                  </a:extLst>
                </a:gridCol>
                <a:gridCol w="1275155">
                  <a:extLst>
                    <a:ext uri="{9D8B030D-6E8A-4147-A177-3AD203B41FA5}">
                      <a16:colId xmlns:a16="http://schemas.microsoft.com/office/drawing/2014/main" val="3754190310"/>
                    </a:ext>
                  </a:extLst>
                </a:gridCol>
              </a:tblGrid>
              <a:tr h="481230">
                <a:tc rowSpan="8">
                  <a:txBody>
                    <a:bodyPr/>
                    <a:lstStyle/>
                    <a:p>
                      <a:pPr marL="0" marR="0">
                        <a:lnSpc>
                          <a:spcPct val="107000"/>
                        </a:lnSpc>
                        <a:spcBef>
                          <a:spcPts val="0"/>
                        </a:spcBef>
                        <a:spcAft>
                          <a:spcPts val="0"/>
                        </a:spcAft>
                      </a:pPr>
                      <a:r>
                        <a:rPr lang="en-GB" sz="1600" dirty="0">
                          <a:effectLst/>
                        </a:rPr>
                        <a:t>4</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nSpc>
                          <a:spcPct val="107000"/>
                        </a:lnSpc>
                        <a:spcBef>
                          <a:spcPts val="0"/>
                        </a:spcBef>
                        <a:spcAft>
                          <a:spcPts val="0"/>
                        </a:spcAft>
                      </a:pPr>
                      <a:r>
                        <a:rPr lang="en-GB" sz="1600" dirty="0">
                          <a:effectLst/>
                        </a:rPr>
                        <a:t> [16-25]</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nSpc>
                          <a:spcPct val="107000"/>
                        </a:lnSpc>
                        <a:spcBef>
                          <a:spcPts val="0"/>
                        </a:spcBef>
                        <a:spcAft>
                          <a:spcPts val="0"/>
                        </a:spcAft>
                      </a:pPr>
                      <a:r>
                        <a:rPr lang="en-GB" sz="1600">
                          <a:effectLst/>
                        </a:rPr>
                        <a:t>0</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gridSpan="2">
                  <a:txBody>
                    <a:bodyPr/>
                    <a:lstStyle/>
                    <a:p>
                      <a:pPr marL="0" marR="0">
                        <a:lnSpc>
                          <a:spcPct val="107000"/>
                        </a:lnSpc>
                        <a:spcBef>
                          <a:spcPts val="0"/>
                        </a:spcBef>
                        <a:spcAft>
                          <a:spcPts val="0"/>
                        </a:spcAft>
                      </a:pPr>
                      <a:r>
                        <a:rPr lang="en-GB" sz="1600">
                          <a:effectLst/>
                        </a:rPr>
                        <a:t>yes</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hMerge="1">
                  <a:txBody>
                    <a:bodyPr/>
                    <a:lstStyle/>
                    <a:p>
                      <a:endParaRPr lang="en-US"/>
                    </a:p>
                  </a:txBody>
                  <a:tcPr/>
                </a:tc>
                <a:tc>
                  <a:txBody>
                    <a:bodyPr/>
                    <a:lstStyle/>
                    <a:p>
                      <a:pPr marL="0" marR="0">
                        <a:lnSpc>
                          <a:spcPct val="107000"/>
                        </a:lnSpc>
                        <a:spcBef>
                          <a:spcPts val="0"/>
                        </a:spcBef>
                        <a:spcAft>
                          <a:spcPts val="0"/>
                        </a:spcAft>
                      </a:pPr>
                      <a:r>
                        <a:rPr lang="en-GB" sz="1600">
                          <a:effectLst/>
                        </a:rPr>
                        <a:t>yes</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nSpc>
                          <a:spcPct val="107000"/>
                        </a:lnSpc>
                        <a:spcBef>
                          <a:spcPts val="0"/>
                        </a:spcBef>
                        <a:spcAft>
                          <a:spcPts val="0"/>
                        </a:spcAft>
                      </a:pPr>
                      <a:r>
                        <a:rPr lang="en-GB" sz="1600">
                          <a:effectLst/>
                        </a:rPr>
                        <a:t>Premium = 775</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extLst>
                  <a:ext uri="{0D108BD9-81ED-4DB2-BD59-A6C34878D82A}">
                    <a16:rowId xmlns:a16="http://schemas.microsoft.com/office/drawing/2014/main" val="1215511388"/>
                  </a:ext>
                </a:extLst>
              </a:tr>
              <a:tr h="277259">
                <a:tc vMerge="1">
                  <a:txBody>
                    <a:bodyPr/>
                    <a:lstStyle/>
                    <a:p>
                      <a:endParaRPr lang="en-US"/>
                    </a:p>
                  </a:txBody>
                  <a:tcPr/>
                </a:tc>
                <a:tc gridSpan="3">
                  <a:txBody>
                    <a:bodyPr/>
                    <a:lstStyle/>
                    <a:p>
                      <a:pPr marL="0" marR="0">
                        <a:lnSpc>
                          <a:spcPct val="107000"/>
                        </a:lnSpc>
                        <a:spcBef>
                          <a:spcPts val="0"/>
                        </a:spcBef>
                        <a:spcAft>
                          <a:spcPts val="0"/>
                        </a:spcAft>
                      </a:pPr>
                      <a:r>
                        <a:rPr lang="en-GB" sz="1600" dirty="0">
                          <a:effectLst/>
                        </a:rPr>
                        <a:t>Actions </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hMerge="1">
                  <a:txBody>
                    <a:bodyPr/>
                    <a:lstStyle/>
                    <a:p>
                      <a:endParaRPr lang="en-US"/>
                    </a:p>
                  </a:txBody>
                  <a:tcPr/>
                </a:tc>
                <a:tc hMerge="1">
                  <a:txBody>
                    <a:bodyPr/>
                    <a:lstStyle/>
                    <a:p>
                      <a:endParaRPr lang="en-US"/>
                    </a:p>
                  </a:txBody>
                  <a:tcPr/>
                </a:tc>
                <a:tc gridSpan="3">
                  <a:txBody>
                    <a:bodyPr/>
                    <a:lstStyle/>
                    <a:p>
                      <a:pPr marL="0" marR="0">
                        <a:lnSpc>
                          <a:spcPct val="107000"/>
                        </a:lnSpc>
                        <a:spcBef>
                          <a:spcPts val="0"/>
                        </a:spcBef>
                        <a:spcAft>
                          <a:spcPts val="0"/>
                        </a:spcAft>
                      </a:pPr>
                      <a:r>
                        <a:rPr lang="en-GB" sz="1600">
                          <a:effectLst/>
                        </a:rPr>
                        <a:t>Expected results</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2832298"/>
                  </a:ext>
                </a:extLst>
              </a:tr>
              <a:tr h="277259">
                <a:tc vMerge="1">
                  <a:txBody>
                    <a:bodyPr/>
                    <a:lstStyle/>
                    <a:p>
                      <a:endParaRPr lang="en-US"/>
                    </a:p>
                  </a:txBody>
                  <a:tcPr/>
                </a:tc>
                <a:tc gridSpan="3">
                  <a:txBody>
                    <a:bodyPr/>
                    <a:lstStyle/>
                    <a:p>
                      <a:pPr marL="0" marR="0">
                        <a:lnSpc>
                          <a:spcPct val="107000"/>
                        </a:lnSpc>
                        <a:spcBef>
                          <a:spcPts val="0"/>
                        </a:spcBef>
                        <a:spcAft>
                          <a:spcPts val="0"/>
                        </a:spcAft>
                      </a:pPr>
                      <a:r>
                        <a:rPr lang="en-GB" sz="1600" dirty="0">
                          <a:effectLst/>
                        </a:rPr>
                        <a:t>Enter client age: 19</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hMerge="1">
                  <a:txBody>
                    <a:bodyPr/>
                    <a:lstStyle/>
                    <a:p>
                      <a:endParaRPr lang="en-US"/>
                    </a:p>
                  </a:txBody>
                  <a:tcPr/>
                </a:tc>
                <a:tc hMerge="1">
                  <a:txBody>
                    <a:bodyPr/>
                    <a:lstStyle/>
                    <a:p>
                      <a:endParaRPr lang="en-US"/>
                    </a:p>
                  </a:txBody>
                  <a:tcPr/>
                </a:tc>
                <a:tc gridSpan="3">
                  <a:txBody>
                    <a:bodyPr/>
                    <a:lstStyle/>
                    <a:p>
                      <a:pPr marL="0" marR="0">
                        <a:lnSpc>
                          <a:spcPct val="107000"/>
                        </a:lnSpc>
                        <a:spcBef>
                          <a:spcPts val="0"/>
                        </a:spcBef>
                        <a:spcAft>
                          <a:spcPts val="0"/>
                        </a:spcAft>
                      </a:pPr>
                      <a:r>
                        <a:rPr lang="en-GB" sz="1600">
                          <a:effectLst/>
                        </a:rPr>
                        <a:t> </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3277518"/>
                  </a:ext>
                </a:extLst>
              </a:tr>
              <a:tr h="481230">
                <a:tc vMerge="1">
                  <a:txBody>
                    <a:bodyPr/>
                    <a:lstStyle/>
                    <a:p>
                      <a:endParaRPr lang="en-US"/>
                    </a:p>
                  </a:txBody>
                  <a:tcPr/>
                </a:tc>
                <a:tc gridSpan="3">
                  <a:txBody>
                    <a:bodyPr/>
                    <a:lstStyle/>
                    <a:p>
                      <a:pPr marL="0" marR="0">
                        <a:lnSpc>
                          <a:spcPct val="107000"/>
                        </a:lnSpc>
                        <a:spcBef>
                          <a:spcPts val="0"/>
                        </a:spcBef>
                        <a:spcAft>
                          <a:spcPts val="0"/>
                        </a:spcAft>
                      </a:pPr>
                      <a:r>
                        <a:rPr lang="en-GB" sz="1600" dirty="0">
                          <a:effectLst/>
                        </a:rPr>
                        <a:t>Enter client at fault claims: 0</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hMerge="1">
                  <a:txBody>
                    <a:bodyPr/>
                    <a:lstStyle/>
                    <a:p>
                      <a:endParaRPr lang="en-US"/>
                    </a:p>
                  </a:txBody>
                  <a:tcPr/>
                </a:tc>
                <a:tc hMerge="1">
                  <a:txBody>
                    <a:bodyPr/>
                    <a:lstStyle/>
                    <a:p>
                      <a:endParaRPr lang="en-US"/>
                    </a:p>
                  </a:txBody>
                  <a:tcPr/>
                </a:tc>
                <a:tc gridSpan="3">
                  <a:txBody>
                    <a:bodyPr/>
                    <a:lstStyle/>
                    <a:p>
                      <a:pPr marL="0" marR="0">
                        <a:lnSpc>
                          <a:spcPct val="107000"/>
                        </a:lnSpc>
                        <a:spcBef>
                          <a:spcPts val="0"/>
                        </a:spcBef>
                        <a:spcAft>
                          <a:spcPts val="0"/>
                        </a:spcAft>
                      </a:pPr>
                      <a:r>
                        <a:rPr lang="en-GB" sz="1600" dirty="0">
                          <a:effectLst/>
                        </a:rPr>
                        <a:t> </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4407648"/>
                  </a:ext>
                </a:extLst>
              </a:tr>
              <a:tr h="277259">
                <a:tc vMerge="1">
                  <a:txBody>
                    <a:bodyPr/>
                    <a:lstStyle/>
                    <a:p>
                      <a:endParaRPr lang="en-US"/>
                    </a:p>
                  </a:txBody>
                  <a:tcPr/>
                </a:tc>
                <a:tc gridSpan="3">
                  <a:txBody>
                    <a:bodyPr/>
                    <a:lstStyle/>
                    <a:p>
                      <a:pPr marL="0" marR="0">
                        <a:lnSpc>
                          <a:spcPct val="107000"/>
                        </a:lnSpc>
                        <a:spcBef>
                          <a:spcPts val="0"/>
                        </a:spcBef>
                        <a:spcAft>
                          <a:spcPts val="0"/>
                        </a:spcAft>
                      </a:pPr>
                      <a:r>
                        <a:rPr lang="en-GB" sz="1600">
                          <a:effectLst/>
                        </a:rPr>
                        <a:t>Validate entry</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hMerge="1">
                  <a:txBody>
                    <a:bodyPr/>
                    <a:lstStyle/>
                    <a:p>
                      <a:endParaRPr lang="en-US"/>
                    </a:p>
                  </a:txBody>
                  <a:tcPr/>
                </a:tc>
                <a:tc hMerge="1">
                  <a:txBody>
                    <a:bodyPr/>
                    <a:lstStyle/>
                    <a:p>
                      <a:endParaRPr lang="en-US"/>
                    </a:p>
                  </a:txBody>
                  <a:tcPr/>
                </a:tc>
                <a:tc gridSpan="3">
                  <a:txBody>
                    <a:bodyPr/>
                    <a:lstStyle/>
                    <a:p>
                      <a:pPr marL="0" marR="0">
                        <a:lnSpc>
                          <a:spcPct val="107000"/>
                        </a:lnSpc>
                        <a:spcBef>
                          <a:spcPts val="0"/>
                        </a:spcBef>
                        <a:spcAft>
                          <a:spcPts val="0"/>
                        </a:spcAft>
                      </a:pPr>
                      <a:r>
                        <a:rPr lang="en-GB" sz="1600" dirty="0">
                          <a:effectLst/>
                        </a:rPr>
                        <a:t>The client is eligible</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03762873"/>
                  </a:ext>
                </a:extLst>
              </a:tr>
              <a:tr h="481230">
                <a:tc vMerge="1">
                  <a:txBody>
                    <a:bodyPr/>
                    <a:lstStyle/>
                    <a:p>
                      <a:endParaRPr lang="en-US"/>
                    </a:p>
                  </a:txBody>
                  <a:tcPr/>
                </a:tc>
                <a:tc gridSpan="3">
                  <a:txBody>
                    <a:bodyPr/>
                    <a:lstStyle/>
                    <a:p>
                      <a:pPr marL="0" marR="0">
                        <a:lnSpc>
                          <a:spcPct val="107000"/>
                        </a:lnSpc>
                        <a:spcBef>
                          <a:spcPts val="0"/>
                        </a:spcBef>
                        <a:spcAft>
                          <a:spcPts val="0"/>
                        </a:spcAft>
                      </a:pPr>
                      <a:r>
                        <a:rPr lang="en-GB" sz="1600">
                          <a:effectLst/>
                        </a:rPr>
                        <a:t>Enter client as a good student</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hMerge="1">
                  <a:txBody>
                    <a:bodyPr/>
                    <a:lstStyle/>
                    <a:p>
                      <a:endParaRPr lang="en-US"/>
                    </a:p>
                  </a:txBody>
                  <a:tcPr/>
                </a:tc>
                <a:tc hMerge="1">
                  <a:txBody>
                    <a:bodyPr/>
                    <a:lstStyle/>
                    <a:p>
                      <a:endParaRPr lang="en-US"/>
                    </a:p>
                  </a:txBody>
                  <a:tcPr/>
                </a:tc>
                <a:tc gridSpan="3">
                  <a:txBody>
                    <a:bodyPr/>
                    <a:lstStyle/>
                    <a:p>
                      <a:pPr marL="0" marR="0">
                        <a:lnSpc>
                          <a:spcPct val="107000"/>
                        </a:lnSpc>
                        <a:spcBef>
                          <a:spcPts val="0"/>
                        </a:spcBef>
                        <a:spcAft>
                          <a:spcPts val="0"/>
                        </a:spcAft>
                      </a:pPr>
                      <a:r>
                        <a:rPr lang="en-GB" sz="1600" dirty="0">
                          <a:effectLst/>
                        </a:rPr>
                        <a:t> </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0113470"/>
                  </a:ext>
                </a:extLst>
              </a:tr>
              <a:tr h="481230">
                <a:tc vMerge="1">
                  <a:txBody>
                    <a:bodyPr/>
                    <a:lstStyle/>
                    <a:p>
                      <a:endParaRPr lang="en-US"/>
                    </a:p>
                  </a:txBody>
                  <a:tcPr/>
                </a:tc>
                <a:tc gridSpan="3">
                  <a:txBody>
                    <a:bodyPr/>
                    <a:lstStyle/>
                    <a:p>
                      <a:pPr marL="0" marR="0">
                        <a:lnSpc>
                          <a:spcPct val="107000"/>
                        </a:lnSpc>
                        <a:spcBef>
                          <a:spcPts val="0"/>
                        </a:spcBef>
                        <a:spcAft>
                          <a:spcPts val="0"/>
                        </a:spcAft>
                      </a:pPr>
                      <a:r>
                        <a:rPr lang="en-GB" sz="1600">
                          <a:effectLst/>
                        </a:rPr>
                        <a:t>Enter client as a non-drinker</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hMerge="1">
                  <a:txBody>
                    <a:bodyPr/>
                    <a:lstStyle/>
                    <a:p>
                      <a:endParaRPr lang="en-US"/>
                    </a:p>
                  </a:txBody>
                  <a:tcPr/>
                </a:tc>
                <a:tc hMerge="1">
                  <a:txBody>
                    <a:bodyPr/>
                    <a:lstStyle/>
                    <a:p>
                      <a:endParaRPr lang="en-US"/>
                    </a:p>
                  </a:txBody>
                  <a:tcPr/>
                </a:tc>
                <a:tc gridSpan="3">
                  <a:txBody>
                    <a:bodyPr/>
                    <a:lstStyle/>
                    <a:p>
                      <a:pPr marL="0" marR="0">
                        <a:lnSpc>
                          <a:spcPct val="107000"/>
                        </a:lnSpc>
                        <a:spcBef>
                          <a:spcPts val="0"/>
                        </a:spcBef>
                        <a:spcAft>
                          <a:spcPts val="0"/>
                        </a:spcAft>
                      </a:pPr>
                      <a:r>
                        <a:rPr lang="en-GB" sz="1600" dirty="0">
                          <a:effectLst/>
                        </a:rPr>
                        <a:t> </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70959356"/>
                  </a:ext>
                </a:extLst>
              </a:tr>
              <a:tr h="979558">
                <a:tc vMerge="1">
                  <a:txBody>
                    <a:bodyPr/>
                    <a:lstStyle/>
                    <a:p>
                      <a:endParaRPr lang="en-US"/>
                    </a:p>
                  </a:txBody>
                  <a:tcPr/>
                </a:tc>
                <a:tc gridSpan="3">
                  <a:txBody>
                    <a:bodyPr/>
                    <a:lstStyle/>
                    <a:p>
                      <a:pPr marL="0" marR="0">
                        <a:lnSpc>
                          <a:spcPct val="107000"/>
                        </a:lnSpc>
                        <a:spcBef>
                          <a:spcPts val="0"/>
                        </a:spcBef>
                        <a:spcAft>
                          <a:spcPts val="0"/>
                        </a:spcAft>
                      </a:pPr>
                      <a:r>
                        <a:rPr lang="en-GB" sz="1600">
                          <a:effectLst/>
                        </a:rPr>
                        <a:t>Insurance Premium Calculation</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hMerge="1">
                  <a:txBody>
                    <a:bodyPr/>
                    <a:lstStyle/>
                    <a:p>
                      <a:endParaRPr lang="en-US"/>
                    </a:p>
                  </a:txBody>
                  <a:tcPr/>
                </a:tc>
                <a:tc hMerge="1">
                  <a:txBody>
                    <a:bodyPr/>
                    <a:lstStyle/>
                    <a:p>
                      <a:endParaRPr lang="en-US"/>
                    </a:p>
                  </a:txBody>
                  <a:tcPr/>
                </a:tc>
                <a:tc gridSpan="3">
                  <a:txBody>
                    <a:bodyPr/>
                    <a:lstStyle/>
                    <a:p>
                      <a:pPr marL="0" marR="0">
                        <a:lnSpc>
                          <a:spcPct val="107000"/>
                        </a:lnSpc>
                        <a:spcBef>
                          <a:spcPts val="0"/>
                        </a:spcBef>
                        <a:spcAft>
                          <a:spcPts val="0"/>
                        </a:spcAft>
                      </a:pPr>
                      <a:r>
                        <a:rPr lang="en-GB" sz="1600" dirty="0">
                          <a:effectLst/>
                        </a:rPr>
                        <a:t>The Insurance Premium Calculation is 775, and the offer is registered in the database </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76850145"/>
                  </a:ext>
                </a:extLst>
              </a:tr>
            </a:tbl>
          </a:graphicData>
        </a:graphic>
      </p:graphicFrame>
    </p:spTree>
    <p:extLst>
      <p:ext uri="{BB962C8B-B14F-4D97-AF65-F5344CB8AC3E}">
        <p14:creationId xmlns:p14="http://schemas.microsoft.com/office/powerpoint/2010/main" val="2671057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7620000" cy="639762"/>
          </a:xfrm>
        </p:spPr>
        <p:txBody>
          <a:bodyPr/>
          <a:lstStyle/>
          <a:p>
            <a:r>
              <a:rPr lang="en-US" sz="3200" dirty="0"/>
              <a:t>Garage Door Models</a:t>
            </a:r>
          </a:p>
        </p:txBody>
      </p:sp>
      <p:pic>
        <p:nvPicPr>
          <p:cNvPr id="6" name="Picture 5" descr="Graphical user interface, text, application&#10;&#10;Description automatically generated">
            <a:extLst>
              <a:ext uri="{FF2B5EF4-FFF2-40B4-BE49-F238E27FC236}">
                <a16:creationId xmlns:a16="http://schemas.microsoft.com/office/drawing/2014/main" id="{19045841-5573-44D0-8550-02F15C212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126" y="1295400"/>
            <a:ext cx="7865706" cy="4257992"/>
          </a:xfrm>
          <a:prstGeom prst="rect">
            <a:avLst/>
          </a:prstGeom>
        </p:spPr>
      </p:pic>
    </p:spTree>
    <p:extLst>
      <p:ext uri="{BB962C8B-B14F-4D97-AF65-F5344CB8AC3E}">
        <p14:creationId xmlns:p14="http://schemas.microsoft.com/office/powerpoint/2010/main" val="1834881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8229600" cy="639762"/>
          </a:xfrm>
        </p:spPr>
        <p:txBody>
          <a:bodyPr/>
          <a:lstStyle/>
          <a:p>
            <a:r>
              <a:rPr lang="en-US" sz="3200" dirty="0"/>
              <a:t>About Paul Jorgensen</a:t>
            </a:r>
          </a:p>
        </p:txBody>
      </p:sp>
      <p:sp>
        <p:nvSpPr>
          <p:cNvPr id="3" name="Content Placeholder 2">
            <a:extLst>
              <a:ext uri="{FF2B5EF4-FFF2-40B4-BE49-F238E27FC236}">
                <a16:creationId xmlns:a16="http://schemas.microsoft.com/office/drawing/2014/main" id="{67772165-E188-4473-B132-5AC376FEAE16}"/>
              </a:ext>
            </a:extLst>
          </p:cNvPr>
          <p:cNvSpPr>
            <a:spLocks noGrp="1"/>
          </p:cNvSpPr>
          <p:nvPr>
            <p:ph idx="1"/>
          </p:nvPr>
        </p:nvSpPr>
        <p:spPr>
          <a:xfrm>
            <a:off x="353961" y="1103671"/>
            <a:ext cx="8229600" cy="4525963"/>
          </a:xfrm>
        </p:spPr>
        <p:txBody>
          <a:bodyPr/>
          <a:lstStyle/>
          <a:p>
            <a:r>
              <a:rPr lang="en-US" sz="2400" dirty="0"/>
              <a:t>20-year career developing and testing telephone switching systems</a:t>
            </a:r>
          </a:p>
          <a:p>
            <a:r>
              <a:rPr lang="en-US" sz="2400" dirty="0"/>
              <a:t>31 years teaching graduate level software engineering</a:t>
            </a:r>
          </a:p>
          <a:p>
            <a:r>
              <a:rPr lang="en-US" sz="2400" dirty="0"/>
              <a:t>Author of</a:t>
            </a:r>
          </a:p>
          <a:p>
            <a:pPr lvl="1"/>
            <a:r>
              <a:rPr lang="en-US" sz="2000" i="1" dirty="0"/>
              <a:t>Modeling Software Behavior-A Craftsman’s Approach</a:t>
            </a:r>
          </a:p>
          <a:p>
            <a:pPr lvl="1"/>
            <a:r>
              <a:rPr lang="en-US" sz="2000" i="1" dirty="0"/>
              <a:t>The Craft of Model-Based Testing (today’s topic)</a:t>
            </a:r>
          </a:p>
          <a:p>
            <a:pPr lvl="1"/>
            <a:r>
              <a:rPr lang="en-US" sz="2000" i="1" dirty="0"/>
              <a:t>Software Testing-A  Craftsman’s Approach (Fifth edition)</a:t>
            </a:r>
          </a:p>
          <a:p>
            <a:r>
              <a:rPr lang="en-US" sz="2400" dirty="0"/>
              <a:t>Introduced Model-Based Testing on a telephone switching systems project in Italy 1978 – 1981</a:t>
            </a:r>
          </a:p>
          <a:p>
            <a:r>
              <a:rPr lang="en-US" sz="2400" dirty="0"/>
              <a:t>Professor Emeritus of  Computer Science since 2017  (7-day weekend every week!)</a:t>
            </a:r>
          </a:p>
          <a:p>
            <a:pPr lvl="1"/>
            <a:endParaRPr lang="en-US" sz="2000" i="1" dirty="0"/>
          </a:p>
        </p:txBody>
      </p:sp>
    </p:spTree>
    <p:extLst>
      <p:ext uri="{BB962C8B-B14F-4D97-AF65-F5344CB8AC3E}">
        <p14:creationId xmlns:p14="http://schemas.microsoft.com/office/powerpoint/2010/main" val="1689774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7620000" cy="639762"/>
          </a:xfrm>
        </p:spPr>
        <p:txBody>
          <a:bodyPr/>
          <a:lstStyle/>
          <a:p>
            <a:r>
              <a:rPr lang="en-US" sz="3200" dirty="0"/>
              <a:t>Garage Door Models</a:t>
            </a:r>
          </a:p>
        </p:txBody>
      </p:sp>
      <p:pic>
        <p:nvPicPr>
          <p:cNvPr id="4" name="Picture 3" descr="Graphical user interface&#10;&#10;Description automatically generated">
            <a:extLst>
              <a:ext uri="{FF2B5EF4-FFF2-40B4-BE49-F238E27FC236}">
                <a16:creationId xmlns:a16="http://schemas.microsoft.com/office/drawing/2014/main" id="{A6759794-C2AA-4376-A918-0043C87928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86" y="1219200"/>
            <a:ext cx="7722013" cy="3905532"/>
          </a:xfrm>
          <a:prstGeom prst="rect">
            <a:avLst/>
          </a:prstGeom>
        </p:spPr>
      </p:pic>
    </p:spTree>
    <p:extLst>
      <p:ext uri="{BB962C8B-B14F-4D97-AF65-F5344CB8AC3E}">
        <p14:creationId xmlns:p14="http://schemas.microsoft.com/office/powerpoint/2010/main" val="1140310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7620000" cy="639762"/>
          </a:xfrm>
        </p:spPr>
        <p:txBody>
          <a:bodyPr/>
          <a:lstStyle/>
          <a:p>
            <a:r>
              <a:rPr lang="en-US" sz="3200" dirty="0"/>
              <a:t>Garage Door Test Cases</a:t>
            </a:r>
          </a:p>
        </p:txBody>
      </p:sp>
      <p:sp>
        <p:nvSpPr>
          <p:cNvPr id="3" name="Content Placeholder 2">
            <a:extLst>
              <a:ext uri="{FF2B5EF4-FFF2-40B4-BE49-F238E27FC236}">
                <a16:creationId xmlns:a16="http://schemas.microsoft.com/office/drawing/2014/main" id="{67772165-E188-4473-B132-5AC376FEAE16}"/>
              </a:ext>
            </a:extLst>
          </p:cNvPr>
          <p:cNvSpPr>
            <a:spLocks noGrp="1"/>
          </p:cNvSpPr>
          <p:nvPr>
            <p:ph idx="1"/>
          </p:nvPr>
        </p:nvSpPr>
        <p:spPr>
          <a:xfrm>
            <a:off x="353961" y="1103672"/>
            <a:ext cx="8229600" cy="609600"/>
          </a:xfrm>
        </p:spPr>
        <p:txBody>
          <a:bodyPr/>
          <a:lstStyle/>
          <a:p>
            <a:r>
              <a:rPr lang="en-US" sz="2000" dirty="0"/>
              <a:t>14 test cases (test case 3 here)</a:t>
            </a:r>
          </a:p>
        </p:txBody>
      </p:sp>
      <p:graphicFrame>
        <p:nvGraphicFramePr>
          <p:cNvPr id="4" name="Table 3">
            <a:extLst>
              <a:ext uri="{FF2B5EF4-FFF2-40B4-BE49-F238E27FC236}">
                <a16:creationId xmlns:a16="http://schemas.microsoft.com/office/drawing/2014/main" id="{2084DAC8-334D-48D0-8756-A9A01AE4C199}"/>
              </a:ext>
            </a:extLst>
          </p:cNvPr>
          <p:cNvGraphicFramePr>
            <a:graphicFrameLocks noGrp="1"/>
          </p:cNvGraphicFramePr>
          <p:nvPr>
            <p:extLst>
              <p:ext uri="{D42A27DB-BD31-4B8C-83A1-F6EECF244321}">
                <p14:modId xmlns:p14="http://schemas.microsoft.com/office/powerpoint/2010/main" val="1628842053"/>
              </p:ext>
            </p:extLst>
          </p:nvPr>
        </p:nvGraphicFramePr>
        <p:xfrm>
          <a:off x="838200" y="1902545"/>
          <a:ext cx="7315200" cy="3736256"/>
        </p:xfrm>
        <a:graphic>
          <a:graphicData uri="http://schemas.openxmlformats.org/drawingml/2006/table">
            <a:tbl>
              <a:tblPr>
                <a:tableStyleId>{5C22544A-7EE6-4342-B048-85BDC9FD1C3A}</a:tableStyleId>
              </a:tblPr>
              <a:tblGrid>
                <a:gridCol w="421131">
                  <a:extLst>
                    <a:ext uri="{9D8B030D-6E8A-4147-A177-3AD203B41FA5}">
                      <a16:colId xmlns:a16="http://schemas.microsoft.com/office/drawing/2014/main" val="4114128014"/>
                    </a:ext>
                  </a:extLst>
                </a:gridCol>
                <a:gridCol w="948844">
                  <a:extLst>
                    <a:ext uri="{9D8B030D-6E8A-4147-A177-3AD203B41FA5}">
                      <a16:colId xmlns:a16="http://schemas.microsoft.com/office/drawing/2014/main" val="297703959"/>
                    </a:ext>
                  </a:extLst>
                </a:gridCol>
                <a:gridCol w="1574475">
                  <a:extLst>
                    <a:ext uri="{9D8B030D-6E8A-4147-A177-3AD203B41FA5}">
                      <a16:colId xmlns:a16="http://schemas.microsoft.com/office/drawing/2014/main" val="3253098114"/>
                    </a:ext>
                  </a:extLst>
                </a:gridCol>
                <a:gridCol w="1457495">
                  <a:extLst>
                    <a:ext uri="{9D8B030D-6E8A-4147-A177-3AD203B41FA5}">
                      <a16:colId xmlns:a16="http://schemas.microsoft.com/office/drawing/2014/main" val="4275484187"/>
                    </a:ext>
                  </a:extLst>
                </a:gridCol>
                <a:gridCol w="1473958">
                  <a:extLst>
                    <a:ext uri="{9D8B030D-6E8A-4147-A177-3AD203B41FA5}">
                      <a16:colId xmlns:a16="http://schemas.microsoft.com/office/drawing/2014/main" val="3804894734"/>
                    </a:ext>
                  </a:extLst>
                </a:gridCol>
                <a:gridCol w="1439297">
                  <a:extLst>
                    <a:ext uri="{9D8B030D-6E8A-4147-A177-3AD203B41FA5}">
                      <a16:colId xmlns:a16="http://schemas.microsoft.com/office/drawing/2014/main" val="3087274693"/>
                    </a:ext>
                  </a:extLst>
                </a:gridCol>
              </a:tblGrid>
              <a:tr h="619044">
                <a:tc>
                  <a:txBody>
                    <a:bodyPr/>
                    <a:lstStyle/>
                    <a:p>
                      <a:pPr marL="0" marR="0">
                        <a:lnSpc>
                          <a:spcPct val="107000"/>
                        </a:lnSpc>
                        <a:spcBef>
                          <a:spcPts val="0"/>
                        </a:spcBef>
                        <a:spcAft>
                          <a:spcPts val="0"/>
                        </a:spcAft>
                      </a:pPr>
                      <a:r>
                        <a:rPr lang="en-GB" sz="1600">
                          <a:effectLst/>
                        </a:rPr>
                        <a:t>3</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nSpc>
                          <a:spcPct val="107000"/>
                        </a:lnSpc>
                        <a:spcBef>
                          <a:spcPts val="0"/>
                        </a:spcBef>
                        <a:spcAft>
                          <a:spcPts val="0"/>
                        </a:spcAft>
                      </a:pPr>
                      <a:r>
                        <a:rPr lang="en-GB" sz="1600">
                          <a:effectLst/>
                        </a:rPr>
                        <a:t>Step 1</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nSpc>
                          <a:spcPct val="107000"/>
                        </a:lnSpc>
                        <a:spcBef>
                          <a:spcPts val="0"/>
                        </a:spcBef>
                        <a:spcAft>
                          <a:spcPts val="0"/>
                        </a:spcAft>
                      </a:pPr>
                      <a:r>
                        <a:rPr lang="en-GB" sz="1600">
                          <a:effectLst/>
                        </a:rPr>
                        <a:t>s2: Door Down</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nSpc>
                          <a:spcPct val="107000"/>
                        </a:lnSpc>
                        <a:spcBef>
                          <a:spcPts val="0"/>
                        </a:spcBef>
                        <a:spcAft>
                          <a:spcPts val="0"/>
                        </a:spcAft>
                      </a:pPr>
                      <a:r>
                        <a:rPr lang="en-GB" sz="1600">
                          <a:effectLst/>
                        </a:rPr>
                        <a:t>e1:  control signal</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nSpc>
                          <a:spcPct val="107000"/>
                        </a:lnSpc>
                        <a:spcBef>
                          <a:spcPts val="0"/>
                        </a:spcBef>
                        <a:spcAft>
                          <a:spcPts val="0"/>
                        </a:spcAft>
                      </a:pPr>
                      <a:r>
                        <a:rPr lang="en-GB" sz="1600">
                          <a:effectLst/>
                        </a:rPr>
                        <a:t>a1: start drive motor up</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nSpc>
                          <a:spcPct val="107000"/>
                        </a:lnSpc>
                        <a:spcBef>
                          <a:spcPts val="0"/>
                        </a:spcBef>
                        <a:spcAft>
                          <a:spcPts val="0"/>
                        </a:spcAft>
                      </a:pPr>
                      <a:r>
                        <a:rPr lang="en-GB" sz="1600">
                          <a:effectLst/>
                        </a:rPr>
                        <a:t>s6: Door opening</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extLst>
                  <a:ext uri="{0D108BD9-81ED-4DB2-BD59-A6C34878D82A}">
                    <a16:rowId xmlns:a16="http://schemas.microsoft.com/office/drawing/2014/main" val="3041915075"/>
                  </a:ext>
                </a:extLst>
              </a:tr>
              <a:tr h="619044">
                <a:tc>
                  <a:txBody>
                    <a:bodyPr/>
                    <a:lstStyle/>
                    <a:p>
                      <a:pPr marL="0" marR="0">
                        <a:lnSpc>
                          <a:spcPct val="107000"/>
                        </a:lnSpc>
                        <a:spcBef>
                          <a:spcPts val="0"/>
                        </a:spcBef>
                        <a:spcAft>
                          <a:spcPts val="0"/>
                        </a:spcAft>
                      </a:pPr>
                      <a:r>
                        <a:rPr lang="en-GB" sz="1600">
                          <a:effectLst/>
                        </a:rPr>
                        <a:t> </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nSpc>
                          <a:spcPct val="107000"/>
                        </a:lnSpc>
                        <a:spcBef>
                          <a:spcPts val="0"/>
                        </a:spcBef>
                        <a:spcAft>
                          <a:spcPts val="0"/>
                        </a:spcAft>
                      </a:pPr>
                      <a:r>
                        <a:rPr lang="en-GB" sz="1600">
                          <a:effectLst/>
                        </a:rPr>
                        <a:t>Step 2</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nSpc>
                          <a:spcPct val="107000"/>
                        </a:lnSpc>
                        <a:spcBef>
                          <a:spcPts val="0"/>
                        </a:spcBef>
                        <a:spcAft>
                          <a:spcPts val="0"/>
                        </a:spcAft>
                      </a:pPr>
                      <a:r>
                        <a:rPr lang="en-GB" sz="1600">
                          <a:effectLst/>
                        </a:rPr>
                        <a:t>s6: Door opening</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nSpc>
                          <a:spcPct val="107000"/>
                        </a:lnSpc>
                        <a:spcBef>
                          <a:spcPts val="0"/>
                        </a:spcBef>
                        <a:spcAft>
                          <a:spcPts val="0"/>
                        </a:spcAft>
                      </a:pPr>
                      <a:r>
                        <a:rPr lang="en-GB" sz="1600">
                          <a:effectLst/>
                        </a:rPr>
                        <a:t>e3:  end of up track hit</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nSpc>
                          <a:spcPct val="107000"/>
                        </a:lnSpc>
                        <a:spcBef>
                          <a:spcPts val="0"/>
                        </a:spcBef>
                        <a:spcAft>
                          <a:spcPts val="0"/>
                        </a:spcAft>
                      </a:pPr>
                      <a:r>
                        <a:rPr lang="en-GB" sz="1600">
                          <a:effectLst/>
                        </a:rPr>
                        <a:t>a3: stop drive motor</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nSpc>
                          <a:spcPct val="107000"/>
                        </a:lnSpc>
                        <a:spcBef>
                          <a:spcPts val="0"/>
                        </a:spcBef>
                        <a:spcAft>
                          <a:spcPts val="0"/>
                        </a:spcAft>
                      </a:pPr>
                      <a:r>
                        <a:rPr lang="en-GB" sz="1600">
                          <a:effectLst/>
                        </a:rPr>
                        <a:t>s1: Door Up</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extLst>
                  <a:ext uri="{0D108BD9-81ED-4DB2-BD59-A6C34878D82A}">
                    <a16:rowId xmlns:a16="http://schemas.microsoft.com/office/drawing/2014/main" val="1726868983"/>
                  </a:ext>
                </a:extLst>
              </a:tr>
              <a:tr h="619044">
                <a:tc>
                  <a:txBody>
                    <a:bodyPr/>
                    <a:lstStyle/>
                    <a:p>
                      <a:pPr marL="0" marR="0">
                        <a:lnSpc>
                          <a:spcPct val="107000"/>
                        </a:lnSpc>
                        <a:spcBef>
                          <a:spcPts val="0"/>
                        </a:spcBef>
                        <a:spcAft>
                          <a:spcPts val="0"/>
                        </a:spcAft>
                      </a:pPr>
                      <a:r>
                        <a:rPr lang="en-GB" sz="1600">
                          <a:effectLst/>
                        </a:rPr>
                        <a:t> </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nSpc>
                          <a:spcPct val="107000"/>
                        </a:lnSpc>
                        <a:spcBef>
                          <a:spcPts val="0"/>
                        </a:spcBef>
                        <a:spcAft>
                          <a:spcPts val="0"/>
                        </a:spcAft>
                      </a:pPr>
                      <a:r>
                        <a:rPr lang="en-GB" sz="1600">
                          <a:effectLst/>
                        </a:rPr>
                        <a:t>Step 3 </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nSpc>
                          <a:spcPct val="107000"/>
                        </a:lnSpc>
                        <a:spcBef>
                          <a:spcPts val="0"/>
                        </a:spcBef>
                        <a:spcAft>
                          <a:spcPts val="0"/>
                        </a:spcAft>
                      </a:pPr>
                      <a:r>
                        <a:rPr lang="en-GB" sz="1600">
                          <a:effectLst/>
                        </a:rPr>
                        <a:t>s1: Door Up</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nSpc>
                          <a:spcPct val="107000"/>
                        </a:lnSpc>
                        <a:spcBef>
                          <a:spcPts val="0"/>
                        </a:spcBef>
                        <a:spcAft>
                          <a:spcPts val="0"/>
                        </a:spcAft>
                      </a:pPr>
                      <a:r>
                        <a:rPr lang="en-GB" sz="1600">
                          <a:effectLst/>
                        </a:rPr>
                        <a:t>e1:  control signal</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nSpc>
                          <a:spcPct val="107000"/>
                        </a:lnSpc>
                        <a:spcBef>
                          <a:spcPts val="0"/>
                        </a:spcBef>
                        <a:spcAft>
                          <a:spcPts val="0"/>
                        </a:spcAft>
                      </a:pPr>
                      <a:r>
                        <a:rPr lang="en-GB" sz="1600">
                          <a:effectLst/>
                        </a:rPr>
                        <a:t>a1: start drive motor down</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nSpc>
                          <a:spcPct val="107000"/>
                        </a:lnSpc>
                        <a:spcBef>
                          <a:spcPts val="0"/>
                        </a:spcBef>
                        <a:spcAft>
                          <a:spcPts val="0"/>
                        </a:spcAft>
                      </a:pPr>
                      <a:r>
                        <a:rPr lang="en-GB" sz="1600">
                          <a:effectLst/>
                        </a:rPr>
                        <a:t>s5: Door closing</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extLst>
                  <a:ext uri="{0D108BD9-81ED-4DB2-BD59-A6C34878D82A}">
                    <a16:rowId xmlns:a16="http://schemas.microsoft.com/office/drawing/2014/main" val="4237163607"/>
                  </a:ext>
                </a:extLst>
              </a:tr>
              <a:tr h="939562">
                <a:tc>
                  <a:txBody>
                    <a:bodyPr/>
                    <a:lstStyle/>
                    <a:p>
                      <a:pPr marL="0" marR="0">
                        <a:lnSpc>
                          <a:spcPct val="107000"/>
                        </a:lnSpc>
                        <a:spcBef>
                          <a:spcPts val="0"/>
                        </a:spcBef>
                        <a:spcAft>
                          <a:spcPts val="0"/>
                        </a:spcAft>
                      </a:pPr>
                      <a:r>
                        <a:rPr lang="en-GB" sz="1600">
                          <a:effectLst/>
                        </a:rPr>
                        <a:t> </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nSpc>
                          <a:spcPct val="107000"/>
                        </a:lnSpc>
                        <a:spcBef>
                          <a:spcPts val="0"/>
                        </a:spcBef>
                        <a:spcAft>
                          <a:spcPts val="0"/>
                        </a:spcAft>
                      </a:pPr>
                      <a:r>
                        <a:rPr lang="en-GB" sz="1600">
                          <a:effectLst/>
                        </a:rPr>
                        <a:t>Step 4</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nSpc>
                          <a:spcPct val="107000"/>
                        </a:lnSpc>
                        <a:spcBef>
                          <a:spcPts val="0"/>
                        </a:spcBef>
                        <a:spcAft>
                          <a:spcPts val="0"/>
                        </a:spcAft>
                      </a:pPr>
                      <a:r>
                        <a:rPr lang="en-GB" sz="1600">
                          <a:effectLst/>
                        </a:rPr>
                        <a:t>s5: Door closing</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nSpc>
                          <a:spcPct val="107000"/>
                        </a:lnSpc>
                        <a:spcBef>
                          <a:spcPts val="0"/>
                        </a:spcBef>
                        <a:spcAft>
                          <a:spcPts val="0"/>
                        </a:spcAft>
                      </a:pPr>
                      <a:r>
                        <a:rPr lang="en-GB" sz="1600">
                          <a:effectLst/>
                        </a:rPr>
                        <a:t>e1:  control signal</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nSpc>
                          <a:spcPct val="107000"/>
                        </a:lnSpc>
                        <a:spcBef>
                          <a:spcPts val="0"/>
                        </a:spcBef>
                        <a:spcAft>
                          <a:spcPts val="0"/>
                        </a:spcAft>
                      </a:pPr>
                      <a:r>
                        <a:rPr lang="en-GB" sz="1600">
                          <a:effectLst/>
                        </a:rPr>
                        <a:t>a3: stop drive motor</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nSpc>
                          <a:spcPct val="107000"/>
                        </a:lnSpc>
                        <a:spcBef>
                          <a:spcPts val="0"/>
                        </a:spcBef>
                        <a:spcAft>
                          <a:spcPts val="0"/>
                        </a:spcAft>
                      </a:pPr>
                      <a:r>
                        <a:rPr lang="en-GB" sz="1600">
                          <a:effectLst/>
                        </a:rPr>
                        <a:t>s3: Door stopped going gown</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extLst>
                  <a:ext uri="{0D108BD9-81ED-4DB2-BD59-A6C34878D82A}">
                    <a16:rowId xmlns:a16="http://schemas.microsoft.com/office/drawing/2014/main" val="20001923"/>
                  </a:ext>
                </a:extLst>
              </a:tr>
              <a:tr h="939562">
                <a:tc>
                  <a:txBody>
                    <a:bodyPr/>
                    <a:lstStyle/>
                    <a:p>
                      <a:pPr marL="0" marR="0">
                        <a:lnSpc>
                          <a:spcPct val="107000"/>
                        </a:lnSpc>
                        <a:spcBef>
                          <a:spcPts val="0"/>
                        </a:spcBef>
                        <a:spcAft>
                          <a:spcPts val="0"/>
                        </a:spcAft>
                      </a:pPr>
                      <a:r>
                        <a:rPr lang="en-GB" sz="1600">
                          <a:effectLst/>
                        </a:rPr>
                        <a:t> </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nSpc>
                          <a:spcPct val="107000"/>
                        </a:lnSpc>
                        <a:spcBef>
                          <a:spcPts val="0"/>
                        </a:spcBef>
                        <a:spcAft>
                          <a:spcPts val="0"/>
                        </a:spcAft>
                      </a:pPr>
                      <a:r>
                        <a:rPr lang="en-GB" sz="1600">
                          <a:effectLst/>
                        </a:rPr>
                        <a:t>Step 5</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nSpc>
                          <a:spcPct val="107000"/>
                        </a:lnSpc>
                        <a:spcBef>
                          <a:spcPts val="0"/>
                        </a:spcBef>
                        <a:spcAft>
                          <a:spcPts val="0"/>
                        </a:spcAft>
                      </a:pPr>
                      <a:r>
                        <a:rPr lang="en-GB" sz="1600">
                          <a:effectLst/>
                        </a:rPr>
                        <a:t>s3: Door stopped going gown</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nSpc>
                          <a:spcPct val="107000"/>
                        </a:lnSpc>
                        <a:spcBef>
                          <a:spcPts val="0"/>
                        </a:spcBef>
                        <a:spcAft>
                          <a:spcPts val="0"/>
                        </a:spcAft>
                      </a:pPr>
                      <a:r>
                        <a:rPr lang="en-GB" sz="1600">
                          <a:effectLst/>
                        </a:rPr>
                        <a:t>e1:  control signal</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nSpc>
                          <a:spcPct val="107000"/>
                        </a:lnSpc>
                        <a:spcBef>
                          <a:spcPts val="0"/>
                        </a:spcBef>
                        <a:spcAft>
                          <a:spcPts val="0"/>
                        </a:spcAft>
                      </a:pPr>
                      <a:r>
                        <a:rPr lang="en-GB" sz="1600">
                          <a:effectLst/>
                        </a:rPr>
                        <a:t>a1: start drive motor down</a:t>
                      </a:r>
                      <a:endParaRPr lang="en-US" sz="16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nSpc>
                          <a:spcPct val="107000"/>
                        </a:lnSpc>
                        <a:spcBef>
                          <a:spcPts val="0"/>
                        </a:spcBef>
                        <a:spcAft>
                          <a:spcPts val="0"/>
                        </a:spcAft>
                      </a:pPr>
                      <a:r>
                        <a:rPr lang="en-GB" sz="1600" dirty="0">
                          <a:effectLst/>
                        </a:rPr>
                        <a:t>s5: Door closing</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extLst>
                  <a:ext uri="{0D108BD9-81ED-4DB2-BD59-A6C34878D82A}">
                    <a16:rowId xmlns:a16="http://schemas.microsoft.com/office/drawing/2014/main" val="3943976494"/>
                  </a:ext>
                </a:extLst>
              </a:tr>
            </a:tbl>
          </a:graphicData>
        </a:graphic>
      </p:graphicFrame>
    </p:spTree>
    <p:extLst>
      <p:ext uri="{BB962C8B-B14F-4D97-AF65-F5344CB8AC3E}">
        <p14:creationId xmlns:p14="http://schemas.microsoft.com/office/powerpoint/2010/main" val="1754401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1905000" y="274638"/>
            <a:ext cx="4419600" cy="546354"/>
          </a:xfrm>
        </p:spPr>
        <p:txBody>
          <a:bodyPr/>
          <a:lstStyle/>
          <a:p>
            <a:r>
              <a:rPr lang="en-US" sz="3200" dirty="0"/>
              <a:t>5.2  </a:t>
            </a:r>
            <a:r>
              <a:rPr lang="en-US" sz="3200" dirty="0" err="1"/>
              <a:t>TestOptimal</a:t>
            </a:r>
            <a:endParaRPr lang="en-US" sz="3200" dirty="0"/>
          </a:p>
        </p:txBody>
      </p:sp>
      <p:sp>
        <p:nvSpPr>
          <p:cNvPr id="3" name="Content Placeholder 2">
            <a:extLst>
              <a:ext uri="{FF2B5EF4-FFF2-40B4-BE49-F238E27FC236}">
                <a16:creationId xmlns:a16="http://schemas.microsoft.com/office/drawing/2014/main" id="{67772165-E188-4473-B132-5AC376FEAE16}"/>
              </a:ext>
            </a:extLst>
          </p:cNvPr>
          <p:cNvSpPr>
            <a:spLocks noGrp="1"/>
          </p:cNvSpPr>
          <p:nvPr>
            <p:ph idx="1"/>
          </p:nvPr>
        </p:nvSpPr>
        <p:spPr>
          <a:xfrm>
            <a:off x="353961" y="990600"/>
            <a:ext cx="7742289" cy="5142269"/>
          </a:xfrm>
        </p:spPr>
        <p:txBody>
          <a:bodyPr/>
          <a:lstStyle/>
          <a:p>
            <a:r>
              <a:rPr lang="en-US" sz="2000" dirty="0" err="1"/>
              <a:t>TestOptimal</a:t>
            </a:r>
            <a:r>
              <a:rPr lang="en-US" sz="2000" dirty="0"/>
              <a:t> is located near </a:t>
            </a:r>
            <a:r>
              <a:rPr lang="en-US" sz="1800" dirty="0">
                <a:effectLst/>
                <a:ea typeface="MS Mincho" panose="02020609040205080304" pitchFamily="49" charset="-128"/>
                <a:cs typeface="Times New Roman" panose="02020603050405020304" pitchFamily="18" charset="0"/>
              </a:rPr>
              <a:t>Rochester, Minnesota, USA</a:t>
            </a:r>
          </a:p>
          <a:p>
            <a:r>
              <a:rPr lang="en-US" sz="1800" dirty="0">
                <a:latin typeface="+mj-lt"/>
                <a:ea typeface="MS Mincho" panose="02020609040205080304" pitchFamily="49" charset="-128"/>
                <a:cs typeface="Times New Roman" panose="02020603050405020304" pitchFamily="18" charset="0"/>
              </a:rPr>
              <a:t>See t</a:t>
            </a:r>
            <a:r>
              <a:rPr lang="en-US" sz="1800" dirty="0">
                <a:effectLst/>
                <a:latin typeface="+mj-lt"/>
                <a:ea typeface="MS Mincho" panose="02020609040205080304" pitchFamily="49" charset="-128"/>
                <a:cs typeface="Times New Roman" panose="02020603050405020304" pitchFamily="18" charset="0"/>
              </a:rPr>
              <a:t>he company website [http://testoptimal.com/]  for the extensive list of features, including</a:t>
            </a:r>
          </a:p>
          <a:p>
            <a:pPr lvl="1"/>
            <a:r>
              <a:rPr lang="en-US" sz="1800" dirty="0">
                <a:effectLst/>
                <a:latin typeface="+mj-lt"/>
                <a:ea typeface="MS Mincho" panose="02020609040205080304" pitchFamily="49" charset="-128"/>
              </a:rPr>
              <a:t>Extended Finite State Machine (EFSM)</a:t>
            </a:r>
          </a:p>
          <a:p>
            <a:pPr lvl="1"/>
            <a:r>
              <a:rPr lang="en-US" sz="1800" dirty="0">
                <a:effectLst/>
                <a:latin typeface="+mj-lt"/>
                <a:ea typeface="MS Mincho" panose="02020609040205080304" pitchFamily="49" charset="-128"/>
              </a:rPr>
              <a:t>State Diagram (UML)</a:t>
            </a:r>
          </a:p>
          <a:p>
            <a:pPr lvl="1"/>
            <a:r>
              <a:rPr lang="en-US" sz="1800" dirty="0">
                <a:effectLst/>
                <a:latin typeface="+mj-lt"/>
                <a:ea typeface="MS Mincho" panose="02020609040205080304" pitchFamily="49" charset="-128"/>
              </a:rPr>
              <a:t>Control Flow Graph (CFG)</a:t>
            </a:r>
          </a:p>
          <a:p>
            <a:pPr lvl="1"/>
            <a:r>
              <a:rPr lang="en-US" sz="1800" dirty="0">
                <a:effectLst/>
                <a:latin typeface="+mj-lt"/>
                <a:ea typeface="MS Mincho" panose="02020609040205080304" pitchFamily="49" charset="-128"/>
              </a:rPr>
              <a:t> Activity Diagram (UML)</a:t>
            </a:r>
          </a:p>
          <a:p>
            <a:r>
              <a:rPr lang="en-US" sz="2200" dirty="0">
                <a:latin typeface="+mj-lt"/>
                <a:ea typeface="MS Mincho" panose="02020609040205080304" pitchFamily="49" charset="-128"/>
              </a:rPr>
              <a:t>Integrates with</a:t>
            </a:r>
          </a:p>
          <a:p>
            <a:pPr lvl="1"/>
            <a:r>
              <a:rPr lang="en-US" sz="1800" dirty="0">
                <a:effectLst/>
                <a:ea typeface="MS Mincho" panose="02020609040205080304" pitchFamily="49" charset="-128"/>
                <a:cs typeface="Times New Roman" panose="02020603050405020304" pitchFamily="18" charset="0"/>
              </a:rPr>
              <a:t>ALM, </a:t>
            </a:r>
          </a:p>
          <a:p>
            <a:pPr lvl="1"/>
            <a:r>
              <a:rPr lang="en-US" sz="1800" dirty="0">
                <a:effectLst/>
                <a:ea typeface="MS Mincho" panose="02020609040205080304" pitchFamily="49" charset="-128"/>
                <a:cs typeface="Times New Roman" panose="02020603050405020304" pitchFamily="18" charset="0"/>
              </a:rPr>
              <a:t>java IDE (Eclipse, NetBeans),</a:t>
            </a:r>
          </a:p>
          <a:p>
            <a:pPr lvl="1"/>
            <a:r>
              <a:rPr lang="en-US" sz="1800" dirty="0">
                <a:effectLst/>
                <a:ea typeface="MS Mincho" panose="02020609040205080304" pitchFamily="49" charset="-128"/>
                <a:cs typeface="Times New Roman" panose="02020603050405020304" pitchFamily="18" charset="0"/>
              </a:rPr>
              <a:t>JUnit, batch </a:t>
            </a:r>
          </a:p>
          <a:p>
            <a:r>
              <a:rPr lang="en-US" sz="2200" dirty="0">
                <a:ea typeface="MS Mincho" panose="02020609040205080304" pitchFamily="49" charset="-128"/>
                <a:cs typeface="Times New Roman" panose="02020603050405020304" pitchFamily="18" charset="0"/>
              </a:rPr>
              <a:t>Test case generation</a:t>
            </a:r>
          </a:p>
          <a:p>
            <a:pPr lvl="1"/>
            <a:r>
              <a:rPr lang="en-US" sz="1800" dirty="0">
                <a:effectLst/>
                <a:ea typeface="MS Mincho" panose="02020609040205080304" pitchFamily="49" charset="-128"/>
              </a:rPr>
              <a:t>pairwise,</a:t>
            </a:r>
          </a:p>
          <a:p>
            <a:pPr lvl="1"/>
            <a:r>
              <a:rPr lang="en-US" sz="1800" dirty="0">
                <a:effectLst/>
                <a:ea typeface="MS Mincho" panose="02020609040205080304" pitchFamily="49" charset="-128"/>
              </a:rPr>
              <a:t>combinatorial algorithms,</a:t>
            </a:r>
          </a:p>
          <a:p>
            <a:pPr lvl="1"/>
            <a:r>
              <a:rPr lang="en-US" sz="1800" dirty="0">
                <a:effectLst/>
                <a:ea typeface="MS Mincho" panose="02020609040205080304" pitchFamily="49" charset="-128"/>
              </a:rPr>
              <a:t>pattern based data generation </a:t>
            </a:r>
          </a:p>
          <a:p>
            <a:pPr lvl="1"/>
            <a:endParaRPr lang="en-US" sz="1800" dirty="0">
              <a:effectLst/>
              <a:ea typeface="MS Mincho" panose="02020609040205080304" pitchFamily="49" charset="-128"/>
            </a:endParaRPr>
          </a:p>
          <a:p>
            <a:pPr lvl="1"/>
            <a:endParaRPr lang="en-US" sz="1600" dirty="0"/>
          </a:p>
        </p:txBody>
      </p:sp>
    </p:spTree>
    <p:extLst>
      <p:ext uri="{BB962C8B-B14F-4D97-AF65-F5344CB8AC3E}">
        <p14:creationId xmlns:p14="http://schemas.microsoft.com/office/powerpoint/2010/main" val="1244953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7620000" cy="639762"/>
          </a:xfrm>
        </p:spPr>
        <p:txBody>
          <a:bodyPr/>
          <a:lstStyle/>
          <a:p>
            <a:r>
              <a:rPr lang="en-US" sz="3200" dirty="0"/>
              <a:t>Insurance Premium Test Cases</a:t>
            </a:r>
          </a:p>
        </p:txBody>
      </p:sp>
      <p:sp>
        <p:nvSpPr>
          <p:cNvPr id="3" name="Content Placeholder 2">
            <a:extLst>
              <a:ext uri="{FF2B5EF4-FFF2-40B4-BE49-F238E27FC236}">
                <a16:creationId xmlns:a16="http://schemas.microsoft.com/office/drawing/2014/main" id="{67772165-E188-4473-B132-5AC376FEAE16}"/>
              </a:ext>
            </a:extLst>
          </p:cNvPr>
          <p:cNvSpPr>
            <a:spLocks noGrp="1"/>
          </p:cNvSpPr>
          <p:nvPr>
            <p:ph idx="1"/>
          </p:nvPr>
        </p:nvSpPr>
        <p:spPr>
          <a:xfrm>
            <a:off x="353961" y="1103671"/>
            <a:ext cx="8229600" cy="496529"/>
          </a:xfrm>
        </p:spPr>
        <p:txBody>
          <a:bodyPr/>
          <a:lstStyle/>
          <a:p>
            <a:r>
              <a:rPr lang="en-US" sz="2000" dirty="0"/>
              <a:t>Abstract test cases</a:t>
            </a:r>
          </a:p>
        </p:txBody>
      </p:sp>
      <p:graphicFrame>
        <p:nvGraphicFramePr>
          <p:cNvPr id="4" name="Table 3">
            <a:extLst>
              <a:ext uri="{FF2B5EF4-FFF2-40B4-BE49-F238E27FC236}">
                <a16:creationId xmlns:a16="http://schemas.microsoft.com/office/drawing/2014/main" id="{34D790CE-529C-4779-A651-FCA46AAFDC1D}"/>
              </a:ext>
            </a:extLst>
          </p:cNvPr>
          <p:cNvGraphicFramePr>
            <a:graphicFrameLocks noGrp="1"/>
          </p:cNvGraphicFramePr>
          <p:nvPr>
            <p:extLst>
              <p:ext uri="{D42A27DB-BD31-4B8C-83A1-F6EECF244321}">
                <p14:modId xmlns:p14="http://schemas.microsoft.com/office/powerpoint/2010/main" val="90923336"/>
              </p:ext>
            </p:extLst>
          </p:nvPr>
        </p:nvGraphicFramePr>
        <p:xfrm>
          <a:off x="762001" y="1905001"/>
          <a:ext cx="7315200" cy="3810002"/>
        </p:xfrm>
        <a:graphic>
          <a:graphicData uri="http://schemas.openxmlformats.org/drawingml/2006/table">
            <a:tbl>
              <a:tblPr/>
              <a:tblGrid>
                <a:gridCol w="1178485">
                  <a:extLst>
                    <a:ext uri="{9D8B030D-6E8A-4147-A177-3AD203B41FA5}">
                      <a16:colId xmlns:a16="http://schemas.microsoft.com/office/drawing/2014/main" val="3149716395"/>
                    </a:ext>
                  </a:extLst>
                </a:gridCol>
                <a:gridCol w="1178485">
                  <a:extLst>
                    <a:ext uri="{9D8B030D-6E8A-4147-A177-3AD203B41FA5}">
                      <a16:colId xmlns:a16="http://schemas.microsoft.com/office/drawing/2014/main" val="2765159327"/>
                    </a:ext>
                  </a:extLst>
                </a:gridCol>
                <a:gridCol w="1178485">
                  <a:extLst>
                    <a:ext uri="{9D8B030D-6E8A-4147-A177-3AD203B41FA5}">
                      <a16:colId xmlns:a16="http://schemas.microsoft.com/office/drawing/2014/main" val="2965873046"/>
                    </a:ext>
                  </a:extLst>
                </a:gridCol>
                <a:gridCol w="1178485">
                  <a:extLst>
                    <a:ext uri="{9D8B030D-6E8A-4147-A177-3AD203B41FA5}">
                      <a16:colId xmlns:a16="http://schemas.microsoft.com/office/drawing/2014/main" val="2528245995"/>
                    </a:ext>
                  </a:extLst>
                </a:gridCol>
                <a:gridCol w="1178485">
                  <a:extLst>
                    <a:ext uri="{9D8B030D-6E8A-4147-A177-3AD203B41FA5}">
                      <a16:colId xmlns:a16="http://schemas.microsoft.com/office/drawing/2014/main" val="3537260093"/>
                    </a:ext>
                  </a:extLst>
                </a:gridCol>
                <a:gridCol w="1422775">
                  <a:extLst>
                    <a:ext uri="{9D8B030D-6E8A-4147-A177-3AD203B41FA5}">
                      <a16:colId xmlns:a16="http://schemas.microsoft.com/office/drawing/2014/main" val="672540019"/>
                    </a:ext>
                  </a:extLst>
                </a:gridCol>
              </a:tblGrid>
              <a:tr h="676904">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Test Case</a:t>
                      </a:r>
                      <a:endParaRPr lang="en-US" sz="1600">
                        <a:effectLst/>
                        <a:latin typeface="+mn-lt"/>
                        <a:ea typeface="MS Mincho" panose="02020609040205080304" pitchFamily="49"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Age</a:t>
                      </a:r>
                      <a:endParaRPr lang="en-US" sz="1600">
                        <a:effectLst/>
                        <a:latin typeface="+mn-lt"/>
                        <a:ea typeface="MS Mincho" panose="02020609040205080304" pitchFamily="49"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Claims</a:t>
                      </a:r>
                      <a:endParaRPr lang="en-US" sz="1600">
                        <a:effectLst/>
                        <a:latin typeface="+mn-lt"/>
                        <a:ea typeface="MS Mincho" panose="02020609040205080304" pitchFamily="49"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Good Student</a:t>
                      </a:r>
                      <a:endParaRPr lang="en-US" sz="1600">
                        <a:effectLst/>
                        <a:latin typeface="+mn-lt"/>
                        <a:ea typeface="MS Mincho" panose="02020609040205080304" pitchFamily="49"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Non-drinker</a:t>
                      </a:r>
                      <a:endParaRPr lang="en-US" sz="1600">
                        <a:effectLst/>
                        <a:latin typeface="+mn-lt"/>
                        <a:ea typeface="MS Mincho" panose="02020609040205080304" pitchFamily="49"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Expected Premium</a:t>
                      </a:r>
                      <a:endParaRPr lang="en-US" sz="1600">
                        <a:effectLst/>
                        <a:latin typeface="+mn-lt"/>
                        <a:ea typeface="MS Mincho" panose="02020609040205080304" pitchFamily="49"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564826"/>
                  </a:ext>
                </a:extLst>
              </a:tr>
              <a:tr h="348122">
                <a:tc>
                  <a:txBody>
                    <a:bodyPr/>
                    <a:lstStyle/>
                    <a:p>
                      <a:pPr marL="0" marR="0" algn="ctr">
                        <a:spcBef>
                          <a:spcPts val="0"/>
                        </a:spcBef>
                        <a:spcAft>
                          <a:spcPts val="0"/>
                        </a:spcAft>
                      </a:pPr>
                      <a:r>
                        <a:rPr lang="en-US" sz="1600" dirty="0">
                          <a:effectLst/>
                          <a:latin typeface="+mn-lt"/>
                          <a:ea typeface="MS Mincho" panose="02020609040205080304" pitchFamily="49" charset="-128"/>
                          <a:cs typeface="Arial" panose="020B0604020202020204" pitchFamily="34" charset="0"/>
                        </a:rPr>
                        <a:t>1</a:t>
                      </a:r>
                      <a:endParaRPr lang="en-US" sz="1600" dirty="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16 - 24</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0</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false</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false</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600">
                          <a:effectLst/>
                          <a:latin typeface="+mn-lt"/>
                          <a:ea typeface="MS Mincho" panose="02020609040205080304" pitchFamily="49" charset="-128"/>
                          <a:cs typeface="Arial" panose="020B0604020202020204" pitchFamily="34" charset="0"/>
                        </a:rPr>
                        <a:t>775</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52104662"/>
                  </a:ext>
                </a:extLst>
              </a:tr>
              <a:tr h="348122">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2</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16 - 24</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1 - 3</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true</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false</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a:effectLst/>
                          <a:latin typeface="+mn-lt"/>
                          <a:ea typeface="MS Mincho" panose="02020609040205080304" pitchFamily="49" charset="-128"/>
                          <a:cs typeface="Arial" panose="020B0604020202020204" pitchFamily="34" charset="0"/>
                        </a:rPr>
                        <a:t>1000</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90507011"/>
                  </a:ext>
                </a:extLst>
              </a:tr>
              <a:tr h="348122">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3</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16 - 24</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4 - 10</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false</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true</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a:effectLst/>
                          <a:latin typeface="+mn-lt"/>
                          <a:ea typeface="MS Mincho" panose="02020609040205080304" pitchFamily="49" charset="-128"/>
                          <a:cs typeface="Arial" panose="020B0604020202020204" pitchFamily="34" charset="0"/>
                        </a:rPr>
                        <a:t>1150</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85715594"/>
                  </a:ext>
                </a:extLst>
              </a:tr>
              <a:tr h="348122">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4</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25 - 64</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0</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true</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false</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a:effectLst/>
                          <a:latin typeface="+mn-lt"/>
                          <a:ea typeface="MS Mincho" panose="02020609040205080304" pitchFamily="49" charset="-128"/>
                          <a:cs typeface="Arial" panose="020B0604020202020204" pitchFamily="34" charset="0"/>
                        </a:rPr>
                        <a:t>525</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45627991"/>
                  </a:ext>
                </a:extLst>
              </a:tr>
              <a:tr h="348122">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5</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25 - 64</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1 - 3</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false</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true</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a:effectLst/>
                          <a:latin typeface="+mn-lt"/>
                          <a:ea typeface="MS Mincho" panose="02020609040205080304" pitchFamily="49" charset="-128"/>
                          <a:cs typeface="Arial" panose="020B0604020202020204" pitchFamily="34" charset="0"/>
                        </a:rPr>
                        <a:t>575</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39857555"/>
                  </a:ext>
                </a:extLst>
              </a:tr>
              <a:tr h="348122">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6</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25 - 64</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4 - 10</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true</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false</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a:effectLst/>
                          <a:latin typeface="+mn-lt"/>
                          <a:ea typeface="MS Mincho" panose="02020609040205080304" pitchFamily="49" charset="-128"/>
                          <a:cs typeface="Arial" panose="020B0604020202020204" pitchFamily="34" charset="0"/>
                        </a:rPr>
                        <a:t>900</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00165510"/>
                  </a:ext>
                </a:extLst>
              </a:tr>
              <a:tr h="348122">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7</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65 - 89</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0</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false</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true</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a:effectLst/>
                          <a:latin typeface="+mn-lt"/>
                          <a:ea typeface="MS Mincho" panose="02020609040205080304" pitchFamily="49" charset="-128"/>
                          <a:cs typeface="Arial" panose="020B0604020202020204" pitchFamily="34" charset="0"/>
                        </a:rPr>
                        <a:t>770</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03866549"/>
                  </a:ext>
                </a:extLst>
              </a:tr>
              <a:tr h="348122">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8</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65 - 89</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1 - 3</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true</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false</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a:effectLst/>
                          <a:latin typeface="+mn-lt"/>
                          <a:ea typeface="MS Mincho" panose="02020609040205080304" pitchFamily="49" charset="-128"/>
                          <a:cs typeface="Arial" panose="020B0604020202020204" pitchFamily="34" charset="0"/>
                        </a:rPr>
                        <a:t>1125</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11440665"/>
                  </a:ext>
                </a:extLst>
              </a:tr>
              <a:tr h="348122">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9</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65 - 89</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4 - 10</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false</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effectLst/>
                          <a:latin typeface="+mn-lt"/>
                          <a:ea typeface="MS Mincho" panose="02020609040205080304" pitchFamily="49" charset="-128"/>
                          <a:cs typeface="Arial" panose="020B0604020202020204" pitchFamily="34" charset="0"/>
                        </a:rPr>
                        <a:t>false</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dirty="0">
                          <a:effectLst/>
                          <a:latin typeface="+mn-lt"/>
                          <a:ea typeface="MS Mincho" panose="02020609040205080304" pitchFamily="49" charset="-128"/>
                          <a:cs typeface="Arial" panose="020B0604020202020204" pitchFamily="34" charset="0"/>
                        </a:rPr>
                        <a:t>970</a:t>
                      </a:r>
                      <a:endParaRPr lang="en-US" sz="1600" dirty="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68616751"/>
                  </a:ext>
                </a:extLst>
              </a:tr>
            </a:tbl>
          </a:graphicData>
        </a:graphic>
      </p:graphicFrame>
    </p:spTree>
    <p:extLst>
      <p:ext uri="{BB962C8B-B14F-4D97-AF65-F5344CB8AC3E}">
        <p14:creationId xmlns:p14="http://schemas.microsoft.com/office/powerpoint/2010/main" val="2620313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7620000" cy="639762"/>
          </a:xfrm>
        </p:spPr>
        <p:txBody>
          <a:bodyPr/>
          <a:lstStyle/>
          <a:p>
            <a:r>
              <a:rPr lang="en-US" sz="3200" dirty="0"/>
              <a:t>Concrete data values</a:t>
            </a:r>
          </a:p>
        </p:txBody>
      </p:sp>
      <p:pic>
        <p:nvPicPr>
          <p:cNvPr id="7" name="Picture 6" descr="Table&#10;&#10;Description automatically generated">
            <a:extLst>
              <a:ext uri="{FF2B5EF4-FFF2-40B4-BE49-F238E27FC236}">
                <a16:creationId xmlns:a16="http://schemas.microsoft.com/office/drawing/2014/main" id="{BAF01DBC-2D07-4FC9-8AB6-4705DF794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554" y="914400"/>
            <a:ext cx="6919942" cy="5379858"/>
          </a:xfrm>
          <a:prstGeom prst="rect">
            <a:avLst/>
          </a:prstGeom>
        </p:spPr>
      </p:pic>
    </p:spTree>
    <p:extLst>
      <p:ext uri="{BB962C8B-B14F-4D97-AF65-F5344CB8AC3E}">
        <p14:creationId xmlns:p14="http://schemas.microsoft.com/office/powerpoint/2010/main" val="3569603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7620000" cy="639762"/>
          </a:xfrm>
        </p:spPr>
        <p:txBody>
          <a:bodyPr/>
          <a:lstStyle/>
          <a:p>
            <a:r>
              <a:rPr lang="en-US" sz="3200" dirty="0"/>
              <a:t>Concrete Pairwise Values</a:t>
            </a:r>
          </a:p>
        </p:txBody>
      </p:sp>
      <p:pic>
        <p:nvPicPr>
          <p:cNvPr id="4" name="Picture 3" descr="Table&#10;&#10;Description automatically generated">
            <a:extLst>
              <a:ext uri="{FF2B5EF4-FFF2-40B4-BE49-F238E27FC236}">
                <a16:creationId xmlns:a16="http://schemas.microsoft.com/office/drawing/2014/main" id="{4CEAFA49-814C-4D43-AB5C-DB7621B1D8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074336"/>
            <a:ext cx="7848600" cy="4869264"/>
          </a:xfrm>
          <a:prstGeom prst="rect">
            <a:avLst/>
          </a:prstGeom>
        </p:spPr>
      </p:pic>
    </p:spTree>
    <p:extLst>
      <p:ext uri="{BB962C8B-B14F-4D97-AF65-F5344CB8AC3E}">
        <p14:creationId xmlns:p14="http://schemas.microsoft.com/office/powerpoint/2010/main" val="2394683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7620000" cy="639762"/>
          </a:xfrm>
        </p:spPr>
        <p:txBody>
          <a:bodyPr/>
          <a:lstStyle/>
          <a:p>
            <a:r>
              <a:rPr lang="en-US" sz="3200" dirty="0"/>
              <a:t>Garage Door FSM</a:t>
            </a:r>
          </a:p>
        </p:txBody>
      </p:sp>
      <p:pic>
        <p:nvPicPr>
          <p:cNvPr id="6" name="Picture 5" descr="Diagram&#10;&#10;Description automatically generated">
            <a:extLst>
              <a:ext uri="{FF2B5EF4-FFF2-40B4-BE49-F238E27FC236}">
                <a16:creationId xmlns:a16="http://schemas.microsoft.com/office/drawing/2014/main" id="{BAC3F6D0-6313-45DB-A539-6CE47EE873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354" y="1066800"/>
            <a:ext cx="7877246" cy="5236391"/>
          </a:xfrm>
          <a:prstGeom prst="rect">
            <a:avLst/>
          </a:prstGeom>
        </p:spPr>
      </p:pic>
    </p:spTree>
    <p:extLst>
      <p:ext uri="{BB962C8B-B14F-4D97-AF65-F5344CB8AC3E}">
        <p14:creationId xmlns:p14="http://schemas.microsoft.com/office/powerpoint/2010/main" val="2703904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7620000" cy="639762"/>
          </a:xfrm>
        </p:spPr>
        <p:txBody>
          <a:bodyPr/>
          <a:lstStyle/>
          <a:p>
            <a:r>
              <a:rPr lang="en-US" sz="3200" dirty="0"/>
              <a:t>Garage Door UML Sequence Diagram</a:t>
            </a:r>
          </a:p>
        </p:txBody>
      </p:sp>
      <p:pic>
        <p:nvPicPr>
          <p:cNvPr id="4" name="Picture 3" descr="Diagram&#10;&#10;Description automatically generated with medium confidence">
            <a:extLst>
              <a:ext uri="{FF2B5EF4-FFF2-40B4-BE49-F238E27FC236}">
                <a16:creationId xmlns:a16="http://schemas.microsoft.com/office/drawing/2014/main" id="{59FC4DA1-C659-44E5-AE16-01A0FBCCA1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1371600"/>
            <a:ext cx="7932734" cy="4595812"/>
          </a:xfrm>
          <a:prstGeom prst="rect">
            <a:avLst/>
          </a:prstGeom>
        </p:spPr>
      </p:pic>
    </p:spTree>
    <p:extLst>
      <p:ext uri="{BB962C8B-B14F-4D97-AF65-F5344CB8AC3E}">
        <p14:creationId xmlns:p14="http://schemas.microsoft.com/office/powerpoint/2010/main" val="2430961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152400"/>
            <a:ext cx="7620000" cy="487362"/>
          </a:xfrm>
        </p:spPr>
        <p:txBody>
          <a:bodyPr/>
          <a:lstStyle/>
          <a:p>
            <a:r>
              <a:rPr lang="en-US" sz="3200" dirty="0"/>
              <a:t>Sample Test Case (6 of 11 steps)</a:t>
            </a:r>
          </a:p>
        </p:txBody>
      </p:sp>
      <p:graphicFrame>
        <p:nvGraphicFramePr>
          <p:cNvPr id="6" name="Table 5">
            <a:extLst>
              <a:ext uri="{FF2B5EF4-FFF2-40B4-BE49-F238E27FC236}">
                <a16:creationId xmlns:a16="http://schemas.microsoft.com/office/drawing/2014/main" id="{8195C7BA-1901-4A74-905C-55FE3B56FFA4}"/>
              </a:ext>
            </a:extLst>
          </p:cNvPr>
          <p:cNvGraphicFramePr>
            <a:graphicFrameLocks noGrp="1"/>
          </p:cNvGraphicFramePr>
          <p:nvPr>
            <p:extLst>
              <p:ext uri="{D42A27DB-BD31-4B8C-83A1-F6EECF244321}">
                <p14:modId xmlns:p14="http://schemas.microsoft.com/office/powerpoint/2010/main" val="1569464331"/>
              </p:ext>
            </p:extLst>
          </p:nvPr>
        </p:nvGraphicFramePr>
        <p:xfrm>
          <a:off x="533400" y="762000"/>
          <a:ext cx="7014211" cy="5608320"/>
        </p:xfrm>
        <a:graphic>
          <a:graphicData uri="http://schemas.openxmlformats.org/drawingml/2006/table">
            <a:tbl>
              <a:tblPr>
                <a:tableStyleId>{5C22544A-7EE6-4342-B048-85BDC9FD1C3A}</a:tableStyleId>
              </a:tblPr>
              <a:tblGrid>
                <a:gridCol w="631290">
                  <a:extLst>
                    <a:ext uri="{9D8B030D-6E8A-4147-A177-3AD203B41FA5}">
                      <a16:colId xmlns:a16="http://schemas.microsoft.com/office/drawing/2014/main" val="4012952175"/>
                    </a:ext>
                  </a:extLst>
                </a:gridCol>
                <a:gridCol w="2620269">
                  <a:extLst>
                    <a:ext uri="{9D8B030D-6E8A-4147-A177-3AD203B41FA5}">
                      <a16:colId xmlns:a16="http://schemas.microsoft.com/office/drawing/2014/main" val="2130512027"/>
                    </a:ext>
                  </a:extLst>
                </a:gridCol>
                <a:gridCol w="3762652">
                  <a:extLst>
                    <a:ext uri="{9D8B030D-6E8A-4147-A177-3AD203B41FA5}">
                      <a16:colId xmlns:a16="http://schemas.microsoft.com/office/drawing/2014/main" val="3365216540"/>
                    </a:ext>
                  </a:extLst>
                </a:gridCol>
              </a:tblGrid>
              <a:tr h="199231">
                <a:tc>
                  <a:txBody>
                    <a:bodyPr/>
                    <a:lstStyle/>
                    <a:p>
                      <a:pPr marL="0" marR="0">
                        <a:spcBef>
                          <a:spcPts val="0"/>
                        </a:spcBef>
                        <a:spcAft>
                          <a:spcPts val="0"/>
                        </a:spcAft>
                      </a:pPr>
                      <a:r>
                        <a:rPr lang="en-US" sz="1600">
                          <a:effectLst/>
                        </a:rPr>
                        <a:t>Step</a:t>
                      </a:r>
                      <a:endParaRPr lang="en-US" sz="160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spcBef>
                          <a:spcPts val="0"/>
                        </a:spcBef>
                        <a:spcAft>
                          <a:spcPts val="0"/>
                        </a:spcAft>
                      </a:pPr>
                      <a:r>
                        <a:rPr lang="en-US" sz="1600">
                          <a:effectLst/>
                        </a:rPr>
                        <a:t>Action</a:t>
                      </a:r>
                      <a:endParaRPr lang="en-US" sz="160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spcBef>
                          <a:spcPts val="0"/>
                        </a:spcBef>
                        <a:spcAft>
                          <a:spcPts val="0"/>
                        </a:spcAft>
                      </a:pPr>
                      <a:r>
                        <a:rPr lang="en-US" sz="1600">
                          <a:effectLst/>
                        </a:rPr>
                        <a:t>Expected Results</a:t>
                      </a:r>
                      <a:endParaRPr lang="en-US" sz="1600">
                        <a:effectLst/>
                        <a:latin typeface="Times New Roman" panose="02020603050405020304" pitchFamily="18" charset="0"/>
                        <a:ea typeface="MS Mincho" panose="02020609040205080304" pitchFamily="49" charset="-128"/>
                      </a:endParaRPr>
                    </a:p>
                  </a:txBody>
                  <a:tcPr marL="68580" marR="68580" marT="0" marB="0" anchor="b"/>
                </a:tc>
                <a:extLst>
                  <a:ext uri="{0D108BD9-81ED-4DB2-BD59-A6C34878D82A}">
                    <a16:rowId xmlns:a16="http://schemas.microsoft.com/office/drawing/2014/main" val="745968696"/>
                  </a:ext>
                </a:extLst>
              </a:tr>
              <a:tr h="199231">
                <a:tc gridSpan="2">
                  <a:txBody>
                    <a:bodyPr/>
                    <a:lstStyle/>
                    <a:p>
                      <a:pPr marL="0" marR="0">
                        <a:spcBef>
                          <a:spcPts val="0"/>
                        </a:spcBef>
                        <a:spcAft>
                          <a:spcPts val="0"/>
                        </a:spcAft>
                      </a:pPr>
                      <a:r>
                        <a:rPr lang="en-US" sz="1600">
                          <a:effectLst/>
                        </a:rPr>
                        <a:t> (weight: 55, length: 11)</a:t>
                      </a:r>
                      <a:endParaRPr lang="en-US" sz="1600">
                        <a:effectLst/>
                        <a:latin typeface="Times New Roman" panose="02020603050405020304" pitchFamily="18" charset="0"/>
                        <a:ea typeface="MS Mincho" panose="02020609040205080304" pitchFamily="49" charset="-128"/>
                      </a:endParaRPr>
                    </a:p>
                  </a:txBody>
                  <a:tcPr marL="68580" marR="68580" marT="0" marB="0" anchor="b"/>
                </a:tc>
                <a:tc hMerge="1">
                  <a:txBody>
                    <a:bodyPr/>
                    <a:lstStyle/>
                    <a:p>
                      <a:endParaRPr lang="en-US"/>
                    </a:p>
                  </a:txBody>
                  <a:tcPr/>
                </a:tc>
                <a:tc>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MS Mincho" panose="02020609040205080304" pitchFamily="49" charset="-128"/>
                      </a:endParaRPr>
                    </a:p>
                  </a:txBody>
                  <a:tcPr marL="68580" marR="68580" marT="0" marB="0" anchor="b"/>
                </a:tc>
                <a:extLst>
                  <a:ext uri="{0D108BD9-81ED-4DB2-BD59-A6C34878D82A}">
                    <a16:rowId xmlns:a16="http://schemas.microsoft.com/office/drawing/2014/main" val="249804275"/>
                  </a:ext>
                </a:extLst>
              </a:tr>
              <a:tr h="597694">
                <a:tc>
                  <a:txBody>
                    <a:bodyPr/>
                    <a:lstStyle/>
                    <a:p>
                      <a:pPr marL="0" marR="0">
                        <a:spcBef>
                          <a:spcPts val="0"/>
                        </a:spcBef>
                        <a:spcAft>
                          <a:spcPts val="0"/>
                        </a:spcAft>
                      </a:pPr>
                      <a:r>
                        <a:rPr lang="en-US" sz="1600">
                          <a:effectLst/>
                        </a:rPr>
                        <a:t>1</a:t>
                      </a:r>
                      <a:endParaRPr lang="en-US" sz="160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spcBef>
                          <a:spcPts val="0"/>
                        </a:spcBef>
                        <a:spcAft>
                          <a:spcPts val="0"/>
                        </a:spcAft>
                      </a:pPr>
                      <a:r>
                        <a:rPr lang="en-US" sz="1600" dirty="0">
                          <a:effectLst/>
                        </a:rPr>
                        <a:t>From: </a:t>
                      </a:r>
                      <a:r>
                        <a:rPr lang="en-US" sz="1600" dirty="0" err="1">
                          <a:effectLst/>
                        </a:rPr>
                        <a:t>DoorUp</a:t>
                      </a:r>
                      <a:br>
                        <a:rPr lang="en-US" sz="1600" dirty="0">
                          <a:effectLst/>
                        </a:rPr>
                      </a:br>
                      <a:r>
                        <a:rPr lang="en-US" sz="1600" dirty="0">
                          <a:effectLst/>
                        </a:rPr>
                        <a:t>Do: </a:t>
                      </a:r>
                      <a:r>
                        <a:rPr lang="en-US" sz="1600" dirty="0" err="1">
                          <a:effectLst/>
                        </a:rPr>
                        <a:t>controlEvent</a:t>
                      </a:r>
                      <a:br>
                        <a:rPr lang="en-US" sz="1600" dirty="0">
                          <a:effectLst/>
                        </a:rPr>
                      </a:br>
                      <a:r>
                        <a:rPr lang="en-US" sz="1600" dirty="0">
                          <a:effectLst/>
                        </a:rPr>
                        <a:t>Input: </a:t>
                      </a:r>
                      <a:r>
                        <a:rPr lang="en-US" sz="1600" dirty="0" err="1">
                          <a:effectLst/>
                        </a:rPr>
                        <a:t>controlEvent</a:t>
                      </a:r>
                      <a:endParaRPr lang="en-US" sz="160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1600">
                          <a:effectLst/>
                        </a:rPr>
                        <a:t>At: DoorClosing</a:t>
                      </a:r>
                      <a:br>
                        <a:rPr lang="en-US" sz="1600">
                          <a:effectLst/>
                        </a:rPr>
                      </a:br>
                      <a:r>
                        <a:rPr lang="en-US" sz="1600">
                          <a:effectLst/>
                        </a:rPr>
                        <a:t>Expect Garage Door State: DoorClosing</a:t>
                      </a:r>
                      <a:endParaRPr lang="en-US" sz="160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286159678"/>
                  </a:ext>
                </a:extLst>
              </a:tr>
              <a:tr h="597694">
                <a:tc>
                  <a:txBody>
                    <a:bodyPr/>
                    <a:lstStyle/>
                    <a:p>
                      <a:pPr marL="0" marR="0">
                        <a:spcBef>
                          <a:spcPts val="0"/>
                        </a:spcBef>
                        <a:spcAft>
                          <a:spcPts val="0"/>
                        </a:spcAft>
                      </a:pPr>
                      <a:r>
                        <a:rPr lang="en-US" sz="1600">
                          <a:effectLst/>
                        </a:rPr>
                        <a:t>2</a:t>
                      </a:r>
                      <a:endParaRPr lang="en-US" sz="160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spcBef>
                          <a:spcPts val="0"/>
                        </a:spcBef>
                        <a:spcAft>
                          <a:spcPts val="0"/>
                        </a:spcAft>
                      </a:pPr>
                      <a:r>
                        <a:rPr lang="en-US" sz="1600">
                          <a:effectLst/>
                        </a:rPr>
                        <a:t>From: DoorClosing</a:t>
                      </a:r>
                      <a:br>
                        <a:rPr lang="en-US" sz="1600">
                          <a:effectLst/>
                        </a:rPr>
                      </a:br>
                      <a:r>
                        <a:rPr lang="en-US" sz="1600">
                          <a:effectLst/>
                        </a:rPr>
                        <a:t>Do: controlEvent</a:t>
                      </a:r>
                      <a:br>
                        <a:rPr lang="en-US" sz="1600">
                          <a:effectLst/>
                        </a:rPr>
                      </a:br>
                      <a:r>
                        <a:rPr lang="en-US" sz="1600">
                          <a:effectLst/>
                        </a:rPr>
                        <a:t>Input: controlEvent</a:t>
                      </a:r>
                      <a:endParaRPr lang="en-US" sz="160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1600">
                          <a:effectLst/>
                        </a:rPr>
                        <a:t>At: DoorStoppedClosing</a:t>
                      </a:r>
                      <a:br>
                        <a:rPr lang="en-US" sz="1600">
                          <a:effectLst/>
                        </a:rPr>
                      </a:br>
                      <a:r>
                        <a:rPr lang="en-US" sz="1600">
                          <a:effectLst/>
                        </a:rPr>
                        <a:t>Expect Garage Door State: DoorStoppedClosing</a:t>
                      </a:r>
                      <a:endParaRPr lang="en-US" sz="160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615899252"/>
                  </a:ext>
                </a:extLst>
              </a:tr>
              <a:tr h="597694">
                <a:tc>
                  <a:txBody>
                    <a:bodyPr/>
                    <a:lstStyle/>
                    <a:p>
                      <a:pPr marL="0" marR="0">
                        <a:spcBef>
                          <a:spcPts val="0"/>
                        </a:spcBef>
                        <a:spcAft>
                          <a:spcPts val="0"/>
                        </a:spcAft>
                      </a:pPr>
                      <a:r>
                        <a:rPr lang="en-US" sz="1600">
                          <a:effectLst/>
                        </a:rPr>
                        <a:t>3</a:t>
                      </a:r>
                      <a:endParaRPr lang="en-US" sz="160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spcBef>
                          <a:spcPts val="0"/>
                        </a:spcBef>
                        <a:spcAft>
                          <a:spcPts val="0"/>
                        </a:spcAft>
                      </a:pPr>
                      <a:r>
                        <a:rPr lang="en-US" sz="1600">
                          <a:effectLst/>
                        </a:rPr>
                        <a:t>From: DoorStoppedClosing</a:t>
                      </a:r>
                      <a:br>
                        <a:rPr lang="en-US" sz="1600">
                          <a:effectLst/>
                        </a:rPr>
                      </a:br>
                      <a:r>
                        <a:rPr lang="en-US" sz="1600">
                          <a:effectLst/>
                        </a:rPr>
                        <a:t>Do: controlEvent</a:t>
                      </a:r>
                      <a:br>
                        <a:rPr lang="en-US" sz="1600">
                          <a:effectLst/>
                        </a:rPr>
                      </a:br>
                      <a:r>
                        <a:rPr lang="en-US" sz="1600">
                          <a:effectLst/>
                        </a:rPr>
                        <a:t>Input: controlEvent</a:t>
                      </a:r>
                      <a:endParaRPr lang="en-US" sz="160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1600">
                          <a:effectLst/>
                        </a:rPr>
                        <a:t>At: DoorClosing</a:t>
                      </a:r>
                      <a:br>
                        <a:rPr lang="en-US" sz="1600">
                          <a:effectLst/>
                        </a:rPr>
                      </a:br>
                      <a:r>
                        <a:rPr lang="en-US" sz="1600">
                          <a:effectLst/>
                        </a:rPr>
                        <a:t>Expect Garage Door State: DoorClosing</a:t>
                      </a:r>
                      <a:endParaRPr lang="en-US" sz="160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917689264"/>
                  </a:ext>
                </a:extLst>
              </a:tr>
              <a:tr h="597694">
                <a:tc>
                  <a:txBody>
                    <a:bodyPr/>
                    <a:lstStyle/>
                    <a:p>
                      <a:pPr marL="0" marR="0">
                        <a:spcBef>
                          <a:spcPts val="0"/>
                        </a:spcBef>
                        <a:spcAft>
                          <a:spcPts val="0"/>
                        </a:spcAft>
                      </a:pPr>
                      <a:r>
                        <a:rPr lang="en-US" sz="1600">
                          <a:effectLst/>
                        </a:rPr>
                        <a:t>4</a:t>
                      </a:r>
                      <a:endParaRPr lang="en-US" sz="160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spcBef>
                          <a:spcPts val="0"/>
                        </a:spcBef>
                        <a:spcAft>
                          <a:spcPts val="0"/>
                        </a:spcAft>
                      </a:pPr>
                      <a:r>
                        <a:rPr lang="en-US" sz="1600">
                          <a:effectLst/>
                        </a:rPr>
                        <a:t>From: DoorClosing</a:t>
                      </a:r>
                      <a:br>
                        <a:rPr lang="en-US" sz="1600">
                          <a:effectLst/>
                        </a:rPr>
                      </a:br>
                      <a:r>
                        <a:rPr lang="en-US" sz="1600">
                          <a:effectLst/>
                        </a:rPr>
                        <a:t>Do: endOfTrack</a:t>
                      </a:r>
                      <a:br>
                        <a:rPr lang="en-US" sz="1600">
                          <a:effectLst/>
                        </a:rPr>
                      </a:br>
                      <a:r>
                        <a:rPr lang="en-US" sz="1600">
                          <a:effectLst/>
                        </a:rPr>
                        <a:t>Input: endOfTrack</a:t>
                      </a:r>
                      <a:endParaRPr lang="en-US" sz="160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1600">
                          <a:effectLst/>
                        </a:rPr>
                        <a:t>At: DoorDown</a:t>
                      </a:r>
                      <a:br>
                        <a:rPr lang="en-US" sz="1600">
                          <a:effectLst/>
                        </a:rPr>
                      </a:br>
                      <a:r>
                        <a:rPr lang="en-US" sz="1600">
                          <a:effectLst/>
                        </a:rPr>
                        <a:t>Expect Garage Door State: DoorDown</a:t>
                      </a:r>
                      <a:endParaRPr lang="en-US" sz="160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13677230"/>
                  </a:ext>
                </a:extLst>
              </a:tr>
              <a:tr h="597694">
                <a:tc>
                  <a:txBody>
                    <a:bodyPr/>
                    <a:lstStyle/>
                    <a:p>
                      <a:pPr marL="0" marR="0">
                        <a:spcBef>
                          <a:spcPts val="0"/>
                        </a:spcBef>
                        <a:spcAft>
                          <a:spcPts val="0"/>
                        </a:spcAft>
                      </a:pPr>
                      <a:r>
                        <a:rPr lang="en-US" sz="1600">
                          <a:effectLst/>
                        </a:rPr>
                        <a:t>5</a:t>
                      </a:r>
                      <a:endParaRPr lang="en-US" sz="160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spcBef>
                          <a:spcPts val="0"/>
                        </a:spcBef>
                        <a:spcAft>
                          <a:spcPts val="0"/>
                        </a:spcAft>
                      </a:pPr>
                      <a:r>
                        <a:rPr lang="en-US" sz="1600">
                          <a:effectLst/>
                        </a:rPr>
                        <a:t>From: DoorDown</a:t>
                      </a:r>
                      <a:br>
                        <a:rPr lang="en-US" sz="1600">
                          <a:effectLst/>
                        </a:rPr>
                      </a:br>
                      <a:r>
                        <a:rPr lang="en-US" sz="1600">
                          <a:effectLst/>
                        </a:rPr>
                        <a:t>Do: controlEvent</a:t>
                      </a:r>
                      <a:br>
                        <a:rPr lang="en-US" sz="1600">
                          <a:effectLst/>
                        </a:rPr>
                      </a:br>
                      <a:r>
                        <a:rPr lang="en-US" sz="1600">
                          <a:effectLst/>
                        </a:rPr>
                        <a:t>Input: controlEvent</a:t>
                      </a:r>
                      <a:endParaRPr lang="en-US" sz="160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1600">
                          <a:effectLst/>
                        </a:rPr>
                        <a:t>At: DoorOpening</a:t>
                      </a:r>
                      <a:br>
                        <a:rPr lang="en-US" sz="1600">
                          <a:effectLst/>
                        </a:rPr>
                      </a:br>
                      <a:r>
                        <a:rPr lang="en-US" sz="1600">
                          <a:effectLst/>
                        </a:rPr>
                        <a:t>Expect Garage Door State: DoorOpening</a:t>
                      </a:r>
                      <a:endParaRPr lang="en-US" sz="160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417633452"/>
                  </a:ext>
                </a:extLst>
              </a:tr>
              <a:tr h="597694">
                <a:tc>
                  <a:txBody>
                    <a:bodyPr/>
                    <a:lstStyle/>
                    <a:p>
                      <a:pPr marL="0" marR="0">
                        <a:spcBef>
                          <a:spcPts val="0"/>
                        </a:spcBef>
                        <a:spcAft>
                          <a:spcPts val="0"/>
                        </a:spcAft>
                      </a:pPr>
                      <a:r>
                        <a:rPr lang="en-US" sz="1600">
                          <a:effectLst/>
                        </a:rPr>
                        <a:t>6</a:t>
                      </a:r>
                      <a:endParaRPr lang="en-US" sz="160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spcBef>
                          <a:spcPts val="0"/>
                        </a:spcBef>
                        <a:spcAft>
                          <a:spcPts val="0"/>
                        </a:spcAft>
                      </a:pPr>
                      <a:r>
                        <a:rPr lang="en-US" sz="1600">
                          <a:effectLst/>
                        </a:rPr>
                        <a:t>From: DoorOpening</a:t>
                      </a:r>
                      <a:br>
                        <a:rPr lang="en-US" sz="1600">
                          <a:effectLst/>
                        </a:rPr>
                      </a:br>
                      <a:r>
                        <a:rPr lang="en-US" sz="1600">
                          <a:effectLst/>
                        </a:rPr>
                        <a:t>Do: controlEvent</a:t>
                      </a:r>
                      <a:br>
                        <a:rPr lang="en-US" sz="1600">
                          <a:effectLst/>
                        </a:rPr>
                      </a:br>
                      <a:r>
                        <a:rPr lang="en-US" sz="1600">
                          <a:effectLst/>
                        </a:rPr>
                        <a:t>Input: controlEvent</a:t>
                      </a:r>
                      <a:endParaRPr lang="en-US" sz="160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1600">
                          <a:effectLst/>
                        </a:rPr>
                        <a:t>At: DoorStoppedOpening</a:t>
                      </a:r>
                      <a:br>
                        <a:rPr lang="en-US" sz="1600">
                          <a:effectLst/>
                        </a:rPr>
                      </a:br>
                      <a:r>
                        <a:rPr lang="en-US" sz="1600">
                          <a:effectLst/>
                        </a:rPr>
                        <a:t>Expect Garage Door State: DoorStoppedOpening</a:t>
                      </a:r>
                      <a:endParaRPr lang="en-US" sz="160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192605460"/>
                  </a:ext>
                </a:extLst>
              </a:tr>
              <a:tr h="597694">
                <a:tc>
                  <a:txBody>
                    <a:bodyPr/>
                    <a:lstStyle/>
                    <a:p>
                      <a:pPr marL="0" marR="0">
                        <a:spcBef>
                          <a:spcPts val="0"/>
                        </a:spcBef>
                        <a:spcAft>
                          <a:spcPts val="0"/>
                        </a:spcAft>
                      </a:pPr>
                      <a:endParaRPr lang="en-US" sz="1600"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spcBef>
                          <a:spcPts val="0"/>
                        </a:spcBef>
                        <a:spcAft>
                          <a:spcPts val="0"/>
                        </a:spcAft>
                      </a:pPr>
                      <a:r>
                        <a:rPr lang="en-US" sz="1600" dirty="0">
                          <a:effectLst/>
                        </a:rPr>
                        <a:t>From: </a:t>
                      </a:r>
                      <a:r>
                        <a:rPr lang="en-US" sz="1600" dirty="0" err="1">
                          <a:effectLst/>
                        </a:rPr>
                        <a:t>DoorStoppedOpening</a:t>
                      </a:r>
                      <a:br>
                        <a:rPr lang="en-US" sz="1600" dirty="0">
                          <a:effectLst/>
                        </a:rPr>
                      </a:br>
                      <a:r>
                        <a:rPr lang="en-US" sz="1600" dirty="0">
                          <a:effectLst/>
                        </a:rPr>
                        <a:t>Do: </a:t>
                      </a:r>
                      <a:r>
                        <a:rPr lang="en-US" sz="1600" dirty="0" err="1">
                          <a:effectLst/>
                        </a:rPr>
                        <a:t>controlEvent</a:t>
                      </a:r>
                      <a:endParaRPr lang="en-US" sz="160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1600" dirty="0">
                          <a:effectLst/>
                        </a:rPr>
                        <a:t>At: </a:t>
                      </a:r>
                      <a:r>
                        <a:rPr lang="en-US" sz="1600" dirty="0" err="1">
                          <a:effectLst/>
                        </a:rPr>
                        <a:t>DoorOpening</a:t>
                      </a:r>
                      <a:br>
                        <a:rPr lang="en-US" sz="1600" dirty="0">
                          <a:effectLst/>
                        </a:rPr>
                      </a:br>
                      <a:r>
                        <a:rPr lang="en-US" sz="1600" dirty="0">
                          <a:effectLst/>
                        </a:rPr>
                        <a:t>Expect Garage Door State: </a:t>
                      </a:r>
                      <a:r>
                        <a:rPr lang="en-US" sz="1600" dirty="0" err="1">
                          <a:effectLst/>
                        </a:rPr>
                        <a:t>DoorOpening</a:t>
                      </a:r>
                      <a:endParaRPr lang="en-US" sz="16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531108091"/>
                  </a:ext>
                </a:extLst>
              </a:tr>
            </a:tbl>
          </a:graphicData>
        </a:graphic>
      </p:graphicFrame>
    </p:spTree>
    <p:extLst>
      <p:ext uri="{BB962C8B-B14F-4D97-AF65-F5344CB8AC3E}">
        <p14:creationId xmlns:p14="http://schemas.microsoft.com/office/powerpoint/2010/main" val="3219376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8229600" cy="639762"/>
          </a:xfrm>
        </p:spPr>
        <p:txBody>
          <a:bodyPr/>
          <a:lstStyle/>
          <a:p>
            <a:r>
              <a:rPr lang="en-US" sz="3200" dirty="0"/>
              <a:t>5.3  </a:t>
            </a:r>
            <a:r>
              <a:rPr lang="en-US" sz="3200" dirty="0" err="1"/>
              <a:t>Conformiq</a:t>
            </a:r>
            <a:endParaRPr lang="en-US" sz="3200" dirty="0"/>
          </a:p>
        </p:txBody>
      </p:sp>
      <p:sp>
        <p:nvSpPr>
          <p:cNvPr id="3" name="Content Placeholder 2">
            <a:extLst>
              <a:ext uri="{FF2B5EF4-FFF2-40B4-BE49-F238E27FC236}">
                <a16:creationId xmlns:a16="http://schemas.microsoft.com/office/drawing/2014/main" id="{67772165-E188-4473-B132-5AC376FEAE16}"/>
              </a:ext>
            </a:extLst>
          </p:cNvPr>
          <p:cNvSpPr>
            <a:spLocks noGrp="1"/>
          </p:cNvSpPr>
          <p:nvPr>
            <p:ph idx="1"/>
          </p:nvPr>
        </p:nvSpPr>
        <p:spPr>
          <a:xfrm>
            <a:off x="353961" y="1103671"/>
            <a:ext cx="7799439" cy="4525963"/>
          </a:xfrm>
        </p:spPr>
        <p:txBody>
          <a:bodyPr/>
          <a:lstStyle/>
          <a:p>
            <a:r>
              <a:rPr lang="en-US" sz="2000" dirty="0"/>
              <a:t>Main product is </a:t>
            </a:r>
            <a:r>
              <a:rPr lang="en-US" sz="2000" dirty="0" err="1">
                <a:effectLst/>
                <a:ea typeface="MS Mincho" panose="02020609040205080304" pitchFamily="49" charset="-128"/>
                <a:cs typeface="Times New Roman" panose="02020603050405020304" pitchFamily="18" charset="0"/>
              </a:rPr>
              <a:t>Conformiq</a:t>
            </a:r>
            <a:r>
              <a:rPr lang="en-US" sz="2000" dirty="0">
                <a:effectLst/>
                <a:ea typeface="MS Mincho" panose="02020609040205080304" pitchFamily="49" charset="-128"/>
                <a:cs typeface="Times New Roman" panose="02020603050405020304" pitchFamily="18" charset="0"/>
              </a:rPr>
              <a:t> 360º Test Automation</a:t>
            </a:r>
            <a:endParaRPr lang="en-US" sz="2000" dirty="0"/>
          </a:p>
          <a:p>
            <a:pPr lvl="1"/>
            <a:r>
              <a:rPr lang="en-US" sz="1800" dirty="0">
                <a:effectLst/>
                <a:ea typeface="MS Mincho" panose="02020609040205080304" pitchFamily="49" charset="-128"/>
                <a:cs typeface="Times New Roman" panose="02020603050405020304" pitchFamily="18" charset="0"/>
              </a:rPr>
              <a:t>very comprehensive (far beyond test case generation)</a:t>
            </a:r>
          </a:p>
          <a:p>
            <a:pPr lvl="1"/>
            <a:r>
              <a:rPr lang="en-US" sz="1800" dirty="0">
                <a:effectLst/>
                <a:ea typeface="MS Mincho" panose="02020609040205080304" pitchFamily="49" charset="-128"/>
                <a:cs typeface="Times New Roman" panose="02020603050405020304" pitchFamily="18" charset="0"/>
              </a:rPr>
              <a:t>integrates with existing software development lifecycle starting from requirements management and Application Lifecycle Management (ALM) through test management and documentation, and automatic test execution tools.</a:t>
            </a:r>
            <a:endParaRPr lang="en-US" sz="1800" dirty="0"/>
          </a:p>
          <a:p>
            <a:r>
              <a:rPr lang="en-US" sz="2000" dirty="0"/>
              <a:t>Offices in</a:t>
            </a:r>
          </a:p>
          <a:p>
            <a:pPr lvl="1"/>
            <a:r>
              <a:rPr lang="en-US" sz="1800" dirty="0">
                <a:effectLst/>
                <a:ea typeface="MS Mincho" panose="02020609040205080304" pitchFamily="49" charset="-128"/>
                <a:cs typeface="Times New Roman" panose="02020603050405020304" pitchFamily="18" charset="0"/>
              </a:rPr>
              <a:t>headquarters in San Jose (California), </a:t>
            </a:r>
          </a:p>
          <a:p>
            <a:pPr lvl="1"/>
            <a:r>
              <a:rPr lang="en-US" sz="1800" dirty="0">
                <a:effectLst/>
                <a:ea typeface="MS Mincho" panose="02020609040205080304" pitchFamily="49" charset="-128"/>
                <a:cs typeface="Times New Roman" panose="02020603050405020304" pitchFamily="18" charset="0"/>
              </a:rPr>
              <a:t>main R&amp;D center in Helsinki (Finland), </a:t>
            </a:r>
          </a:p>
          <a:p>
            <a:pPr lvl="1"/>
            <a:r>
              <a:rPr lang="en-US" sz="1800" dirty="0">
                <a:effectLst/>
                <a:ea typeface="MS Mincho" panose="02020609040205080304" pitchFamily="49" charset="-128"/>
                <a:cs typeface="Times New Roman" panose="02020603050405020304" pitchFamily="18" charset="0"/>
              </a:rPr>
              <a:t>branch offices in Stockholm, Bangalore, and Munich</a:t>
            </a:r>
            <a:r>
              <a:rPr lang="en-US" sz="1800" dirty="0">
                <a:effectLst/>
                <a:latin typeface="Garamond" panose="02020404030301010803" pitchFamily="18" charset="0"/>
                <a:ea typeface="MS Mincho" panose="02020609040205080304" pitchFamily="49" charset="-128"/>
                <a:cs typeface="Times New Roman" panose="02020603050405020304" pitchFamily="18" charset="0"/>
              </a:rPr>
              <a:t>.</a:t>
            </a:r>
          </a:p>
          <a:p>
            <a:r>
              <a:rPr lang="en-US" sz="2000" dirty="0">
                <a:ea typeface="MS Mincho" panose="02020609040205080304" pitchFamily="49" charset="-128"/>
                <a:cs typeface="Times New Roman" panose="02020603050405020304" pitchFamily="18" charset="0"/>
              </a:rPr>
              <a:t>See company website </a:t>
            </a:r>
            <a:r>
              <a:rPr lang="en-US" sz="2000" dirty="0">
                <a:effectLst/>
                <a:ea typeface="MS Mincho" panose="02020609040205080304" pitchFamily="49" charset="-128"/>
                <a:cs typeface="Times New Roman" panose="02020603050405020304" pitchFamily="18" charset="0"/>
              </a:rPr>
              <a:t>https://www.conformiq.com</a:t>
            </a:r>
          </a:p>
        </p:txBody>
      </p:sp>
    </p:spTree>
    <p:extLst>
      <p:ext uri="{BB962C8B-B14F-4D97-AF65-F5344CB8AC3E}">
        <p14:creationId xmlns:p14="http://schemas.microsoft.com/office/powerpoint/2010/main" val="1037867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304800"/>
            <a:ext cx="7696200" cy="596900"/>
          </a:xfrm>
        </p:spPr>
        <p:txBody>
          <a:bodyPr/>
          <a:lstStyle/>
          <a:p>
            <a:pPr algn="ctr"/>
            <a:r>
              <a:rPr lang="en-US" sz="3200" dirty="0"/>
              <a:t>This Presentation</a:t>
            </a:r>
          </a:p>
        </p:txBody>
      </p:sp>
      <p:sp>
        <p:nvSpPr>
          <p:cNvPr id="4" name="Text Placeholder 3">
            <a:extLst>
              <a:ext uri="{FF2B5EF4-FFF2-40B4-BE49-F238E27FC236}">
                <a16:creationId xmlns:a16="http://schemas.microsoft.com/office/drawing/2014/main" id="{ADB00BAE-4F5D-4C3A-BF3F-1A3F79D23E91}"/>
              </a:ext>
            </a:extLst>
          </p:cNvPr>
          <p:cNvSpPr>
            <a:spLocks noGrp="1"/>
          </p:cNvSpPr>
          <p:nvPr>
            <p:ph type="body" sz="half" idx="2"/>
          </p:nvPr>
        </p:nvSpPr>
        <p:spPr>
          <a:xfrm>
            <a:off x="457200" y="1219200"/>
            <a:ext cx="7467600" cy="596900"/>
          </a:xfrm>
        </p:spPr>
        <p:txBody>
          <a:bodyPr/>
          <a:lstStyle/>
          <a:p>
            <a:r>
              <a:rPr lang="en-US" sz="2400" dirty="0"/>
              <a:t>Taken directly from </a:t>
            </a:r>
            <a:r>
              <a:rPr lang="en-US" sz="2400" i="1" dirty="0"/>
              <a:t>The Craft of Model-Based Testing</a:t>
            </a:r>
          </a:p>
          <a:p>
            <a:endParaRPr lang="en-US" dirty="0"/>
          </a:p>
        </p:txBody>
      </p:sp>
      <p:pic>
        <p:nvPicPr>
          <p:cNvPr id="7" name="Picture 6" descr="Graphical user interface, website&#10;&#10;Description automatically generated with medium confidence">
            <a:extLst>
              <a:ext uri="{FF2B5EF4-FFF2-40B4-BE49-F238E27FC236}">
                <a16:creationId xmlns:a16="http://schemas.microsoft.com/office/drawing/2014/main" id="{AE251595-F955-4EF8-8DF5-E2B50E18A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5625" y="2298095"/>
            <a:ext cx="2419350" cy="3820026"/>
          </a:xfrm>
          <a:prstGeom prst="rect">
            <a:avLst/>
          </a:prstGeom>
        </p:spPr>
      </p:pic>
    </p:spTree>
    <p:extLst>
      <p:ext uri="{BB962C8B-B14F-4D97-AF65-F5344CB8AC3E}">
        <p14:creationId xmlns:p14="http://schemas.microsoft.com/office/powerpoint/2010/main" val="8457012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152400"/>
            <a:ext cx="7696200" cy="639762"/>
          </a:xfrm>
        </p:spPr>
        <p:txBody>
          <a:bodyPr/>
          <a:lstStyle/>
          <a:p>
            <a:r>
              <a:rPr lang="en-US" sz="3200" dirty="0" err="1"/>
              <a:t>Conformiq</a:t>
            </a:r>
            <a:r>
              <a:rPr lang="en-US" sz="3200" dirty="0"/>
              <a:t> Test Case Generation</a:t>
            </a:r>
          </a:p>
        </p:txBody>
      </p:sp>
      <p:sp>
        <p:nvSpPr>
          <p:cNvPr id="6" name="Content Placeholder 5">
            <a:extLst>
              <a:ext uri="{FF2B5EF4-FFF2-40B4-BE49-F238E27FC236}">
                <a16:creationId xmlns:a16="http://schemas.microsoft.com/office/drawing/2014/main" id="{C454CC46-042D-4AB9-8D27-1D17E020304A}"/>
              </a:ext>
            </a:extLst>
          </p:cNvPr>
          <p:cNvSpPr>
            <a:spLocks noGrp="1"/>
          </p:cNvSpPr>
          <p:nvPr>
            <p:ph idx="1"/>
          </p:nvPr>
        </p:nvSpPr>
        <p:spPr>
          <a:xfrm>
            <a:off x="381000" y="990600"/>
            <a:ext cx="8229600" cy="4734341"/>
          </a:xfrm>
        </p:spPr>
        <p:txBody>
          <a:bodyPr/>
          <a:lstStyle/>
          <a:p>
            <a:r>
              <a:rPr lang="en-US" sz="2000" dirty="0"/>
              <a:t>Extremely comprehensive, featuring automatic</a:t>
            </a:r>
          </a:p>
          <a:p>
            <a:pPr lvl="1"/>
            <a:r>
              <a:rPr lang="en-US" sz="1800" dirty="0">
                <a:effectLst/>
                <a:ea typeface="MS Mincho" panose="02020609040205080304" pitchFamily="49" charset="-128"/>
                <a:cs typeface="Times New Roman" panose="02020603050405020304" pitchFamily="18" charset="0"/>
              </a:rPr>
              <a:t>generation of test inputs, including basic and structural data </a:t>
            </a:r>
          </a:p>
          <a:p>
            <a:pPr lvl="1"/>
            <a:r>
              <a:rPr lang="en-US" sz="1800" dirty="0">
                <a:effectLst/>
                <a:ea typeface="MS Mincho" panose="02020609040205080304" pitchFamily="49" charset="-128"/>
              </a:rPr>
              <a:t>generation of expected test outputs, including basic and structural data </a:t>
            </a:r>
          </a:p>
          <a:p>
            <a:pPr lvl="1"/>
            <a:r>
              <a:rPr lang="en-US" sz="1800" dirty="0">
                <a:effectLst/>
                <a:ea typeface="MS Mincho" panose="02020609040205080304" pitchFamily="49" charset="-128"/>
                <a:cs typeface="Times New Roman" panose="02020603050405020304" pitchFamily="18" charset="0"/>
              </a:rPr>
              <a:t>support for requirements-driven test generation and requirement traceability</a:t>
            </a:r>
          </a:p>
          <a:p>
            <a:r>
              <a:rPr lang="en-US" sz="2200" dirty="0">
                <a:effectLst/>
                <a:ea typeface="MS Mincho" panose="02020609040205080304" pitchFamily="49" charset="-128"/>
                <a:cs typeface="Times New Roman" panose="02020603050405020304" pitchFamily="18" charset="0"/>
              </a:rPr>
              <a:t>Support for</a:t>
            </a:r>
          </a:p>
          <a:p>
            <a:pPr lvl="1"/>
            <a:r>
              <a:rPr lang="en-US" sz="1800" dirty="0">
                <a:effectLst/>
                <a:ea typeface="MS Mincho" panose="02020609040205080304" pitchFamily="49" charset="-128"/>
                <a:cs typeface="Times New Roman" panose="02020603050405020304" pitchFamily="18" charset="0"/>
              </a:rPr>
              <a:t>boundary value analysis, </a:t>
            </a:r>
          </a:p>
          <a:p>
            <a:pPr lvl="1"/>
            <a:r>
              <a:rPr lang="en-US" sz="1800" dirty="0">
                <a:effectLst/>
                <a:ea typeface="MS Mincho" panose="02020609040205080304" pitchFamily="49" charset="-128"/>
                <a:cs typeface="Times New Roman" panose="02020603050405020304" pitchFamily="18" charset="0"/>
              </a:rPr>
              <a:t>multiple condition /multiple decision coverage,</a:t>
            </a:r>
          </a:p>
          <a:p>
            <a:pPr lvl="1"/>
            <a:r>
              <a:rPr lang="en-US" sz="1800" dirty="0">
                <a:effectLst/>
                <a:ea typeface="MS Mincho" panose="02020609040205080304" pitchFamily="49" charset="-128"/>
                <a:cs typeface="Times New Roman" panose="02020603050405020304" pitchFamily="18" charset="0"/>
              </a:rPr>
              <a:t>combinatorial data</a:t>
            </a:r>
          </a:p>
          <a:p>
            <a:pPr lvl="1"/>
            <a:r>
              <a:rPr lang="en-US" sz="1800" dirty="0">
                <a:effectLst/>
                <a:ea typeface="MS Mincho" panose="02020609040205080304" pitchFamily="49" charset="-128"/>
                <a:cs typeface="Times New Roman" panose="02020603050405020304" pitchFamily="18" charset="0"/>
              </a:rPr>
              <a:t>risk-based test generation</a:t>
            </a:r>
            <a:endParaRPr lang="en-US" sz="1800" dirty="0">
              <a:ea typeface="MS Mincho" panose="02020609040205080304" pitchFamily="49" charset="-128"/>
              <a:cs typeface="Times New Roman" panose="02020603050405020304" pitchFamily="18" charset="0"/>
            </a:endParaRPr>
          </a:p>
          <a:p>
            <a:pPr lvl="1"/>
            <a:r>
              <a:rPr lang="en-US" sz="1800" dirty="0">
                <a:effectLst/>
                <a:ea typeface="MS Mincho" panose="02020609040205080304" pitchFamily="49" charset="-128"/>
              </a:rPr>
              <a:t>executable test suites </a:t>
            </a:r>
          </a:p>
          <a:p>
            <a:pPr lvl="1"/>
            <a:r>
              <a:rPr lang="en-US" sz="1800" dirty="0">
                <a:effectLst/>
                <a:ea typeface="MS Mincho" panose="02020609040205080304" pitchFamily="49" charset="-128"/>
                <a:cs typeface="Times New Roman" panose="02020603050405020304" pitchFamily="18" charset="0"/>
              </a:rPr>
              <a:t>dependency ordering between generated test cases </a:t>
            </a:r>
          </a:p>
          <a:p>
            <a:pPr lvl="1"/>
            <a:r>
              <a:rPr lang="en-US" sz="1800" dirty="0">
                <a:effectLst/>
                <a:ea typeface="MS Mincho" panose="02020609040205080304" pitchFamily="49" charset="-128"/>
                <a:cs typeface="Times New Roman" panose="02020603050405020304" pitchFamily="18" charset="0"/>
              </a:rPr>
              <a:t>mathematical optimization of the generated test suites for efficiency and minimal test steps </a:t>
            </a:r>
            <a:endParaRPr lang="en-US" sz="1800" dirty="0">
              <a:effectLst/>
              <a:ea typeface="MS Mincho" panose="02020609040205080304" pitchFamily="49" charset="-128"/>
            </a:endParaRPr>
          </a:p>
          <a:p>
            <a:pPr lvl="1"/>
            <a:endParaRPr lang="en-US" sz="1800" dirty="0">
              <a:effectLst/>
              <a:latin typeface="Garamond" panose="02020404030301010803" pitchFamily="18" charset="0"/>
              <a:ea typeface="MS Mincho" panose="02020609040205080304" pitchFamily="49" charset="-128"/>
            </a:endParaRPr>
          </a:p>
          <a:p>
            <a:pPr marL="457200" lvl="1" indent="0">
              <a:buNone/>
            </a:pPr>
            <a:endParaRPr lang="en-US" sz="1800" dirty="0">
              <a:effectLst/>
              <a:latin typeface="Garamond" panose="02020404030301010803" pitchFamily="18" charset="0"/>
              <a:ea typeface="MS Mincho" panose="02020609040205080304" pitchFamily="49" charset="-128"/>
            </a:endParaRPr>
          </a:p>
          <a:p>
            <a:pPr lvl="1"/>
            <a:endParaRPr lang="en-US" sz="1800" dirty="0">
              <a:effectLst/>
              <a:latin typeface="Times New Roman" panose="02020603050405020304" pitchFamily="18" charset="0"/>
              <a:ea typeface="MS Mincho" panose="02020609040205080304" pitchFamily="49" charset="-128"/>
            </a:endParaRPr>
          </a:p>
          <a:p>
            <a:pPr lvl="1"/>
            <a:endParaRPr lang="en-US" sz="1600" dirty="0"/>
          </a:p>
        </p:txBody>
      </p:sp>
    </p:spTree>
    <p:extLst>
      <p:ext uri="{BB962C8B-B14F-4D97-AF65-F5344CB8AC3E}">
        <p14:creationId xmlns:p14="http://schemas.microsoft.com/office/powerpoint/2010/main" val="31985818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152400"/>
            <a:ext cx="7696200" cy="639762"/>
          </a:xfrm>
        </p:spPr>
        <p:txBody>
          <a:bodyPr/>
          <a:lstStyle/>
          <a:p>
            <a:r>
              <a:rPr lang="en-US" sz="3200" dirty="0" err="1"/>
              <a:t>Conformiq</a:t>
            </a:r>
            <a:r>
              <a:rPr lang="en-US" sz="3200" dirty="0"/>
              <a:t> Modeling Options</a:t>
            </a:r>
          </a:p>
        </p:txBody>
      </p:sp>
      <p:sp>
        <p:nvSpPr>
          <p:cNvPr id="6" name="Content Placeholder 5">
            <a:extLst>
              <a:ext uri="{FF2B5EF4-FFF2-40B4-BE49-F238E27FC236}">
                <a16:creationId xmlns:a16="http://schemas.microsoft.com/office/drawing/2014/main" id="{C454CC46-042D-4AB9-8D27-1D17E020304A}"/>
              </a:ext>
            </a:extLst>
          </p:cNvPr>
          <p:cNvSpPr>
            <a:spLocks noGrp="1"/>
          </p:cNvSpPr>
          <p:nvPr>
            <p:ph idx="1"/>
          </p:nvPr>
        </p:nvSpPr>
        <p:spPr>
          <a:xfrm>
            <a:off x="381000" y="990600"/>
            <a:ext cx="7696200" cy="4734341"/>
          </a:xfrm>
        </p:spPr>
        <p:txBody>
          <a:bodyPr/>
          <a:lstStyle/>
          <a:p>
            <a:r>
              <a:rPr lang="en-US" sz="2000" dirty="0"/>
              <a:t>Support for</a:t>
            </a:r>
          </a:p>
          <a:p>
            <a:pPr lvl="1"/>
            <a:r>
              <a:rPr lang="en-US" sz="1800" dirty="0">
                <a:effectLst/>
                <a:ea typeface="MS Mincho" panose="02020609040205080304" pitchFamily="49" charset="-128"/>
                <a:cs typeface="Times New Roman" panose="02020603050405020304" pitchFamily="18" charset="0"/>
              </a:rPr>
              <a:t>hierarchical UML2 state machine diagrams</a:t>
            </a:r>
          </a:p>
          <a:p>
            <a:pPr lvl="1"/>
            <a:r>
              <a:rPr lang="en-US" sz="1800" dirty="0">
                <a:effectLst/>
                <a:ea typeface="MS Mincho" panose="02020609040205080304" pitchFamily="49" charset="-128"/>
                <a:cs typeface="Times New Roman" panose="02020603050405020304" pitchFamily="18" charset="0"/>
              </a:rPr>
              <a:t>direct importing state machine diagrams </a:t>
            </a:r>
          </a:p>
          <a:p>
            <a:pPr lvl="1"/>
            <a:r>
              <a:rPr lang="en-US" sz="1800" dirty="0">
                <a:effectLst/>
                <a:ea typeface="MS Mincho" panose="02020609040205080304" pitchFamily="49" charset="-128"/>
              </a:rPr>
              <a:t>Java-compatible textual notation as UML action language </a:t>
            </a:r>
          </a:p>
          <a:p>
            <a:pPr lvl="1"/>
            <a:r>
              <a:rPr lang="en-US" sz="1800" dirty="0">
                <a:effectLst/>
                <a:ea typeface="MS Mincho" panose="02020609040205080304" pitchFamily="49" charset="-128"/>
              </a:rPr>
              <a:t>object-orientation, including classes, inheritance, multiple threads, and asynchronous communication between model threads </a:t>
            </a:r>
          </a:p>
          <a:p>
            <a:pPr lvl="1"/>
            <a:r>
              <a:rPr lang="en-US" sz="1800" dirty="0">
                <a:ea typeface="MS Mincho" panose="02020609040205080304" pitchFamily="49" charset="-128"/>
              </a:rPr>
              <a:t>a</a:t>
            </a:r>
            <a:r>
              <a:rPr lang="en-US" sz="1800" dirty="0">
                <a:effectLst/>
                <a:ea typeface="MS Mincho" panose="02020609040205080304" pitchFamily="49" charset="-128"/>
              </a:rPr>
              <a:t>rbitrary-precision arithmetic on model level </a:t>
            </a:r>
          </a:p>
          <a:p>
            <a:r>
              <a:rPr lang="en-US" sz="2200" dirty="0">
                <a:ea typeface="MS Mincho" panose="02020609040205080304" pitchFamily="49" charset="-128"/>
              </a:rPr>
              <a:t>Integrates with</a:t>
            </a:r>
          </a:p>
          <a:p>
            <a:pPr lvl="1"/>
            <a:r>
              <a:rPr lang="en-US" sz="1800" dirty="0">
                <a:effectLst/>
                <a:ea typeface="MS Mincho" panose="02020609040205080304" pitchFamily="49" charset="-128"/>
                <a:cs typeface="Times New Roman" panose="02020603050405020304" pitchFamily="18" charset="0"/>
              </a:rPr>
              <a:t>UML models from IBM Rhapsody, </a:t>
            </a:r>
            <a:r>
              <a:rPr lang="en-US" sz="1800" dirty="0" err="1">
                <a:effectLst/>
                <a:ea typeface="MS Mincho" panose="02020609040205080304" pitchFamily="49" charset="-128"/>
                <a:cs typeface="Times New Roman" panose="02020603050405020304" pitchFamily="18" charset="0"/>
              </a:rPr>
              <a:t>Sparx</a:t>
            </a:r>
            <a:r>
              <a:rPr lang="en-US" sz="1800" dirty="0">
                <a:effectLst/>
                <a:ea typeface="MS Mincho" panose="02020609040205080304" pitchFamily="49" charset="-128"/>
                <a:cs typeface="Times New Roman" panose="02020603050405020304" pitchFamily="18" charset="0"/>
              </a:rPr>
              <a:t> Enterprise Architect, IBM RSD-RT </a:t>
            </a:r>
          </a:p>
          <a:p>
            <a:pPr lvl="1"/>
            <a:r>
              <a:rPr lang="en-US" sz="1800" dirty="0">
                <a:effectLst/>
                <a:ea typeface="MS Mincho" panose="02020609040205080304" pitchFamily="49" charset="-128"/>
                <a:cs typeface="Times New Roman" panose="02020603050405020304" pitchFamily="18" charset="0"/>
              </a:rPr>
              <a:t>import from flowcharts specified in MS Visio or BPMN tools like Software AG Aris, IBM RSA, Mega, </a:t>
            </a:r>
            <a:r>
              <a:rPr lang="en-US" sz="1800" dirty="0" err="1">
                <a:effectLst/>
                <a:ea typeface="MS Mincho" panose="02020609040205080304" pitchFamily="49" charset="-128"/>
                <a:cs typeface="Times New Roman" panose="02020603050405020304" pitchFamily="18" charset="0"/>
              </a:rPr>
              <a:t>etc</a:t>
            </a:r>
            <a:endParaRPr lang="en-US" sz="1800" dirty="0">
              <a:effectLst/>
              <a:ea typeface="MS Mincho" panose="02020609040205080304" pitchFamily="49" charset="-128"/>
            </a:endParaRPr>
          </a:p>
          <a:p>
            <a:pPr lvl="1"/>
            <a:endParaRPr lang="en-US" sz="1800" dirty="0">
              <a:latin typeface="Garamond" panose="02020404030301010803" pitchFamily="18" charset="0"/>
              <a:ea typeface="MS Mincho" panose="02020609040205080304" pitchFamily="49" charset="-128"/>
              <a:cs typeface="Times New Roman" panose="02020603050405020304" pitchFamily="18" charset="0"/>
            </a:endParaRPr>
          </a:p>
          <a:p>
            <a:pPr lvl="1"/>
            <a:endParaRPr lang="en-US" sz="1800" dirty="0">
              <a:effectLst/>
              <a:ea typeface="MS Mincho" panose="02020609040205080304" pitchFamily="49" charset="-128"/>
              <a:cs typeface="Times New Roman" panose="02020603050405020304" pitchFamily="18" charset="0"/>
            </a:endParaRPr>
          </a:p>
          <a:p>
            <a:pPr lvl="1"/>
            <a:endParaRPr lang="en-US" sz="1800" dirty="0">
              <a:effectLst/>
              <a:latin typeface="Garamond" panose="02020404030301010803" pitchFamily="18" charset="0"/>
              <a:ea typeface="MS Mincho" panose="02020609040205080304" pitchFamily="49" charset="-128"/>
            </a:endParaRPr>
          </a:p>
          <a:p>
            <a:pPr marL="457200" lvl="1" indent="0">
              <a:buNone/>
            </a:pPr>
            <a:endParaRPr lang="en-US" sz="1800" dirty="0">
              <a:effectLst/>
              <a:latin typeface="Garamond" panose="02020404030301010803" pitchFamily="18" charset="0"/>
              <a:ea typeface="MS Mincho" panose="02020609040205080304" pitchFamily="49" charset="-128"/>
            </a:endParaRPr>
          </a:p>
          <a:p>
            <a:pPr lvl="1"/>
            <a:endParaRPr lang="en-US" sz="1800" dirty="0">
              <a:effectLst/>
              <a:latin typeface="Times New Roman" panose="02020603050405020304" pitchFamily="18" charset="0"/>
              <a:ea typeface="MS Mincho" panose="02020609040205080304" pitchFamily="49" charset="-128"/>
            </a:endParaRPr>
          </a:p>
          <a:p>
            <a:pPr lvl="1"/>
            <a:endParaRPr lang="en-US" sz="1600" dirty="0"/>
          </a:p>
        </p:txBody>
      </p:sp>
    </p:spTree>
    <p:extLst>
      <p:ext uri="{BB962C8B-B14F-4D97-AF65-F5344CB8AC3E}">
        <p14:creationId xmlns:p14="http://schemas.microsoft.com/office/powerpoint/2010/main" val="2540921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7620000" cy="639762"/>
          </a:xfrm>
        </p:spPr>
        <p:txBody>
          <a:bodyPr/>
          <a:lstStyle/>
          <a:p>
            <a:r>
              <a:rPr lang="en-US" sz="3200" dirty="0"/>
              <a:t>Insurance Premium Activity Diagram</a:t>
            </a:r>
          </a:p>
        </p:txBody>
      </p:sp>
      <p:pic>
        <p:nvPicPr>
          <p:cNvPr id="6" name="Content Placeholder 5" descr="Diagram&#10;&#10;Description automatically generated">
            <a:extLst>
              <a:ext uri="{FF2B5EF4-FFF2-40B4-BE49-F238E27FC236}">
                <a16:creationId xmlns:a16="http://schemas.microsoft.com/office/drawing/2014/main" id="{C6AC6EE0-5E69-4DD4-9869-9FD01CCD857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254489"/>
            <a:ext cx="8229600" cy="4223610"/>
          </a:xfrm>
        </p:spPr>
      </p:pic>
    </p:spTree>
    <p:extLst>
      <p:ext uri="{BB962C8B-B14F-4D97-AF65-F5344CB8AC3E}">
        <p14:creationId xmlns:p14="http://schemas.microsoft.com/office/powerpoint/2010/main" val="3633505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7620000" cy="639762"/>
          </a:xfrm>
        </p:spPr>
        <p:txBody>
          <a:bodyPr/>
          <a:lstStyle/>
          <a:p>
            <a:r>
              <a:rPr lang="en-US" sz="3200" dirty="0"/>
              <a:t>Activity Diagram Details</a:t>
            </a:r>
          </a:p>
        </p:txBody>
      </p:sp>
      <p:sp>
        <p:nvSpPr>
          <p:cNvPr id="4" name="Content Placeholder 3">
            <a:extLst>
              <a:ext uri="{FF2B5EF4-FFF2-40B4-BE49-F238E27FC236}">
                <a16:creationId xmlns:a16="http://schemas.microsoft.com/office/drawing/2014/main" id="{EEFC3D93-6A56-454C-8AAE-88975C742450}"/>
              </a:ext>
            </a:extLst>
          </p:cNvPr>
          <p:cNvSpPr>
            <a:spLocks noGrp="1"/>
          </p:cNvSpPr>
          <p:nvPr>
            <p:ph idx="1"/>
          </p:nvPr>
        </p:nvSpPr>
        <p:spPr>
          <a:xfrm>
            <a:off x="457200" y="1219200"/>
            <a:ext cx="7620000" cy="4525963"/>
          </a:xfrm>
        </p:spPr>
        <p:txBody>
          <a:bodyPr/>
          <a:lstStyle/>
          <a:p>
            <a:r>
              <a:rPr lang="en-US" sz="2400" dirty="0">
                <a:effectLst/>
                <a:ea typeface="MS Mincho" panose="02020609040205080304" pitchFamily="49" charset="-128"/>
                <a:cs typeface="Times New Roman" panose="02020603050405020304" pitchFamily="18" charset="0"/>
              </a:rPr>
              <a:t>The text in the decision boxes</a:t>
            </a:r>
          </a:p>
          <a:p>
            <a:pPr lvl="1">
              <a:spcBef>
                <a:spcPts val="0"/>
              </a:spcBef>
              <a:spcAft>
                <a:spcPts val="0"/>
              </a:spcAft>
              <a:tabLst>
                <a:tab pos="457200" algn="l"/>
              </a:tabLst>
            </a:pPr>
            <a:r>
              <a:rPr lang="en-US" sz="2000" dirty="0">
                <a:effectLst/>
                <a:ea typeface="MS Mincho" panose="02020609040205080304" pitchFamily="49" charset="-128"/>
              </a:rPr>
              <a:t>Invalid age?</a:t>
            </a:r>
          </a:p>
          <a:p>
            <a:pPr lvl="1">
              <a:spcBef>
                <a:spcPts val="0"/>
              </a:spcBef>
              <a:spcAft>
                <a:spcPts val="0"/>
              </a:spcAft>
              <a:tabLst>
                <a:tab pos="457200" algn="l"/>
              </a:tabLst>
            </a:pPr>
            <a:r>
              <a:rPr lang="en-US" sz="2000" dirty="0">
                <a:effectLst/>
                <a:ea typeface="MS Mincho" panose="02020609040205080304" pitchFamily="49" charset="-128"/>
              </a:rPr>
              <a:t>Between 16 and 25?</a:t>
            </a:r>
          </a:p>
          <a:p>
            <a:pPr lvl="1">
              <a:spcBef>
                <a:spcPts val="0"/>
              </a:spcBef>
              <a:spcAft>
                <a:spcPts val="0"/>
              </a:spcAft>
              <a:tabLst>
                <a:tab pos="457200" algn="l"/>
              </a:tabLst>
            </a:pPr>
            <a:r>
              <a:rPr lang="en-US" sz="2000" dirty="0">
                <a:effectLst/>
                <a:ea typeface="MS Mincho" panose="02020609040205080304" pitchFamily="49" charset="-128"/>
              </a:rPr>
              <a:t>Older than 65?</a:t>
            </a:r>
          </a:p>
          <a:p>
            <a:pPr lvl="1">
              <a:spcBef>
                <a:spcPts val="0"/>
              </a:spcBef>
              <a:spcAft>
                <a:spcPts val="0"/>
              </a:spcAft>
              <a:tabLst>
                <a:tab pos="457200" algn="l"/>
              </a:tabLst>
            </a:pPr>
            <a:r>
              <a:rPr lang="en-US" sz="2000" dirty="0">
                <a:effectLst/>
                <a:ea typeface="MS Mincho" panose="02020609040205080304" pitchFamily="49" charset="-128"/>
              </a:rPr>
              <a:t>More than 10 claims?, (then in the lower part...)</a:t>
            </a:r>
          </a:p>
          <a:p>
            <a:pPr lvl="1">
              <a:spcBef>
                <a:spcPts val="0"/>
              </a:spcBef>
              <a:spcAft>
                <a:spcPts val="0"/>
              </a:spcAft>
              <a:tabLst>
                <a:tab pos="457200" algn="l"/>
              </a:tabLst>
            </a:pPr>
            <a:r>
              <a:rPr lang="en-US" sz="2000" dirty="0">
                <a:effectLst/>
                <a:ea typeface="MS Mincho" panose="02020609040205080304" pitchFamily="49" charset="-128"/>
              </a:rPr>
              <a:t>1 to 3 claims?</a:t>
            </a:r>
          </a:p>
          <a:p>
            <a:pPr lvl="1">
              <a:spcBef>
                <a:spcPts val="0"/>
              </a:spcBef>
              <a:spcAft>
                <a:spcPts val="0"/>
              </a:spcAft>
              <a:tabLst>
                <a:tab pos="457200" algn="l"/>
              </a:tabLst>
            </a:pPr>
            <a:r>
              <a:rPr lang="en-US" sz="2000" dirty="0">
                <a:effectLst/>
                <a:ea typeface="MS Mincho" panose="02020609040205080304" pitchFamily="49" charset="-128"/>
              </a:rPr>
              <a:t>4 to 10 claims?</a:t>
            </a:r>
          </a:p>
          <a:p>
            <a:pPr lvl="1">
              <a:spcBef>
                <a:spcPts val="0"/>
              </a:spcBef>
              <a:spcAft>
                <a:spcPts val="0"/>
              </a:spcAft>
              <a:tabLst>
                <a:tab pos="457200" algn="l"/>
              </a:tabLst>
            </a:pPr>
            <a:r>
              <a:rPr lang="en-US" sz="2000" dirty="0">
                <a:effectLst/>
                <a:ea typeface="MS Mincho" panose="02020609040205080304" pitchFamily="49" charset="-128"/>
              </a:rPr>
              <a:t>Good Student?</a:t>
            </a:r>
          </a:p>
          <a:p>
            <a:pPr lvl="1">
              <a:spcBef>
                <a:spcPts val="0"/>
              </a:spcBef>
              <a:spcAft>
                <a:spcPts val="0"/>
              </a:spcAft>
              <a:tabLst>
                <a:tab pos="457200" algn="l"/>
              </a:tabLst>
            </a:pPr>
            <a:r>
              <a:rPr lang="en-US" sz="2000" dirty="0">
                <a:effectLst/>
                <a:ea typeface="MS Mincho" panose="02020609040205080304" pitchFamily="49" charset="-128"/>
              </a:rPr>
              <a:t>Non-drinker?</a:t>
            </a:r>
          </a:p>
          <a:p>
            <a:pPr>
              <a:spcBef>
                <a:spcPts val="0"/>
              </a:spcBef>
              <a:spcAft>
                <a:spcPts val="0"/>
              </a:spcAft>
              <a:tabLst>
                <a:tab pos="457200" algn="l"/>
              </a:tabLst>
            </a:pPr>
            <a:r>
              <a:rPr lang="en-US" sz="2400" dirty="0">
                <a:effectLst/>
                <a:ea typeface="MS Mincho" panose="02020609040205080304" pitchFamily="49" charset="-128"/>
                <a:cs typeface="Times New Roman" panose="02020603050405020304" pitchFamily="18" charset="0"/>
              </a:rPr>
              <a:t>The actions shown as activities, i.e., the rounded rectangles, </a:t>
            </a:r>
          </a:p>
          <a:p>
            <a:pPr lvl="1">
              <a:spcBef>
                <a:spcPts val="0"/>
              </a:spcBef>
              <a:spcAft>
                <a:spcPts val="0"/>
              </a:spcAft>
              <a:tabLst>
                <a:tab pos="457200" algn="l"/>
              </a:tabLst>
            </a:pPr>
            <a:r>
              <a:rPr lang="en-US" sz="2000" dirty="0">
                <a:effectLst/>
                <a:ea typeface="MS Mincho" panose="02020609040205080304" pitchFamily="49" charset="-128"/>
                <a:cs typeface="Times New Roman" panose="02020603050405020304" pitchFamily="18" charset="0"/>
              </a:rPr>
              <a:t>are used to model the interactions </a:t>
            </a:r>
          </a:p>
          <a:p>
            <a:pPr lvl="1">
              <a:spcBef>
                <a:spcPts val="0"/>
              </a:spcBef>
              <a:spcAft>
                <a:spcPts val="0"/>
              </a:spcAft>
              <a:tabLst>
                <a:tab pos="457200" algn="l"/>
              </a:tabLst>
            </a:pPr>
            <a:r>
              <a:rPr lang="en-US" sz="2000" dirty="0">
                <a:effectLst/>
                <a:ea typeface="MS Mincho" panose="02020609040205080304" pitchFamily="49" charset="-128"/>
                <a:cs typeface="Times New Roman" panose="02020603050405020304" pitchFamily="18" charset="0"/>
              </a:rPr>
              <a:t>computations needed to compute the premium </a:t>
            </a:r>
          </a:p>
          <a:p>
            <a:pPr lvl="1">
              <a:spcBef>
                <a:spcPts val="0"/>
              </a:spcBef>
              <a:spcAft>
                <a:spcPts val="0"/>
              </a:spcAft>
              <a:tabLst>
                <a:tab pos="457200" algn="l"/>
              </a:tabLst>
            </a:pPr>
            <a:endParaRPr lang="en-US" sz="2000" dirty="0">
              <a:effectLst/>
              <a:latin typeface="Garamond" panose="02020404030301010803" pitchFamily="18" charset="0"/>
              <a:ea typeface="MS Mincho" panose="02020609040205080304" pitchFamily="49" charset="-128"/>
              <a:cs typeface="Times New Roman" panose="02020603050405020304" pitchFamily="18" charset="0"/>
            </a:endParaRPr>
          </a:p>
          <a:p>
            <a:pPr marL="0" marR="0" lvl="0" indent="0">
              <a:spcBef>
                <a:spcPts val="0"/>
              </a:spcBef>
              <a:spcAft>
                <a:spcPts val="0"/>
              </a:spcAft>
              <a:buNone/>
              <a:tabLst>
                <a:tab pos="457200" algn="l"/>
              </a:tabLst>
            </a:pPr>
            <a:endParaRPr lang="en-US" sz="1800" dirty="0">
              <a:effectLst/>
              <a:latin typeface="Times New Roman" panose="02020603050405020304" pitchFamily="18" charset="0"/>
              <a:ea typeface="MS Mincho" panose="02020609040205080304" pitchFamily="49" charset="-128"/>
            </a:endParaRPr>
          </a:p>
          <a:p>
            <a:pPr lvl="1"/>
            <a:endParaRPr lang="en-US" sz="2000" dirty="0"/>
          </a:p>
        </p:txBody>
      </p:sp>
    </p:spTree>
    <p:extLst>
      <p:ext uri="{BB962C8B-B14F-4D97-AF65-F5344CB8AC3E}">
        <p14:creationId xmlns:p14="http://schemas.microsoft.com/office/powerpoint/2010/main" val="225366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7620000" cy="639762"/>
          </a:xfrm>
        </p:spPr>
        <p:txBody>
          <a:bodyPr/>
          <a:lstStyle/>
          <a:p>
            <a:r>
              <a:rPr lang="en-US" sz="3200" dirty="0"/>
              <a:t>Web Interface</a:t>
            </a:r>
          </a:p>
        </p:txBody>
      </p:sp>
      <p:pic>
        <p:nvPicPr>
          <p:cNvPr id="8" name="Picture 7" descr="Graphical user interface, application&#10;&#10;Description automatically generated">
            <a:extLst>
              <a:ext uri="{FF2B5EF4-FFF2-40B4-BE49-F238E27FC236}">
                <a16:creationId xmlns:a16="http://schemas.microsoft.com/office/drawing/2014/main" id="{5AA75738-4DB6-4BFE-926F-998B1663E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1" y="1042654"/>
            <a:ext cx="5443882" cy="5255077"/>
          </a:xfrm>
          <a:prstGeom prst="rect">
            <a:avLst/>
          </a:prstGeom>
        </p:spPr>
      </p:pic>
    </p:spTree>
    <p:extLst>
      <p:ext uri="{BB962C8B-B14F-4D97-AF65-F5344CB8AC3E}">
        <p14:creationId xmlns:p14="http://schemas.microsoft.com/office/powerpoint/2010/main" val="32016666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7620000" cy="639762"/>
          </a:xfrm>
        </p:spPr>
        <p:txBody>
          <a:bodyPr/>
          <a:lstStyle/>
          <a:p>
            <a:r>
              <a:rPr lang="en-US" sz="3200" dirty="0"/>
              <a:t>Insurance Premium Test Case1 (of 64)</a:t>
            </a:r>
          </a:p>
        </p:txBody>
      </p:sp>
      <p:graphicFrame>
        <p:nvGraphicFramePr>
          <p:cNvPr id="6" name="Table 5">
            <a:extLst>
              <a:ext uri="{FF2B5EF4-FFF2-40B4-BE49-F238E27FC236}">
                <a16:creationId xmlns:a16="http://schemas.microsoft.com/office/drawing/2014/main" id="{E8A845F6-8F5D-4739-996E-46243BCA113C}"/>
              </a:ext>
            </a:extLst>
          </p:cNvPr>
          <p:cNvGraphicFramePr>
            <a:graphicFrameLocks noGrp="1"/>
          </p:cNvGraphicFramePr>
          <p:nvPr>
            <p:extLst>
              <p:ext uri="{D42A27DB-BD31-4B8C-83A1-F6EECF244321}">
                <p14:modId xmlns:p14="http://schemas.microsoft.com/office/powerpoint/2010/main" val="184892415"/>
              </p:ext>
            </p:extLst>
          </p:nvPr>
        </p:nvGraphicFramePr>
        <p:xfrm>
          <a:off x="457200" y="1295400"/>
          <a:ext cx="7696201" cy="3352800"/>
        </p:xfrm>
        <a:graphic>
          <a:graphicData uri="http://schemas.openxmlformats.org/drawingml/2006/table">
            <a:tbl>
              <a:tblPr>
                <a:tableStyleId>{5C22544A-7EE6-4342-B048-85BDC9FD1C3A}</a:tableStyleId>
              </a:tblPr>
              <a:tblGrid>
                <a:gridCol w="1322047">
                  <a:extLst>
                    <a:ext uri="{9D8B030D-6E8A-4147-A177-3AD203B41FA5}">
                      <a16:colId xmlns:a16="http://schemas.microsoft.com/office/drawing/2014/main" val="1835751842"/>
                    </a:ext>
                  </a:extLst>
                </a:gridCol>
                <a:gridCol w="3084776">
                  <a:extLst>
                    <a:ext uri="{9D8B030D-6E8A-4147-A177-3AD203B41FA5}">
                      <a16:colId xmlns:a16="http://schemas.microsoft.com/office/drawing/2014/main" val="2107517742"/>
                    </a:ext>
                  </a:extLst>
                </a:gridCol>
                <a:gridCol w="3289378">
                  <a:extLst>
                    <a:ext uri="{9D8B030D-6E8A-4147-A177-3AD203B41FA5}">
                      <a16:colId xmlns:a16="http://schemas.microsoft.com/office/drawing/2014/main" val="274879705"/>
                    </a:ext>
                  </a:extLst>
                </a:gridCol>
              </a:tblGrid>
              <a:tr h="1334098">
                <a:tc>
                  <a:txBody>
                    <a:bodyPr/>
                    <a:lstStyle/>
                    <a:p>
                      <a:pPr marL="0" marR="0">
                        <a:spcBef>
                          <a:spcPts val="0"/>
                        </a:spcBef>
                        <a:spcAft>
                          <a:spcPts val="0"/>
                        </a:spcAft>
                      </a:pPr>
                      <a:r>
                        <a:rPr lang="en-US" sz="1600" dirty="0">
                          <a:effectLst/>
                        </a:rPr>
                        <a:t>Test case 1:</a:t>
                      </a:r>
                      <a:endParaRPr lang="en-US" sz="160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1600" dirty="0">
                          <a:effectLst/>
                        </a:rPr>
                        <a:t>Decision/'Insurance Check' | Decision 'Invalid age'/Condition ((Age in 'Entered Data' Variable &lt; 16) or (Age in 'Entered Data' Variable &gt; 90)) is true</a:t>
                      </a:r>
                      <a:endParaRPr lang="en-US" sz="160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1600">
                          <a:effectLst/>
                        </a:rPr>
                        <a:t> </a:t>
                      </a:r>
                      <a:endParaRPr lang="en-US" sz="160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454150219"/>
                  </a:ext>
                </a:extLst>
              </a:tr>
              <a:tr h="351078">
                <a:tc>
                  <a:txBody>
                    <a:bodyPr/>
                    <a:lstStyle/>
                    <a:p>
                      <a:pPr marL="0" marR="0">
                        <a:spcBef>
                          <a:spcPts val="0"/>
                        </a:spcBef>
                        <a:spcAft>
                          <a:spcPts val="0"/>
                        </a:spcAft>
                      </a:pPr>
                      <a:r>
                        <a:rPr lang="en-US" sz="1600" dirty="0">
                          <a:effectLst/>
                        </a:rPr>
                        <a:t>Step</a:t>
                      </a:r>
                      <a:endParaRPr lang="en-US" sz="160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1600">
                          <a:effectLst/>
                        </a:rPr>
                        <a:t>Action(s)</a:t>
                      </a:r>
                      <a:endParaRPr lang="en-US" sz="160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1600">
                          <a:effectLst/>
                        </a:rPr>
                        <a:t>Verification Point(s)</a:t>
                      </a:r>
                      <a:endParaRPr lang="en-US" sz="160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227333589"/>
                  </a:ext>
                </a:extLst>
              </a:tr>
              <a:tr h="667050">
                <a:tc>
                  <a:txBody>
                    <a:bodyPr/>
                    <a:lstStyle/>
                    <a:p>
                      <a:pPr marL="0" marR="0">
                        <a:spcBef>
                          <a:spcPts val="0"/>
                        </a:spcBef>
                        <a:spcAft>
                          <a:spcPts val="0"/>
                        </a:spcAft>
                      </a:pPr>
                      <a:r>
                        <a:rPr lang="en-US" sz="1600" dirty="0">
                          <a:effectLst/>
                        </a:rPr>
                        <a:t>1</a:t>
                      </a:r>
                      <a:endParaRPr lang="en-US" sz="160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1600">
                          <a:effectLst/>
                        </a:rPr>
                        <a:t>Fill Data form in Home screen</a:t>
                      </a:r>
                      <a:br>
                        <a:rPr lang="en-US" sz="1600">
                          <a:effectLst/>
                        </a:rPr>
                      </a:br>
                      <a:r>
                        <a:rPr lang="en-US" sz="1600">
                          <a:effectLst/>
                        </a:rPr>
                        <a:t>  entering 0 in Age textbox</a:t>
                      </a:r>
                      <a:endParaRPr lang="en-US" sz="160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1600">
                          <a:effectLst/>
                        </a:rPr>
                        <a:t>No errors can be observed at the SUT</a:t>
                      </a:r>
                      <a:endParaRPr lang="en-US" sz="160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043014450"/>
                  </a:ext>
                </a:extLst>
              </a:tr>
              <a:tr h="1000574">
                <a:tc>
                  <a:txBody>
                    <a:bodyPr/>
                    <a:lstStyle/>
                    <a:p>
                      <a:pPr marL="0" marR="0">
                        <a:spcBef>
                          <a:spcPts val="0"/>
                        </a:spcBef>
                        <a:spcAft>
                          <a:spcPts val="0"/>
                        </a:spcAft>
                      </a:pPr>
                      <a:r>
                        <a:rPr lang="en-US" sz="1600" dirty="0">
                          <a:effectLst/>
                        </a:rPr>
                        <a:t>2</a:t>
                      </a:r>
                      <a:endParaRPr lang="en-US" sz="160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1600">
                          <a:effectLst/>
                        </a:rPr>
                        <a:t>Click Submit button in the Home screen in the Data form</a:t>
                      </a:r>
                      <a:endParaRPr lang="en-US" sz="160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1600" dirty="0">
                          <a:effectLst/>
                        </a:rPr>
                        <a:t>Application displays Rejected popup</a:t>
                      </a:r>
                      <a:br>
                        <a:rPr lang="en-US" sz="1600" dirty="0">
                          <a:effectLst/>
                        </a:rPr>
                      </a:br>
                      <a:r>
                        <a:rPr lang="en-US" sz="1600" dirty="0">
                          <a:effectLst/>
                        </a:rPr>
                        <a:t>  where Text is set to "Sorry, you are not eligible for insurance"</a:t>
                      </a:r>
                      <a:endParaRPr lang="en-US" sz="16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737569599"/>
                  </a:ext>
                </a:extLst>
              </a:tr>
            </a:tbl>
          </a:graphicData>
        </a:graphic>
      </p:graphicFrame>
    </p:spTree>
    <p:extLst>
      <p:ext uri="{BB962C8B-B14F-4D97-AF65-F5344CB8AC3E}">
        <p14:creationId xmlns:p14="http://schemas.microsoft.com/office/powerpoint/2010/main" val="20423596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7620000" cy="639762"/>
          </a:xfrm>
        </p:spPr>
        <p:txBody>
          <a:bodyPr/>
          <a:lstStyle/>
          <a:p>
            <a:r>
              <a:rPr lang="en-US" sz="3200" dirty="0"/>
              <a:t>Insurance Premium Action Invocations</a:t>
            </a:r>
          </a:p>
        </p:txBody>
      </p:sp>
      <p:graphicFrame>
        <p:nvGraphicFramePr>
          <p:cNvPr id="3" name="Table 2">
            <a:extLst>
              <a:ext uri="{FF2B5EF4-FFF2-40B4-BE49-F238E27FC236}">
                <a16:creationId xmlns:a16="http://schemas.microsoft.com/office/drawing/2014/main" id="{DA666AF8-3291-42D7-95E8-54B0F7C11FFE}"/>
              </a:ext>
            </a:extLst>
          </p:cNvPr>
          <p:cNvGraphicFramePr>
            <a:graphicFrameLocks noGrp="1"/>
          </p:cNvGraphicFramePr>
          <p:nvPr>
            <p:extLst>
              <p:ext uri="{D42A27DB-BD31-4B8C-83A1-F6EECF244321}">
                <p14:modId xmlns:p14="http://schemas.microsoft.com/office/powerpoint/2010/main" val="341799695"/>
              </p:ext>
            </p:extLst>
          </p:nvPr>
        </p:nvGraphicFramePr>
        <p:xfrm>
          <a:off x="742950" y="1028542"/>
          <a:ext cx="7105648" cy="4942751"/>
        </p:xfrm>
        <a:graphic>
          <a:graphicData uri="http://schemas.openxmlformats.org/drawingml/2006/table">
            <a:tbl>
              <a:tblPr firstRow="1" firstCol="1" lastRow="1" lastCol="1" bandRow="1" bandCol="1"/>
              <a:tblGrid>
                <a:gridCol w="4133850">
                  <a:extLst>
                    <a:ext uri="{9D8B030D-6E8A-4147-A177-3AD203B41FA5}">
                      <a16:colId xmlns:a16="http://schemas.microsoft.com/office/drawing/2014/main" val="370432476"/>
                    </a:ext>
                  </a:extLst>
                </a:gridCol>
                <a:gridCol w="457200">
                  <a:extLst>
                    <a:ext uri="{9D8B030D-6E8A-4147-A177-3AD203B41FA5}">
                      <a16:colId xmlns:a16="http://schemas.microsoft.com/office/drawing/2014/main" val="3310835734"/>
                    </a:ext>
                  </a:extLst>
                </a:gridCol>
                <a:gridCol w="381000">
                  <a:extLst>
                    <a:ext uri="{9D8B030D-6E8A-4147-A177-3AD203B41FA5}">
                      <a16:colId xmlns:a16="http://schemas.microsoft.com/office/drawing/2014/main" val="1848124961"/>
                    </a:ext>
                  </a:extLst>
                </a:gridCol>
                <a:gridCol w="457200">
                  <a:extLst>
                    <a:ext uri="{9D8B030D-6E8A-4147-A177-3AD203B41FA5}">
                      <a16:colId xmlns:a16="http://schemas.microsoft.com/office/drawing/2014/main" val="2389608384"/>
                    </a:ext>
                  </a:extLst>
                </a:gridCol>
                <a:gridCol w="381000">
                  <a:extLst>
                    <a:ext uri="{9D8B030D-6E8A-4147-A177-3AD203B41FA5}">
                      <a16:colId xmlns:a16="http://schemas.microsoft.com/office/drawing/2014/main" val="641179293"/>
                    </a:ext>
                  </a:extLst>
                </a:gridCol>
                <a:gridCol w="381000">
                  <a:extLst>
                    <a:ext uri="{9D8B030D-6E8A-4147-A177-3AD203B41FA5}">
                      <a16:colId xmlns:a16="http://schemas.microsoft.com/office/drawing/2014/main" val="2945704344"/>
                    </a:ext>
                  </a:extLst>
                </a:gridCol>
                <a:gridCol w="457200">
                  <a:extLst>
                    <a:ext uri="{9D8B030D-6E8A-4147-A177-3AD203B41FA5}">
                      <a16:colId xmlns:a16="http://schemas.microsoft.com/office/drawing/2014/main" val="677368966"/>
                    </a:ext>
                  </a:extLst>
                </a:gridCol>
                <a:gridCol w="457198">
                  <a:extLst>
                    <a:ext uri="{9D8B030D-6E8A-4147-A177-3AD203B41FA5}">
                      <a16:colId xmlns:a16="http://schemas.microsoft.com/office/drawing/2014/main" val="1259227521"/>
                    </a:ext>
                  </a:extLst>
                </a:gridCol>
              </a:tblGrid>
              <a:tr h="111752">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Action Invocations</a:t>
                      </a:r>
                      <a:endParaRPr lang="en-US" sz="1200">
                        <a:effectLst/>
                        <a:latin typeface="+mn-lt"/>
                        <a:ea typeface="MS Mincho" panose="02020609040205080304" pitchFamily="49" charset="-128"/>
                      </a:endParaRPr>
                    </a:p>
                  </a:txBody>
                  <a:tcPr marL="23947" marR="23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A</a:t>
                      </a:r>
                      <a:endParaRPr lang="en-US" sz="1200">
                        <a:effectLst/>
                        <a:latin typeface="+mn-lt"/>
                        <a:ea typeface="MS Mincho" panose="02020609040205080304" pitchFamily="49" charset="-128"/>
                      </a:endParaRPr>
                    </a:p>
                  </a:txBody>
                  <a:tcPr marL="23947" marR="23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B</a:t>
                      </a:r>
                      <a:endParaRPr lang="en-US" sz="1200">
                        <a:effectLst/>
                        <a:latin typeface="+mn-lt"/>
                        <a:ea typeface="MS Mincho" panose="02020609040205080304" pitchFamily="49" charset="-128"/>
                      </a:endParaRPr>
                    </a:p>
                  </a:txBody>
                  <a:tcPr marL="23947" marR="23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C</a:t>
                      </a:r>
                      <a:endParaRPr lang="en-US" sz="1200">
                        <a:effectLst/>
                        <a:latin typeface="+mn-lt"/>
                        <a:ea typeface="MS Mincho" panose="02020609040205080304" pitchFamily="49" charset="-128"/>
                      </a:endParaRPr>
                    </a:p>
                  </a:txBody>
                  <a:tcPr marL="23947" marR="23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D</a:t>
                      </a:r>
                      <a:endParaRPr lang="en-US" sz="1200">
                        <a:effectLst/>
                        <a:latin typeface="+mn-lt"/>
                        <a:ea typeface="MS Mincho" panose="02020609040205080304" pitchFamily="49" charset="-128"/>
                      </a:endParaRPr>
                    </a:p>
                  </a:txBody>
                  <a:tcPr marL="23947" marR="23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E</a:t>
                      </a:r>
                      <a:endParaRPr lang="en-US" sz="1200">
                        <a:effectLst/>
                        <a:latin typeface="+mn-lt"/>
                        <a:ea typeface="MS Mincho" panose="02020609040205080304" pitchFamily="49" charset="-128"/>
                      </a:endParaRPr>
                    </a:p>
                  </a:txBody>
                  <a:tcPr marL="23947" marR="23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F</a:t>
                      </a:r>
                      <a:endParaRPr lang="en-US" sz="1200">
                        <a:effectLst/>
                        <a:latin typeface="+mn-lt"/>
                        <a:ea typeface="MS Mincho" panose="02020609040205080304" pitchFamily="49" charset="-128"/>
                      </a:endParaRPr>
                    </a:p>
                  </a:txBody>
                  <a:tcPr marL="23947" marR="23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G</a:t>
                      </a:r>
                      <a:endParaRPr lang="en-US" sz="1200">
                        <a:effectLst/>
                        <a:latin typeface="+mn-lt"/>
                        <a:ea typeface="MS Mincho" panose="02020609040205080304" pitchFamily="49" charset="-128"/>
                      </a:endParaRPr>
                    </a:p>
                  </a:txBody>
                  <a:tcPr marL="23947" marR="23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9936196"/>
                  </a:ext>
                </a:extLst>
              </a:tr>
              <a:tr h="335257">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'Insurance Check'  /Activity 'Base Rate 1.2'/Action #1: SV: 'Premium' &lt;- 360</a:t>
                      </a:r>
                      <a:endParaRPr lang="en-US" sz="1200">
                        <a:effectLst/>
                        <a:latin typeface="+mn-lt"/>
                        <a:ea typeface="MS Mincho" panose="02020609040205080304" pitchFamily="49" charset="-128"/>
                      </a:endParaRPr>
                    </a:p>
                  </a:txBody>
                  <a:tcPr marL="23947" marR="23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X</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X</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X</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X</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5459382"/>
                  </a:ext>
                </a:extLst>
              </a:tr>
              <a:tr h="335257">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'Insurance Check'  /Activity 'Base Rate 1.5'/Action #1: SV: 'Premium' &lt;- 450</a:t>
                      </a:r>
                      <a:endParaRPr lang="en-US" sz="1200">
                        <a:effectLst/>
                        <a:latin typeface="+mn-lt"/>
                        <a:ea typeface="MS Mincho" panose="02020609040205080304" pitchFamily="49" charset="-128"/>
                      </a:endParaRPr>
                    </a:p>
                  </a:txBody>
                  <a:tcPr marL="23947" marR="23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X</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1438823"/>
                  </a:ext>
                </a:extLst>
              </a:tr>
              <a:tr h="335257">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'Insurance Check'  /Activity 'Get inputs'/Action #1: FF: 'Data' Form</a:t>
                      </a:r>
                      <a:endParaRPr lang="en-US" sz="1200">
                        <a:effectLst/>
                        <a:latin typeface="+mn-lt"/>
                        <a:ea typeface="MS Mincho" panose="02020609040205080304" pitchFamily="49" charset="-128"/>
                      </a:endParaRPr>
                    </a:p>
                  </a:txBody>
                  <a:tcPr marL="23947" marR="23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X</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X</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X</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X</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X</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X</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X</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0305337"/>
                  </a:ext>
                </a:extLst>
              </a:tr>
              <a:tr h="335257">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'Insurance Check'  /Activity 'Get inputs'/Action #2: CB: 'Submit' Button</a:t>
                      </a:r>
                      <a:endParaRPr lang="en-US" sz="1200">
                        <a:effectLst/>
                        <a:latin typeface="+mn-lt"/>
                        <a:ea typeface="MS Mincho" panose="02020609040205080304" pitchFamily="49" charset="-128"/>
                      </a:endParaRPr>
                    </a:p>
                  </a:txBody>
                  <a:tcPr marL="23947" marR="23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X</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X</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X</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X</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X</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X</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X</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7043632"/>
                  </a:ext>
                </a:extLst>
              </a:tr>
              <a:tr h="335257">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'Insurance Check'  /Activity 'No insurance'/Action #1: DP: 'Rejected' Popup</a:t>
                      </a:r>
                      <a:endParaRPr lang="en-US" sz="1200">
                        <a:effectLst/>
                        <a:latin typeface="+mn-lt"/>
                        <a:ea typeface="MS Mincho" panose="02020609040205080304" pitchFamily="49" charset="-128"/>
                      </a:endParaRPr>
                    </a:p>
                  </a:txBody>
                  <a:tcPr marL="23947" marR="23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X</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mn-lt"/>
                          <a:ea typeface="MS Mincho" panose="02020609040205080304" pitchFamily="49" charset="-128"/>
                          <a:cs typeface="Arial" panose="020B0604020202020204" pitchFamily="34" charset="0"/>
                        </a:rPr>
                        <a:t>X</a:t>
                      </a:r>
                      <a:endParaRPr lang="en-US" sz="1200" dirty="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X</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840244"/>
                  </a:ext>
                </a:extLst>
              </a:tr>
              <a:tr h="335257">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'Insurance Check'  /Activity 'Normal base rate'/Action #1: SV: 'Premium' &lt;- 300</a:t>
                      </a:r>
                      <a:endParaRPr lang="en-US" sz="1200">
                        <a:effectLst/>
                        <a:latin typeface="+mn-lt"/>
                        <a:ea typeface="MS Mincho" panose="02020609040205080304" pitchFamily="49" charset="-128"/>
                      </a:endParaRPr>
                    </a:p>
                  </a:txBody>
                  <a:tcPr marL="23947" marR="23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X</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8064570"/>
                  </a:ext>
                </a:extLst>
              </a:tr>
              <a:tr h="391133">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'Insurance Check'  /Activity 'Premium plus 100'/Action #1: SV: 'Premium' &lt;- ('Premium' Variable + 100)</a:t>
                      </a:r>
                      <a:endParaRPr lang="en-US" sz="1200">
                        <a:effectLst/>
                        <a:latin typeface="+mn-lt"/>
                        <a:ea typeface="MS Mincho" panose="02020609040205080304" pitchFamily="49" charset="-128"/>
                      </a:endParaRPr>
                    </a:p>
                  </a:txBody>
                  <a:tcPr marL="23947" marR="23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X</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X</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3932535"/>
                  </a:ext>
                </a:extLst>
              </a:tr>
              <a:tr h="391133">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'Insurance Check' /Activity 'Premium plus 300'/Action #1: SV: 'Premium' &lt;- ('Premium' Variable + 300)</a:t>
                      </a:r>
                      <a:endParaRPr lang="en-US" sz="1200">
                        <a:effectLst/>
                        <a:latin typeface="+mn-lt"/>
                        <a:ea typeface="MS Mincho" panose="02020609040205080304" pitchFamily="49" charset="-128"/>
                      </a:endParaRPr>
                    </a:p>
                  </a:txBody>
                  <a:tcPr marL="23947" marR="23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X</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6719209"/>
                  </a:ext>
                </a:extLst>
              </a:tr>
              <a:tr h="502885">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'Insurance Check' /Activity 'Reduce for good student'/Action #1: SV: 'Premium' &lt;- ('Premium' Variable - 50</a:t>
                      </a:r>
                      <a:endParaRPr lang="en-US" sz="1200">
                        <a:effectLst/>
                        <a:latin typeface="+mn-lt"/>
                        <a:ea typeface="MS Mincho" panose="02020609040205080304" pitchFamily="49" charset="-128"/>
                      </a:endParaRPr>
                    </a:p>
                  </a:txBody>
                  <a:tcPr marL="23947" marR="23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X</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X</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X</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2877986"/>
                  </a:ext>
                </a:extLst>
              </a:tr>
              <a:tr h="502885">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'Insurance Check' /Activity 'Reduce for n on-drinker'/Action #1: </a:t>
                      </a:r>
                      <a:endParaRPr lang="en-US" sz="1200">
                        <a:effectLst/>
                        <a:latin typeface="+mn-lt"/>
                        <a:ea typeface="MS Mincho" panose="02020609040205080304" pitchFamily="49" charset="-128"/>
                      </a:endParaRPr>
                    </a:p>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SV: 'Premium' &lt;- ('Premium' Variable - 75)</a:t>
                      </a:r>
                      <a:endParaRPr lang="en-US" sz="1200">
                        <a:effectLst/>
                        <a:latin typeface="+mn-lt"/>
                        <a:ea typeface="MS Mincho" panose="02020609040205080304" pitchFamily="49" charset="-128"/>
                      </a:endParaRPr>
                    </a:p>
                  </a:txBody>
                  <a:tcPr marL="23947" marR="23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X</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X</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mn-lt"/>
                          <a:ea typeface="MS Mincho" panose="02020609040205080304" pitchFamily="49" charset="-128"/>
                          <a:cs typeface="Arial" panose="020B0604020202020204" pitchFamily="34" charset="0"/>
                        </a:rPr>
                        <a:t>X</a:t>
                      </a:r>
                      <a:endParaRPr lang="en-US" sz="120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103096"/>
                  </a:ext>
                </a:extLst>
              </a:tr>
              <a:tr h="614637">
                <a:tc>
                  <a:txBody>
                    <a:bodyPr/>
                    <a:lstStyle/>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'Insurance Check' /Activity 'You have been accepted to our insurance</a:t>
                      </a:r>
                      <a:endParaRPr lang="en-US" sz="1200">
                        <a:effectLst/>
                        <a:latin typeface="+mn-lt"/>
                        <a:ea typeface="MS Mincho" panose="02020609040205080304" pitchFamily="49" charset="-128"/>
                      </a:endParaRPr>
                    </a:p>
                    <a:p>
                      <a:pPr marL="0" marR="0">
                        <a:spcBef>
                          <a:spcPts val="0"/>
                        </a:spcBef>
                        <a:spcAft>
                          <a:spcPts val="0"/>
                        </a:spcAft>
                      </a:pPr>
                      <a:r>
                        <a:rPr lang="en-US" sz="1200">
                          <a:effectLst/>
                          <a:latin typeface="+mn-lt"/>
                          <a:ea typeface="MS Mincho" panose="02020609040205080304" pitchFamily="49" charset="-128"/>
                          <a:cs typeface="Arial" panose="020B0604020202020204" pitchFamily="34" charset="0"/>
                        </a:rPr>
                        <a:t> program and your premium will be $'/Action #1: DP: 'Accepted' Popup</a:t>
                      </a:r>
                      <a:endParaRPr lang="en-US" sz="1200">
                        <a:effectLst/>
                        <a:latin typeface="+mn-lt"/>
                        <a:ea typeface="MS Mincho" panose="02020609040205080304" pitchFamily="49" charset="-128"/>
                      </a:endParaRPr>
                    </a:p>
                  </a:txBody>
                  <a:tcPr marL="23947" marR="23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mn-lt"/>
                          <a:ea typeface="MS Mincho" panose="02020609040205080304" pitchFamily="49" charset="-128"/>
                          <a:cs typeface="Arial" panose="020B0604020202020204" pitchFamily="34" charset="0"/>
                        </a:rPr>
                        <a:t> </a:t>
                      </a:r>
                      <a:endParaRPr lang="en-US" sz="1200" dirty="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mn-lt"/>
                          <a:ea typeface="MS Mincho" panose="02020609040205080304" pitchFamily="49" charset="-128"/>
                          <a:cs typeface="Arial" panose="020B0604020202020204" pitchFamily="34" charset="0"/>
                        </a:rPr>
                        <a:t> </a:t>
                      </a:r>
                      <a:endParaRPr lang="en-US" sz="1200" dirty="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mn-lt"/>
                          <a:ea typeface="MS Mincho" panose="02020609040205080304" pitchFamily="49" charset="-128"/>
                          <a:cs typeface="Arial" panose="020B0604020202020204" pitchFamily="34" charset="0"/>
                        </a:rPr>
                        <a:t> </a:t>
                      </a:r>
                      <a:endParaRPr lang="en-US" sz="1200" dirty="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mn-lt"/>
                          <a:ea typeface="MS Mincho" panose="02020609040205080304" pitchFamily="49" charset="-128"/>
                          <a:cs typeface="Arial" panose="020B0604020202020204" pitchFamily="34" charset="0"/>
                        </a:rPr>
                        <a:t>X</a:t>
                      </a:r>
                      <a:endParaRPr lang="en-US" sz="1200" dirty="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mn-lt"/>
                          <a:ea typeface="MS Mincho" panose="02020609040205080304" pitchFamily="49" charset="-128"/>
                          <a:cs typeface="Arial" panose="020B0604020202020204" pitchFamily="34" charset="0"/>
                        </a:rPr>
                        <a:t>X</a:t>
                      </a:r>
                      <a:endParaRPr lang="en-US" sz="1200" dirty="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mn-lt"/>
                          <a:ea typeface="MS Mincho" panose="02020609040205080304" pitchFamily="49" charset="-128"/>
                          <a:cs typeface="Arial" panose="020B0604020202020204" pitchFamily="34" charset="0"/>
                        </a:rPr>
                        <a:t>X</a:t>
                      </a:r>
                      <a:endParaRPr lang="en-US" sz="1200" dirty="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mn-lt"/>
                          <a:ea typeface="MS Mincho" panose="02020609040205080304" pitchFamily="49" charset="-128"/>
                          <a:cs typeface="Arial" panose="020B0604020202020204" pitchFamily="34" charset="0"/>
                        </a:rPr>
                        <a:t>X</a:t>
                      </a:r>
                      <a:endParaRPr lang="en-US" sz="1200" dirty="0">
                        <a:effectLst/>
                        <a:latin typeface="+mn-lt"/>
                        <a:ea typeface="MS Mincho" panose="02020609040205080304" pitchFamily="49" charset="-128"/>
                      </a:endParaRPr>
                    </a:p>
                  </a:txBody>
                  <a:tcPr marL="23947" marR="2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6003027"/>
                  </a:ext>
                </a:extLst>
              </a:tr>
            </a:tbl>
          </a:graphicData>
        </a:graphic>
      </p:graphicFrame>
    </p:spTree>
    <p:extLst>
      <p:ext uri="{BB962C8B-B14F-4D97-AF65-F5344CB8AC3E}">
        <p14:creationId xmlns:p14="http://schemas.microsoft.com/office/powerpoint/2010/main" val="22029136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7620000" cy="639762"/>
          </a:xfrm>
        </p:spPr>
        <p:txBody>
          <a:bodyPr/>
          <a:lstStyle/>
          <a:p>
            <a:r>
              <a:rPr lang="en-US" sz="3200" dirty="0"/>
              <a:t>Garage Door UML State Machine</a:t>
            </a:r>
          </a:p>
        </p:txBody>
      </p:sp>
      <p:pic>
        <p:nvPicPr>
          <p:cNvPr id="6" name="Picture 5" descr="Diagram&#10;&#10;Description automatically generated">
            <a:extLst>
              <a:ext uri="{FF2B5EF4-FFF2-40B4-BE49-F238E27FC236}">
                <a16:creationId xmlns:a16="http://schemas.microsoft.com/office/drawing/2014/main" id="{4385C406-040F-485C-A45F-0F237EF00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44" y="1070291"/>
            <a:ext cx="8264556" cy="4263709"/>
          </a:xfrm>
          <a:prstGeom prst="rect">
            <a:avLst/>
          </a:prstGeom>
        </p:spPr>
      </p:pic>
    </p:spTree>
    <p:extLst>
      <p:ext uri="{BB962C8B-B14F-4D97-AF65-F5344CB8AC3E}">
        <p14:creationId xmlns:p14="http://schemas.microsoft.com/office/powerpoint/2010/main" val="4155783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7620000" cy="639762"/>
          </a:xfrm>
        </p:spPr>
        <p:txBody>
          <a:bodyPr/>
          <a:lstStyle/>
          <a:p>
            <a:r>
              <a:rPr lang="en-US" sz="3200" dirty="0"/>
              <a:t>Garage Door Test Cases (1 and 2 of 17)</a:t>
            </a:r>
          </a:p>
        </p:txBody>
      </p:sp>
      <p:graphicFrame>
        <p:nvGraphicFramePr>
          <p:cNvPr id="4" name="Table 3">
            <a:extLst>
              <a:ext uri="{FF2B5EF4-FFF2-40B4-BE49-F238E27FC236}">
                <a16:creationId xmlns:a16="http://schemas.microsoft.com/office/drawing/2014/main" id="{E317687D-6699-4329-AE68-3844EE7CA7EE}"/>
              </a:ext>
            </a:extLst>
          </p:cNvPr>
          <p:cNvGraphicFramePr>
            <a:graphicFrameLocks noGrp="1"/>
          </p:cNvGraphicFramePr>
          <p:nvPr>
            <p:extLst>
              <p:ext uri="{D42A27DB-BD31-4B8C-83A1-F6EECF244321}">
                <p14:modId xmlns:p14="http://schemas.microsoft.com/office/powerpoint/2010/main" val="1228038235"/>
              </p:ext>
            </p:extLst>
          </p:nvPr>
        </p:nvGraphicFramePr>
        <p:xfrm>
          <a:off x="685800" y="1371600"/>
          <a:ext cx="7467601" cy="4038600"/>
        </p:xfrm>
        <a:graphic>
          <a:graphicData uri="http://schemas.openxmlformats.org/drawingml/2006/table">
            <a:tbl>
              <a:tblPr>
                <a:tableStyleId>{5C22544A-7EE6-4342-B048-85BDC9FD1C3A}</a:tableStyleId>
              </a:tblPr>
              <a:tblGrid>
                <a:gridCol w="1349109">
                  <a:extLst>
                    <a:ext uri="{9D8B030D-6E8A-4147-A177-3AD203B41FA5}">
                      <a16:colId xmlns:a16="http://schemas.microsoft.com/office/drawing/2014/main" val="269881696"/>
                    </a:ext>
                  </a:extLst>
                </a:gridCol>
                <a:gridCol w="3059246">
                  <a:extLst>
                    <a:ext uri="{9D8B030D-6E8A-4147-A177-3AD203B41FA5}">
                      <a16:colId xmlns:a16="http://schemas.microsoft.com/office/drawing/2014/main" val="893100147"/>
                    </a:ext>
                  </a:extLst>
                </a:gridCol>
                <a:gridCol w="3059246">
                  <a:extLst>
                    <a:ext uri="{9D8B030D-6E8A-4147-A177-3AD203B41FA5}">
                      <a16:colId xmlns:a16="http://schemas.microsoft.com/office/drawing/2014/main" val="1897191190"/>
                    </a:ext>
                  </a:extLst>
                </a:gridCol>
              </a:tblGrid>
              <a:tr h="403860">
                <a:tc>
                  <a:txBody>
                    <a:bodyPr/>
                    <a:lstStyle/>
                    <a:p>
                      <a:pPr marL="0" marR="0" algn="ctr">
                        <a:spcBef>
                          <a:spcPts val="0"/>
                        </a:spcBef>
                        <a:spcAft>
                          <a:spcPts val="0"/>
                        </a:spcAft>
                      </a:pPr>
                      <a:r>
                        <a:rPr lang="en-US" sz="1600">
                          <a:effectLst/>
                        </a:rPr>
                        <a:t>Test case 1:</a:t>
                      </a:r>
                      <a:endParaRPr lang="en-US"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L="0" marR="0">
                        <a:spcBef>
                          <a:spcPts val="0"/>
                        </a:spcBef>
                        <a:spcAft>
                          <a:spcPts val="0"/>
                        </a:spcAft>
                      </a:pPr>
                      <a:r>
                        <a:rPr lang="en-US" sz="1600">
                          <a:effectLst/>
                        </a:rPr>
                        <a:t>s1, s5</a:t>
                      </a:r>
                      <a:endParaRPr lang="en-US"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L="0" marR="0">
                        <a:spcBef>
                          <a:spcPts val="0"/>
                        </a:spcBef>
                        <a:spcAft>
                          <a:spcPts val="0"/>
                        </a:spcAft>
                      </a:pPr>
                      <a:r>
                        <a:rPr lang="en-US" sz="1600">
                          <a:effectLst/>
                        </a:rPr>
                        <a:t> </a:t>
                      </a:r>
                      <a:endParaRPr lang="en-US" sz="1600">
                        <a:effectLst/>
                        <a:latin typeface="Times New Roman" panose="02020603050405020304" pitchFamily="18" charset="0"/>
                        <a:ea typeface="MS Mincho" panose="02020609040205080304" pitchFamily="49" charset="-128"/>
                      </a:endParaRPr>
                    </a:p>
                  </a:txBody>
                  <a:tcPr marL="68580" marR="68580" marT="0" marB="0" anchor="ctr"/>
                </a:tc>
                <a:extLst>
                  <a:ext uri="{0D108BD9-81ED-4DB2-BD59-A6C34878D82A}">
                    <a16:rowId xmlns:a16="http://schemas.microsoft.com/office/drawing/2014/main" val="3114036171"/>
                  </a:ext>
                </a:extLst>
              </a:tr>
              <a:tr h="403860">
                <a:tc>
                  <a:txBody>
                    <a:bodyPr/>
                    <a:lstStyle/>
                    <a:p>
                      <a:pPr marL="0" marR="0" algn="ctr">
                        <a:spcBef>
                          <a:spcPts val="0"/>
                        </a:spcBef>
                        <a:spcAft>
                          <a:spcPts val="0"/>
                        </a:spcAft>
                      </a:pPr>
                      <a:r>
                        <a:rPr lang="en-US" sz="1600">
                          <a:effectLst/>
                        </a:rPr>
                        <a:t>Step</a:t>
                      </a:r>
                      <a:endParaRPr lang="en-US"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L="0" marR="0">
                        <a:spcBef>
                          <a:spcPts val="0"/>
                        </a:spcBef>
                        <a:spcAft>
                          <a:spcPts val="0"/>
                        </a:spcAft>
                      </a:pPr>
                      <a:r>
                        <a:rPr lang="en-US" sz="1600">
                          <a:effectLst/>
                        </a:rPr>
                        <a:t>Action(s)</a:t>
                      </a:r>
                      <a:endParaRPr lang="en-US"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L="0" marR="0">
                        <a:spcBef>
                          <a:spcPts val="0"/>
                        </a:spcBef>
                        <a:spcAft>
                          <a:spcPts val="0"/>
                        </a:spcAft>
                      </a:pPr>
                      <a:r>
                        <a:rPr lang="en-US" sz="1600">
                          <a:effectLst/>
                        </a:rPr>
                        <a:t>Verification Point(s)</a:t>
                      </a:r>
                      <a:endParaRPr lang="en-US" sz="1600">
                        <a:effectLst/>
                        <a:latin typeface="Times New Roman" panose="02020603050405020304" pitchFamily="18" charset="0"/>
                        <a:ea typeface="MS Mincho" panose="02020609040205080304" pitchFamily="49" charset="-128"/>
                      </a:endParaRPr>
                    </a:p>
                  </a:txBody>
                  <a:tcPr marL="68580" marR="68580" marT="0" marB="0" anchor="ctr"/>
                </a:tc>
                <a:extLst>
                  <a:ext uri="{0D108BD9-81ED-4DB2-BD59-A6C34878D82A}">
                    <a16:rowId xmlns:a16="http://schemas.microsoft.com/office/drawing/2014/main" val="3375853207"/>
                  </a:ext>
                </a:extLst>
              </a:tr>
              <a:tr h="807720">
                <a:tc>
                  <a:txBody>
                    <a:bodyPr/>
                    <a:lstStyle/>
                    <a:p>
                      <a:pPr marL="0" marR="0" algn="ctr">
                        <a:spcBef>
                          <a:spcPts val="0"/>
                        </a:spcBef>
                        <a:spcAft>
                          <a:spcPts val="0"/>
                        </a:spcAft>
                      </a:pPr>
                      <a:r>
                        <a:rPr lang="en-US" sz="1600">
                          <a:effectLst/>
                        </a:rPr>
                        <a:t>1</a:t>
                      </a:r>
                      <a:endParaRPr lang="en-US"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L="0" marR="0">
                        <a:spcBef>
                          <a:spcPts val="0"/>
                        </a:spcBef>
                        <a:spcAft>
                          <a:spcPts val="0"/>
                        </a:spcAft>
                      </a:pPr>
                      <a:r>
                        <a:rPr lang="en-US" sz="1600">
                          <a:effectLst/>
                        </a:rPr>
                        <a:t>Provide system with input e1: control signal</a:t>
                      </a:r>
                      <a:endParaRPr lang="en-US"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L="0" marR="0">
                        <a:spcBef>
                          <a:spcPts val="0"/>
                        </a:spcBef>
                        <a:spcAft>
                          <a:spcPts val="0"/>
                        </a:spcAft>
                      </a:pPr>
                      <a:r>
                        <a:rPr lang="en-US" sz="1600">
                          <a:effectLst/>
                        </a:rPr>
                        <a:t>System performs action a1: start drive motor "down".</a:t>
                      </a:r>
                      <a:endParaRPr lang="en-US" sz="1600">
                        <a:effectLst/>
                        <a:latin typeface="Times New Roman" panose="02020603050405020304" pitchFamily="18" charset="0"/>
                        <a:ea typeface="MS Mincho" panose="02020609040205080304" pitchFamily="49" charset="-128"/>
                      </a:endParaRPr>
                    </a:p>
                  </a:txBody>
                  <a:tcPr marL="68580" marR="68580" marT="0" marB="0" anchor="ctr"/>
                </a:tc>
                <a:extLst>
                  <a:ext uri="{0D108BD9-81ED-4DB2-BD59-A6C34878D82A}">
                    <a16:rowId xmlns:a16="http://schemas.microsoft.com/office/drawing/2014/main" val="1343149970"/>
                  </a:ext>
                </a:extLst>
              </a:tr>
              <a:tr h="403860">
                <a:tc>
                  <a:txBody>
                    <a:bodyPr/>
                    <a:lstStyle/>
                    <a:p>
                      <a:pPr marL="0" marR="0" algn="ctr">
                        <a:spcBef>
                          <a:spcPts val="0"/>
                        </a:spcBef>
                        <a:spcAft>
                          <a:spcPts val="0"/>
                        </a:spcAft>
                      </a:pPr>
                      <a:r>
                        <a:rPr lang="en-US" sz="1600">
                          <a:effectLst/>
                        </a:rPr>
                        <a:t>Test case 2:</a:t>
                      </a:r>
                      <a:endParaRPr lang="en-US"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L="0" marR="0">
                        <a:spcBef>
                          <a:spcPts val="0"/>
                        </a:spcBef>
                        <a:spcAft>
                          <a:spcPts val="0"/>
                        </a:spcAft>
                      </a:pPr>
                      <a:r>
                        <a:rPr lang="en-US" sz="1600">
                          <a:effectLst/>
                        </a:rPr>
                        <a:t>s1, s5, s3</a:t>
                      </a:r>
                      <a:endParaRPr lang="en-US"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L="0" marR="0">
                        <a:spcBef>
                          <a:spcPts val="0"/>
                        </a:spcBef>
                        <a:spcAft>
                          <a:spcPts val="0"/>
                        </a:spcAft>
                      </a:pPr>
                      <a:r>
                        <a:rPr lang="en-US" sz="1600">
                          <a:effectLst/>
                        </a:rPr>
                        <a:t> </a:t>
                      </a:r>
                      <a:endParaRPr lang="en-US" sz="1600">
                        <a:effectLst/>
                        <a:latin typeface="Times New Roman" panose="02020603050405020304" pitchFamily="18" charset="0"/>
                        <a:ea typeface="MS Mincho" panose="02020609040205080304" pitchFamily="49" charset="-128"/>
                      </a:endParaRPr>
                    </a:p>
                  </a:txBody>
                  <a:tcPr marL="68580" marR="68580" marT="0" marB="0" anchor="ctr"/>
                </a:tc>
                <a:extLst>
                  <a:ext uri="{0D108BD9-81ED-4DB2-BD59-A6C34878D82A}">
                    <a16:rowId xmlns:a16="http://schemas.microsoft.com/office/drawing/2014/main" val="4252766778"/>
                  </a:ext>
                </a:extLst>
              </a:tr>
              <a:tr h="403860">
                <a:tc>
                  <a:txBody>
                    <a:bodyPr/>
                    <a:lstStyle/>
                    <a:p>
                      <a:pPr marL="0" marR="0" algn="ctr">
                        <a:spcBef>
                          <a:spcPts val="0"/>
                        </a:spcBef>
                        <a:spcAft>
                          <a:spcPts val="0"/>
                        </a:spcAft>
                      </a:pPr>
                      <a:r>
                        <a:rPr lang="en-US" sz="1600">
                          <a:effectLst/>
                        </a:rPr>
                        <a:t>Step</a:t>
                      </a:r>
                      <a:endParaRPr lang="en-US"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L="0" marR="0">
                        <a:spcBef>
                          <a:spcPts val="0"/>
                        </a:spcBef>
                        <a:spcAft>
                          <a:spcPts val="0"/>
                        </a:spcAft>
                      </a:pPr>
                      <a:r>
                        <a:rPr lang="en-US" sz="1600" dirty="0">
                          <a:effectLst/>
                        </a:rPr>
                        <a:t>Action(s)</a:t>
                      </a:r>
                      <a:endParaRPr lang="en-US" sz="16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L="0" marR="0">
                        <a:spcBef>
                          <a:spcPts val="0"/>
                        </a:spcBef>
                        <a:spcAft>
                          <a:spcPts val="0"/>
                        </a:spcAft>
                      </a:pPr>
                      <a:r>
                        <a:rPr lang="en-US" sz="1600">
                          <a:effectLst/>
                        </a:rPr>
                        <a:t>Verification Point(s)</a:t>
                      </a:r>
                      <a:endParaRPr lang="en-US" sz="1600">
                        <a:effectLst/>
                        <a:latin typeface="Times New Roman" panose="02020603050405020304" pitchFamily="18" charset="0"/>
                        <a:ea typeface="MS Mincho" panose="02020609040205080304" pitchFamily="49" charset="-128"/>
                      </a:endParaRPr>
                    </a:p>
                  </a:txBody>
                  <a:tcPr marL="68580" marR="68580" marT="0" marB="0" anchor="ctr"/>
                </a:tc>
                <a:extLst>
                  <a:ext uri="{0D108BD9-81ED-4DB2-BD59-A6C34878D82A}">
                    <a16:rowId xmlns:a16="http://schemas.microsoft.com/office/drawing/2014/main" val="2283934973"/>
                  </a:ext>
                </a:extLst>
              </a:tr>
              <a:tr h="807720">
                <a:tc>
                  <a:txBody>
                    <a:bodyPr/>
                    <a:lstStyle/>
                    <a:p>
                      <a:pPr marL="0" marR="0" algn="ctr">
                        <a:spcBef>
                          <a:spcPts val="0"/>
                        </a:spcBef>
                        <a:spcAft>
                          <a:spcPts val="0"/>
                        </a:spcAft>
                      </a:pPr>
                      <a:r>
                        <a:rPr lang="en-US" sz="1600">
                          <a:effectLst/>
                        </a:rPr>
                        <a:t>1</a:t>
                      </a:r>
                      <a:endParaRPr lang="en-US"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L="0" marR="0">
                        <a:spcBef>
                          <a:spcPts val="0"/>
                        </a:spcBef>
                        <a:spcAft>
                          <a:spcPts val="0"/>
                        </a:spcAft>
                      </a:pPr>
                      <a:r>
                        <a:rPr lang="en-US" sz="1600">
                          <a:effectLst/>
                        </a:rPr>
                        <a:t>Provide system with input e1: control signal</a:t>
                      </a:r>
                      <a:endParaRPr lang="en-US"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L="0" marR="0">
                        <a:spcBef>
                          <a:spcPts val="0"/>
                        </a:spcBef>
                        <a:spcAft>
                          <a:spcPts val="0"/>
                        </a:spcAft>
                      </a:pPr>
                      <a:r>
                        <a:rPr lang="en-US" sz="1600">
                          <a:effectLst/>
                        </a:rPr>
                        <a:t>System performs action a1: start drive motor "down".</a:t>
                      </a:r>
                      <a:endParaRPr lang="en-US" sz="1600">
                        <a:effectLst/>
                        <a:latin typeface="Times New Roman" panose="02020603050405020304" pitchFamily="18" charset="0"/>
                        <a:ea typeface="MS Mincho" panose="02020609040205080304" pitchFamily="49" charset="-128"/>
                      </a:endParaRPr>
                    </a:p>
                  </a:txBody>
                  <a:tcPr marL="68580" marR="68580" marT="0" marB="0" anchor="ctr"/>
                </a:tc>
                <a:extLst>
                  <a:ext uri="{0D108BD9-81ED-4DB2-BD59-A6C34878D82A}">
                    <a16:rowId xmlns:a16="http://schemas.microsoft.com/office/drawing/2014/main" val="3543467072"/>
                  </a:ext>
                </a:extLst>
              </a:tr>
              <a:tr h="807720">
                <a:tc>
                  <a:txBody>
                    <a:bodyPr/>
                    <a:lstStyle/>
                    <a:p>
                      <a:pPr marL="0" marR="0" algn="ctr">
                        <a:spcBef>
                          <a:spcPts val="0"/>
                        </a:spcBef>
                        <a:spcAft>
                          <a:spcPts val="0"/>
                        </a:spcAft>
                      </a:pPr>
                      <a:r>
                        <a:rPr lang="en-US" sz="1600">
                          <a:effectLst/>
                        </a:rPr>
                        <a:t>2</a:t>
                      </a:r>
                      <a:endParaRPr lang="en-US"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L="0" marR="0">
                        <a:spcBef>
                          <a:spcPts val="0"/>
                        </a:spcBef>
                        <a:spcAft>
                          <a:spcPts val="0"/>
                        </a:spcAft>
                      </a:pPr>
                      <a:r>
                        <a:rPr lang="en-US" sz="1600">
                          <a:effectLst/>
                        </a:rPr>
                        <a:t>Provide system with input e1: control signal</a:t>
                      </a:r>
                      <a:endParaRPr lang="en-US"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L="0" marR="0">
                        <a:spcBef>
                          <a:spcPts val="0"/>
                        </a:spcBef>
                        <a:spcAft>
                          <a:spcPts val="0"/>
                        </a:spcAft>
                      </a:pPr>
                      <a:r>
                        <a:rPr lang="en-US" sz="1600" dirty="0">
                          <a:effectLst/>
                        </a:rPr>
                        <a:t>System performs action a3: stop drive motor.</a:t>
                      </a:r>
                      <a:endParaRPr lang="en-US" sz="1600" dirty="0">
                        <a:effectLst/>
                        <a:latin typeface="Times New Roman" panose="02020603050405020304" pitchFamily="18" charset="0"/>
                        <a:ea typeface="MS Mincho" panose="02020609040205080304" pitchFamily="49" charset="-128"/>
                      </a:endParaRPr>
                    </a:p>
                  </a:txBody>
                  <a:tcPr marL="68580" marR="68580" marT="0" marB="0" anchor="ctr"/>
                </a:tc>
                <a:extLst>
                  <a:ext uri="{0D108BD9-81ED-4DB2-BD59-A6C34878D82A}">
                    <a16:rowId xmlns:a16="http://schemas.microsoft.com/office/drawing/2014/main" val="4153756093"/>
                  </a:ext>
                </a:extLst>
              </a:tr>
            </a:tbl>
          </a:graphicData>
        </a:graphic>
      </p:graphicFrame>
    </p:spTree>
    <p:extLst>
      <p:ext uri="{BB962C8B-B14F-4D97-AF65-F5344CB8AC3E}">
        <p14:creationId xmlns:p14="http://schemas.microsoft.com/office/powerpoint/2010/main" val="19233117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7620000" cy="639762"/>
          </a:xfrm>
        </p:spPr>
        <p:txBody>
          <a:bodyPr/>
          <a:lstStyle/>
          <a:p>
            <a:r>
              <a:rPr lang="en-US" sz="3200" dirty="0"/>
              <a:t>Garage Door Traceability</a:t>
            </a:r>
          </a:p>
        </p:txBody>
      </p:sp>
      <p:graphicFrame>
        <p:nvGraphicFramePr>
          <p:cNvPr id="6" name="Table 5">
            <a:extLst>
              <a:ext uri="{FF2B5EF4-FFF2-40B4-BE49-F238E27FC236}">
                <a16:creationId xmlns:a16="http://schemas.microsoft.com/office/drawing/2014/main" id="{8DC6934B-EFE1-4EFA-891F-A76C9E27F9D3}"/>
              </a:ext>
            </a:extLst>
          </p:cNvPr>
          <p:cNvGraphicFramePr>
            <a:graphicFrameLocks noGrp="1"/>
          </p:cNvGraphicFramePr>
          <p:nvPr>
            <p:extLst>
              <p:ext uri="{D42A27DB-BD31-4B8C-83A1-F6EECF244321}">
                <p14:modId xmlns:p14="http://schemas.microsoft.com/office/powerpoint/2010/main" val="2447290988"/>
              </p:ext>
            </p:extLst>
          </p:nvPr>
        </p:nvGraphicFramePr>
        <p:xfrm>
          <a:off x="152400" y="1066800"/>
          <a:ext cx="8229600" cy="2438400"/>
        </p:xfrm>
        <a:graphic>
          <a:graphicData uri="http://schemas.openxmlformats.org/drawingml/2006/table">
            <a:tbl>
              <a:tblPr firstRow="1" firstCol="1" lastRow="1" lastCol="1" bandRow="1" bandCol="1"/>
              <a:tblGrid>
                <a:gridCol w="1974501">
                  <a:extLst>
                    <a:ext uri="{9D8B030D-6E8A-4147-A177-3AD203B41FA5}">
                      <a16:colId xmlns:a16="http://schemas.microsoft.com/office/drawing/2014/main" val="3752221493"/>
                    </a:ext>
                  </a:extLst>
                </a:gridCol>
                <a:gridCol w="1905000">
                  <a:extLst>
                    <a:ext uri="{9D8B030D-6E8A-4147-A177-3AD203B41FA5}">
                      <a16:colId xmlns:a16="http://schemas.microsoft.com/office/drawing/2014/main" val="745075064"/>
                    </a:ext>
                  </a:extLst>
                </a:gridCol>
                <a:gridCol w="533400">
                  <a:extLst>
                    <a:ext uri="{9D8B030D-6E8A-4147-A177-3AD203B41FA5}">
                      <a16:colId xmlns:a16="http://schemas.microsoft.com/office/drawing/2014/main" val="2540910095"/>
                    </a:ext>
                  </a:extLst>
                </a:gridCol>
                <a:gridCol w="1600200">
                  <a:extLst>
                    <a:ext uri="{9D8B030D-6E8A-4147-A177-3AD203B41FA5}">
                      <a16:colId xmlns:a16="http://schemas.microsoft.com/office/drawing/2014/main" val="2066257830"/>
                    </a:ext>
                  </a:extLst>
                </a:gridCol>
                <a:gridCol w="2216499">
                  <a:extLst>
                    <a:ext uri="{9D8B030D-6E8A-4147-A177-3AD203B41FA5}">
                      <a16:colId xmlns:a16="http://schemas.microsoft.com/office/drawing/2014/main" val="3694575595"/>
                    </a:ext>
                  </a:extLst>
                </a:gridCol>
              </a:tblGrid>
              <a:tr h="0">
                <a:tc>
                  <a:txBody>
                    <a:bodyPr/>
                    <a:lstStyle/>
                    <a:p>
                      <a:pPr marL="0" marR="0" algn="ctr">
                        <a:spcBef>
                          <a:spcPts val="0"/>
                        </a:spcBef>
                        <a:spcAft>
                          <a:spcPts val="0"/>
                        </a:spcAft>
                      </a:pPr>
                      <a:r>
                        <a:rPr lang="en-US" sz="1600" dirty="0">
                          <a:effectLst/>
                          <a:latin typeface="+mn-lt"/>
                          <a:ea typeface="MS Mincho" panose="02020609040205080304" pitchFamily="49" charset="-128"/>
                        </a:rPr>
                        <a:t>Test Case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mn-lt"/>
                          <a:ea typeface="MS Mincho" panose="02020609040205080304" pitchFamily="49" charset="-128"/>
                        </a:rPr>
                        <a:t>State Sequence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mn-lt"/>
                          <a:ea typeface="MS Mincho" panose="02020609040205080304" pitchFamily="49" charset="-12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mn-lt"/>
                          <a:ea typeface="MS Mincho" panose="02020609040205080304" pitchFamily="49" charset="-128"/>
                        </a:rPr>
                        <a:t>Test Case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mn-lt"/>
                          <a:ea typeface="MS Mincho" panose="02020609040205080304" pitchFamily="49" charset="-128"/>
                        </a:rPr>
                        <a:t>State Sequence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7997044"/>
                  </a:ext>
                </a:extLst>
              </a:tr>
              <a:tr h="0">
                <a:tc>
                  <a:txBody>
                    <a:bodyPr/>
                    <a:lstStyle/>
                    <a:p>
                      <a:pPr marL="0" marR="0" algn="ctr">
                        <a:spcBef>
                          <a:spcPts val="0"/>
                        </a:spcBef>
                        <a:spcAft>
                          <a:spcPts val="0"/>
                        </a:spcAft>
                      </a:pPr>
                      <a:r>
                        <a:rPr lang="en-US" sz="1600" dirty="0">
                          <a:effectLst/>
                          <a:latin typeface="+mn-lt"/>
                          <a:ea typeface="MS Mincho" panose="02020609040205080304" pitchFamily="49" charset="-128"/>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mn-lt"/>
                          <a:ea typeface="MS Mincho" panose="02020609040205080304" pitchFamily="49" charset="-128"/>
                          <a:cs typeface="Arial" panose="020B0604020202020204" pitchFamily="34" charset="0"/>
                        </a:rPr>
                        <a:t>s1, s5</a:t>
                      </a:r>
                      <a:endParaRPr lang="en-US" sz="1600" dirty="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mn-lt"/>
                          <a:ea typeface="MS Mincho" panose="02020609040205080304" pitchFamily="49" charset="-12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mn-lt"/>
                          <a:ea typeface="MS Mincho" panose="02020609040205080304" pitchFamily="49" charset="-128"/>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mn-lt"/>
                          <a:ea typeface="MS Mincho" panose="02020609040205080304" pitchFamily="49" charset="-128"/>
                          <a:cs typeface="Arial" panose="020B0604020202020204" pitchFamily="34" charset="0"/>
                        </a:rPr>
                        <a:t>s1, s5, s3, s5, s6</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9450332"/>
                  </a:ext>
                </a:extLst>
              </a:tr>
              <a:tr h="0">
                <a:tc>
                  <a:txBody>
                    <a:bodyPr/>
                    <a:lstStyle/>
                    <a:p>
                      <a:pPr marL="0" marR="0" algn="ctr">
                        <a:spcBef>
                          <a:spcPts val="0"/>
                        </a:spcBef>
                        <a:spcAft>
                          <a:spcPts val="0"/>
                        </a:spcAft>
                      </a:pPr>
                      <a:r>
                        <a:rPr lang="en-US" sz="1600">
                          <a:effectLst/>
                          <a:latin typeface="+mn-lt"/>
                          <a:ea typeface="MS Mincho" panose="02020609040205080304" pitchFamily="49" charset="-128"/>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mn-lt"/>
                          <a:ea typeface="MS Mincho" panose="02020609040205080304" pitchFamily="49" charset="-128"/>
                          <a:cs typeface="Arial" panose="020B0604020202020204" pitchFamily="34" charset="0"/>
                        </a:rPr>
                        <a:t>s1, s5, s3</a:t>
                      </a:r>
                      <a:endParaRPr lang="en-US" sz="1600" dirty="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mn-lt"/>
                          <a:ea typeface="MS Mincho" panose="02020609040205080304" pitchFamily="49" charset="-12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mn-lt"/>
                          <a:ea typeface="MS Mincho" panose="02020609040205080304" pitchFamily="49" charset="-128"/>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mn-lt"/>
                          <a:ea typeface="MS Mincho" panose="02020609040205080304" pitchFamily="49" charset="-128"/>
                          <a:cs typeface="Arial" panose="020B0604020202020204" pitchFamily="34" charset="0"/>
                        </a:rPr>
                        <a:t>s1, s5, s2, s6, s1</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5509573"/>
                  </a:ext>
                </a:extLst>
              </a:tr>
              <a:tr h="0">
                <a:tc>
                  <a:txBody>
                    <a:bodyPr/>
                    <a:lstStyle/>
                    <a:p>
                      <a:pPr marL="0" marR="0" algn="ctr">
                        <a:spcBef>
                          <a:spcPts val="0"/>
                        </a:spcBef>
                        <a:spcAft>
                          <a:spcPts val="0"/>
                        </a:spcAft>
                      </a:pPr>
                      <a:r>
                        <a:rPr lang="en-US" sz="1600">
                          <a:effectLst/>
                          <a:latin typeface="+mn-lt"/>
                          <a:ea typeface="MS Mincho" panose="02020609040205080304" pitchFamily="49" charset="-128"/>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mn-lt"/>
                          <a:ea typeface="MS Mincho" panose="02020609040205080304" pitchFamily="49" charset="-128"/>
                          <a:cs typeface="Arial" panose="020B0604020202020204" pitchFamily="34" charset="0"/>
                        </a:rPr>
                        <a:t>s1, s5, s2</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mn-lt"/>
                          <a:ea typeface="MS Mincho" panose="02020609040205080304" pitchFamily="49" charset="-12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mn-lt"/>
                          <a:ea typeface="MS Mincho" panose="02020609040205080304" pitchFamily="49" charset="-128"/>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mn-lt"/>
                          <a:ea typeface="MS Mincho" panose="02020609040205080304" pitchFamily="49" charset="-128"/>
                          <a:cs typeface="Arial" panose="020B0604020202020204" pitchFamily="34" charset="0"/>
                        </a:rPr>
                        <a:t>s1, s5, s6, s1, s5</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8385750"/>
                  </a:ext>
                </a:extLst>
              </a:tr>
              <a:tr h="0">
                <a:tc>
                  <a:txBody>
                    <a:bodyPr/>
                    <a:lstStyle/>
                    <a:p>
                      <a:pPr marL="0" marR="0" algn="ctr">
                        <a:spcBef>
                          <a:spcPts val="0"/>
                        </a:spcBef>
                        <a:spcAft>
                          <a:spcPts val="0"/>
                        </a:spcAft>
                      </a:pPr>
                      <a:r>
                        <a:rPr lang="en-US" sz="1600">
                          <a:effectLst/>
                          <a:latin typeface="+mn-lt"/>
                          <a:ea typeface="MS Mincho" panose="02020609040205080304" pitchFamily="49" charset="-128"/>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mn-lt"/>
                          <a:ea typeface="MS Mincho" panose="02020609040205080304" pitchFamily="49" charset="-128"/>
                          <a:cs typeface="Arial" panose="020B0604020202020204" pitchFamily="34" charset="0"/>
                        </a:rPr>
                        <a:t>s1, s5, s3, s5</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mn-lt"/>
                          <a:ea typeface="MS Mincho" panose="02020609040205080304" pitchFamily="49" charset="-12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mn-lt"/>
                          <a:ea typeface="MS Mincho" panose="02020609040205080304" pitchFamily="49" charset="-128"/>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mn-lt"/>
                          <a:ea typeface="MS Mincho" panose="02020609040205080304" pitchFamily="49" charset="-128"/>
                          <a:cs typeface="Arial" panose="020B0604020202020204" pitchFamily="34" charset="0"/>
                        </a:rPr>
                        <a:t>s1, s5, s6, s4</a:t>
                      </a:r>
                      <a:endParaRPr lang="en-US" sz="1600" dirty="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63653"/>
                  </a:ext>
                </a:extLst>
              </a:tr>
              <a:tr h="0">
                <a:tc>
                  <a:txBody>
                    <a:bodyPr/>
                    <a:lstStyle/>
                    <a:p>
                      <a:pPr marL="0" marR="0" algn="ctr">
                        <a:spcBef>
                          <a:spcPts val="0"/>
                        </a:spcBef>
                        <a:spcAft>
                          <a:spcPts val="0"/>
                        </a:spcAft>
                      </a:pPr>
                      <a:r>
                        <a:rPr lang="en-US" sz="1600">
                          <a:effectLst/>
                          <a:latin typeface="+mn-lt"/>
                          <a:ea typeface="MS Mincho" panose="02020609040205080304" pitchFamily="49" charset="-128"/>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mn-lt"/>
                          <a:ea typeface="MS Mincho" panose="02020609040205080304" pitchFamily="49" charset="-128"/>
                          <a:cs typeface="Arial" panose="020B0604020202020204" pitchFamily="34" charset="0"/>
                        </a:rPr>
                        <a:t>s1, s5, s6</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mn-lt"/>
                          <a:ea typeface="MS Mincho" panose="02020609040205080304" pitchFamily="49" charset="-12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mn-lt"/>
                          <a:ea typeface="MS Mincho" panose="02020609040205080304" pitchFamily="49" charset="-128"/>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mn-lt"/>
                          <a:ea typeface="MS Mincho" panose="02020609040205080304" pitchFamily="49" charset="-128"/>
                          <a:cs typeface="Arial" panose="020B0604020202020204" pitchFamily="34" charset="0"/>
                        </a:rPr>
                        <a:t>s1, s5, s2, s6, s4</a:t>
                      </a:r>
                      <a:endParaRPr lang="en-US" sz="1600" dirty="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6288800"/>
                  </a:ext>
                </a:extLst>
              </a:tr>
              <a:tr h="0">
                <a:tc>
                  <a:txBody>
                    <a:bodyPr/>
                    <a:lstStyle/>
                    <a:p>
                      <a:pPr marL="0" marR="0" algn="ctr">
                        <a:spcBef>
                          <a:spcPts val="0"/>
                        </a:spcBef>
                        <a:spcAft>
                          <a:spcPts val="0"/>
                        </a:spcAft>
                      </a:pPr>
                      <a:r>
                        <a:rPr lang="en-US" sz="1600">
                          <a:effectLst/>
                          <a:latin typeface="+mn-lt"/>
                          <a:ea typeface="MS Mincho" panose="02020609040205080304" pitchFamily="49" charset="-128"/>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mn-lt"/>
                          <a:ea typeface="MS Mincho" panose="02020609040205080304" pitchFamily="49" charset="-128"/>
                          <a:cs typeface="Arial" panose="020B0604020202020204" pitchFamily="34" charset="0"/>
                        </a:rPr>
                        <a:t>s1, s5, s2, s6</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mn-lt"/>
                          <a:ea typeface="MS Mincho" panose="02020609040205080304" pitchFamily="49" charset="-12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mn-lt"/>
                          <a:ea typeface="MS Mincho" panose="02020609040205080304" pitchFamily="49" charset="-128"/>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mn-lt"/>
                          <a:ea typeface="MS Mincho" panose="02020609040205080304" pitchFamily="49" charset="-128"/>
                          <a:cs typeface="Arial" panose="020B0604020202020204" pitchFamily="34" charset="0"/>
                        </a:rPr>
                        <a:t>s1, s5, s6, s4, s6</a:t>
                      </a:r>
                      <a:endParaRPr lang="en-US" sz="1600" dirty="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1026775"/>
                  </a:ext>
                </a:extLst>
              </a:tr>
              <a:tr h="0">
                <a:tc>
                  <a:txBody>
                    <a:bodyPr/>
                    <a:lstStyle/>
                    <a:p>
                      <a:pPr marL="0" marR="0" algn="ctr">
                        <a:spcBef>
                          <a:spcPts val="0"/>
                        </a:spcBef>
                        <a:spcAft>
                          <a:spcPts val="0"/>
                        </a:spcAft>
                      </a:pPr>
                      <a:r>
                        <a:rPr lang="en-US" sz="1600">
                          <a:effectLst/>
                          <a:latin typeface="+mn-lt"/>
                          <a:ea typeface="MS Mincho" panose="02020609040205080304" pitchFamily="49" charset="-128"/>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mn-lt"/>
                          <a:ea typeface="MS Mincho" panose="02020609040205080304" pitchFamily="49" charset="-128"/>
                          <a:cs typeface="Arial" panose="020B0604020202020204" pitchFamily="34" charset="0"/>
                        </a:rPr>
                        <a:t>s1, s5, s6, s1</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mn-lt"/>
                          <a:ea typeface="MS Mincho" panose="02020609040205080304" pitchFamily="49" charset="-12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mn-lt"/>
                          <a:ea typeface="MS Mincho" panose="02020609040205080304" pitchFamily="49" charset="-128"/>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mn-lt"/>
                          <a:ea typeface="MS Mincho" panose="02020609040205080304" pitchFamily="49" charset="-128"/>
                          <a:cs typeface="Arial" panose="020B0604020202020204" pitchFamily="34" charset="0"/>
                        </a:rPr>
                        <a:t>s1, s5, s6, s4, s6, s4</a:t>
                      </a:r>
                      <a:endParaRPr lang="en-US" sz="1600" dirty="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4950997"/>
                  </a:ext>
                </a:extLst>
              </a:tr>
              <a:tr h="0">
                <a:tc>
                  <a:txBody>
                    <a:bodyPr/>
                    <a:lstStyle/>
                    <a:p>
                      <a:pPr marL="0" marR="0" algn="ctr">
                        <a:spcBef>
                          <a:spcPts val="0"/>
                        </a:spcBef>
                        <a:spcAft>
                          <a:spcPts val="0"/>
                        </a:spcAft>
                      </a:pPr>
                      <a:r>
                        <a:rPr lang="en-US" sz="1600">
                          <a:effectLst/>
                          <a:latin typeface="+mn-lt"/>
                          <a:ea typeface="MS Mincho" panose="02020609040205080304" pitchFamily="49" charset="-128"/>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mn-lt"/>
                          <a:ea typeface="MS Mincho" panose="02020609040205080304" pitchFamily="49" charset="-128"/>
                          <a:cs typeface="Arial" panose="020B0604020202020204" pitchFamily="34" charset="0"/>
                        </a:rPr>
                        <a:t>s1,s5, s3, s5, s3</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mn-lt"/>
                          <a:ea typeface="MS Mincho" panose="02020609040205080304" pitchFamily="49" charset="-12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mn-lt"/>
                          <a:ea typeface="MS Mincho" panose="02020609040205080304" pitchFamily="49" charset="-128"/>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mn-lt"/>
                          <a:ea typeface="MS Mincho" panose="02020609040205080304" pitchFamily="49" charset="-128"/>
                          <a:cs typeface="Arial" panose="020B0604020202020204" pitchFamily="34" charset="0"/>
                        </a:rPr>
                        <a:t>s1, s5, s6, s4, s6, s1</a:t>
                      </a:r>
                      <a:endParaRPr lang="en-US" sz="1600" dirty="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9873827"/>
                  </a:ext>
                </a:extLst>
              </a:tr>
              <a:tr h="0">
                <a:tc>
                  <a:txBody>
                    <a:bodyPr/>
                    <a:lstStyle/>
                    <a:p>
                      <a:pPr marL="0" marR="0" algn="ctr">
                        <a:spcBef>
                          <a:spcPts val="0"/>
                        </a:spcBef>
                        <a:spcAft>
                          <a:spcPts val="0"/>
                        </a:spcAft>
                      </a:pPr>
                      <a:r>
                        <a:rPr lang="en-US" sz="1600">
                          <a:effectLst/>
                          <a:latin typeface="+mn-lt"/>
                          <a:ea typeface="MS Mincho" panose="02020609040205080304" pitchFamily="49" charset="-128"/>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mn-lt"/>
                          <a:ea typeface="MS Mincho" panose="02020609040205080304" pitchFamily="49" charset="-128"/>
                          <a:cs typeface="Arial" panose="020B0604020202020204" pitchFamily="34" charset="0"/>
                        </a:rPr>
                        <a:t>s1, s5, s3, s5, s2</a:t>
                      </a:r>
                      <a:endParaRPr lang="en-US" sz="1600">
                        <a:effectLst/>
                        <a:latin typeface="+mn-lt"/>
                        <a:ea typeface="MS Mincho" panose="02020609040205080304" pitchFamily="49" charset="-128"/>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mn-lt"/>
                          <a:ea typeface="MS Mincho" panose="02020609040205080304" pitchFamily="49" charset="-12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mn-lt"/>
                          <a:ea typeface="MS Mincho" panose="02020609040205080304" pitchFamily="49" charset="-12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mn-lt"/>
                          <a:ea typeface="MS Mincho" panose="02020609040205080304" pitchFamily="49" charset="-12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588077"/>
                  </a:ext>
                </a:extLst>
              </a:tr>
            </a:tbl>
          </a:graphicData>
        </a:graphic>
      </p:graphicFrame>
      <p:sp>
        <p:nvSpPr>
          <p:cNvPr id="12" name="Content Placeholder 3">
            <a:extLst>
              <a:ext uri="{FF2B5EF4-FFF2-40B4-BE49-F238E27FC236}">
                <a16:creationId xmlns:a16="http://schemas.microsoft.com/office/drawing/2014/main" id="{5D9CD5A9-FEF9-452D-97C8-1DC4684A6DDE}"/>
              </a:ext>
            </a:extLst>
          </p:cNvPr>
          <p:cNvSpPr>
            <a:spLocks noGrp="1"/>
          </p:cNvSpPr>
          <p:nvPr>
            <p:ph idx="1"/>
          </p:nvPr>
        </p:nvSpPr>
        <p:spPr>
          <a:xfrm>
            <a:off x="457200" y="4038600"/>
            <a:ext cx="7620000" cy="762000"/>
          </a:xfrm>
        </p:spPr>
        <p:txBody>
          <a:bodyPr/>
          <a:lstStyle/>
          <a:p>
            <a:r>
              <a:rPr lang="en-US" sz="2400" dirty="0">
                <a:effectLst/>
                <a:ea typeface="MS Mincho" panose="02020609040205080304" pitchFamily="49" charset="-128"/>
                <a:cs typeface="Times New Roman" panose="02020603050405020304" pitchFamily="18" charset="0"/>
              </a:rPr>
              <a:t>Traceability of 4 other matrices is provided</a:t>
            </a:r>
            <a:endParaRPr lang="en-US" sz="2000" dirty="0">
              <a:effectLst/>
              <a:latin typeface="Garamond" panose="02020404030301010803" pitchFamily="18" charset="0"/>
              <a:ea typeface="MS Mincho" panose="02020609040205080304" pitchFamily="49" charset="-128"/>
              <a:cs typeface="Times New Roman" panose="02020603050405020304" pitchFamily="18" charset="0"/>
            </a:endParaRPr>
          </a:p>
          <a:p>
            <a:pPr marL="0" marR="0" lvl="0" indent="0">
              <a:spcBef>
                <a:spcPts val="0"/>
              </a:spcBef>
              <a:spcAft>
                <a:spcPts val="0"/>
              </a:spcAft>
              <a:buNone/>
              <a:tabLst>
                <a:tab pos="457200" algn="l"/>
              </a:tabLst>
            </a:pPr>
            <a:endParaRPr lang="en-US" sz="1800" dirty="0">
              <a:effectLst/>
              <a:latin typeface="Times New Roman" panose="02020603050405020304" pitchFamily="18" charset="0"/>
              <a:ea typeface="MS Mincho" panose="02020609040205080304" pitchFamily="49" charset="-128"/>
            </a:endParaRPr>
          </a:p>
          <a:p>
            <a:pPr lvl="1"/>
            <a:endParaRPr lang="en-US" sz="2000" dirty="0"/>
          </a:p>
        </p:txBody>
      </p:sp>
    </p:spTree>
    <p:extLst>
      <p:ext uri="{BB962C8B-B14F-4D97-AF65-F5344CB8AC3E}">
        <p14:creationId xmlns:p14="http://schemas.microsoft.com/office/powerpoint/2010/main" val="3660283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8229600" cy="639762"/>
          </a:xfrm>
        </p:spPr>
        <p:txBody>
          <a:bodyPr/>
          <a:lstStyle/>
          <a:p>
            <a:r>
              <a:rPr lang="en-US" sz="3200" dirty="0"/>
              <a:t>2.  About Models</a:t>
            </a:r>
          </a:p>
        </p:txBody>
      </p:sp>
      <p:sp>
        <p:nvSpPr>
          <p:cNvPr id="3" name="Content Placeholder 2">
            <a:extLst>
              <a:ext uri="{FF2B5EF4-FFF2-40B4-BE49-F238E27FC236}">
                <a16:creationId xmlns:a16="http://schemas.microsoft.com/office/drawing/2014/main" id="{67772165-E188-4473-B132-5AC376FEAE16}"/>
              </a:ext>
            </a:extLst>
          </p:cNvPr>
          <p:cNvSpPr>
            <a:spLocks noGrp="1"/>
          </p:cNvSpPr>
          <p:nvPr>
            <p:ph idx="1"/>
          </p:nvPr>
        </p:nvSpPr>
        <p:spPr>
          <a:xfrm>
            <a:off x="353961" y="1103671"/>
            <a:ext cx="8229600" cy="5014450"/>
          </a:xfrm>
        </p:spPr>
        <p:txBody>
          <a:bodyPr/>
          <a:lstStyle/>
          <a:p>
            <a:r>
              <a:rPr lang="en-US" sz="2400" dirty="0"/>
              <a:t>2 Views of  good model:</a:t>
            </a:r>
          </a:p>
          <a:p>
            <a:pPr lvl="1"/>
            <a:r>
              <a:rPr lang="en-US" sz="2000" dirty="0"/>
              <a:t>As a compromise with reality, and</a:t>
            </a:r>
          </a:p>
          <a:p>
            <a:pPr lvl="1"/>
            <a:r>
              <a:rPr lang="en-US" sz="2000" dirty="0"/>
              <a:t>As a caricature of</a:t>
            </a:r>
          </a:p>
          <a:p>
            <a:r>
              <a:rPr lang="en-US" sz="2400" dirty="0"/>
              <a:t> As a compromise…	</a:t>
            </a:r>
          </a:p>
          <a:p>
            <a:pPr lvl="1"/>
            <a:r>
              <a:rPr lang="en-US" sz="2000" dirty="0"/>
              <a:t>Most models are somewhat incomplete</a:t>
            </a:r>
          </a:p>
          <a:p>
            <a:pPr lvl="1"/>
            <a:r>
              <a:rPr lang="en-US" sz="2000" dirty="0"/>
              <a:t>It is a mistake to try to model EVERYTHING</a:t>
            </a:r>
          </a:p>
          <a:p>
            <a:r>
              <a:rPr lang="en-US" sz="2400" dirty="0"/>
              <a:t>As a caricature…</a:t>
            </a:r>
          </a:p>
          <a:p>
            <a:pPr lvl="1"/>
            <a:r>
              <a:rPr lang="en-US" sz="2000" dirty="0"/>
              <a:t>Describe the important features of the application</a:t>
            </a:r>
          </a:p>
          <a:p>
            <a:r>
              <a:rPr lang="en-US" sz="2400" dirty="0"/>
              <a:t>Effective modeling involves</a:t>
            </a:r>
          </a:p>
          <a:p>
            <a:pPr lvl="1"/>
            <a:r>
              <a:rPr lang="en-US" sz="2000" dirty="0"/>
              <a:t>Talent</a:t>
            </a:r>
          </a:p>
          <a:p>
            <a:pPr lvl="1"/>
            <a:r>
              <a:rPr lang="en-US" sz="2000" dirty="0"/>
              <a:t>Understanding</a:t>
            </a:r>
          </a:p>
          <a:p>
            <a:pPr lvl="1"/>
            <a:r>
              <a:rPr lang="en-US" sz="2000" dirty="0"/>
              <a:t>judgment</a:t>
            </a:r>
          </a:p>
          <a:p>
            <a:pPr lvl="1"/>
            <a:endParaRPr lang="en-US" sz="2000" dirty="0"/>
          </a:p>
        </p:txBody>
      </p:sp>
    </p:spTree>
    <p:extLst>
      <p:ext uri="{BB962C8B-B14F-4D97-AF65-F5344CB8AC3E}">
        <p14:creationId xmlns:p14="http://schemas.microsoft.com/office/powerpoint/2010/main" val="23192509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C1885-4F7D-465B-A0FC-ADF42E1F8DB9}"/>
              </a:ext>
            </a:extLst>
          </p:cNvPr>
          <p:cNvSpPr>
            <a:spLocks noGrp="1"/>
          </p:cNvSpPr>
          <p:nvPr>
            <p:ph type="title"/>
          </p:nvPr>
        </p:nvSpPr>
        <p:spPr/>
        <p:txBody>
          <a:bodyPr/>
          <a:lstStyle/>
          <a:p>
            <a:r>
              <a:rPr lang="en-US" sz="3200" dirty="0"/>
              <a:t>Vendor Advice</a:t>
            </a:r>
          </a:p>
        </p:txBody>
      </p:sp>
      <p:sp>
        <p:nvSpPr>
          <p:cNvPr id="3" name="Content Placeholder 2">
            <a:extLst>
              <a:ext uri="{FF2B5EF4-FFF2-40B4-BE49-F238E27FC236}">
                <a16:creationId xmlns:a16="http://schemas.microsoft.com/office/drawing/2014/main" id="{C533DF4F-6D10-4DF4-9871-843BA74E7F71}"/>
              </a:ext>
            </a:extLst>
          </p:cNvPr>
          <p:cNvSpPr>
            <a:spLocks noGrp="1"/>
          </p:cNvSpPr>
          <p:nvPr>
            <p:ph idx="1"/>
          </p:nvPr>
        </p:nvSpPr>
        <p:spPr/>
        <p:txBody>
          <a:bodyPr/>
          <a:lstStyle/>
          <a:p>
            <a:pPr marL="0" indent="0">
              <a:buNone/>
            </a:pPr>
            <a:r>
              <a:rPr lang="en-US" sz="2400" dirty="0">
                <a:effectLst/>
                <a:ea typeface="MS Mincho" panose="02020609040205080304" pitchFamily="49" charset="-128"/>
              </a:rPr>
              <a:t>Model-based testing is a disruptive approach to testing and needs to be managed as such. It requires us to change the way we work and enables a total testing transformation. One of the most challenging steps in adopting MB—as with any other disruptive technology—is to let go of well-established practices. One example is changing our thinking to go from tests to modeling system operation. Another example is changing test process metrics from measuring the number of tests towards to using actual test coverage. Another challenge with known test coverage is that we now not only know what we cover, but also what we don’t cover. This knowledge changes the way we work and think. </a:t>
            </a:r>
          </a:p>
          <a:p>
            <a:pPr marL="0" indent="0">
              <a:buNone/>
            </a:pPr>
            <a:endParaRPr lang="en-US" sz="2000" dirty="0"/>
          </a:p>
        </p:txBody>
      </p:sp>
    </p:spTree>
    <p:extLst>
      <p:ext uri="{BB962C8B-B14F-4D97-AF65-F5344CB8AC3E}">
        <p14:creationId xmlns:p14="http://schemas.microsoft.com/office/powerpoint/2010/main" val="29294890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8229600" cy="639762"/>
          </a:xfrm>
        </p:spPr>
        <p:txBody>
          <a:bodyPr/>
          <a:lstStyle/>
          <a:p>
            <a:r>
              <a:rPr lang="en-US" sz="3200" dirty="0"/>
              <a:t>5.4  </a:t>
            </a:r>
            <a:r>
              <a:rPr lang="en-US" sz="3200" dirty="0" err="1"/>
              <a:t>Elvior</a:t>
            </a:r>
            <a:endParaRPr lang="en-US" sz="3200" dirty="0"/>
          </a:p>
        </p:txBody>
      </p:sp>
      <p:sp>
        <p:nvSpPr>
          <p:cNvPr id="3" name="Content Placeholder 2">
            <a:extLst>
              <a:ext uri="{FF2B5EF4-FFF2-40B4-BE49-F238E27FC236}">
                <a16:creationId xmlns:a16="http://schemas.microsoft.com/office/drawing/2014/main" id="{67772165-E188-4473-B132-5AC376FEAE16}"/>
              </a:ext>
            </a:extLst>
          </p:cNvPr>
          <p:cNvSpPr>
            <a:spLocks noGrp="1"/>
          </p:cNvSpPr>
          <p:nvPr>
            <p:ph idx="1"/>
          </p:nvPr>
        </p:nvSpPr>
        <p:spPr>
          <a:xfrm>
            <a:off x="353961" y="1103671"/>
            <a:ext cx="8229600" cy="4525963"/>
          </a:xfrm>
        </p:spPr>
        <p:txBody>
          <a:bodyPr/>
          <a:lstStyle/>
          <a:p>
            <a:r>
              <a:rPr lang="en-US" sz="2400" dirty="0"/>
              <a:t>Headquarters in </a:t>
            </a:r>
            <a:r>
              <a:rPr lang="en-US" sz="2400" dirty="0">
                <a:effectLst/>
                <a:ea typeface="Times New Roman" panose="02020603050405020304" pitchFamily="18" charset="0"/>
                <a:cs typeface="Helvetica" panose="020B0604020202020204" pitchFamily="34" charset="0"/>
              </a:rPr>
              <a:t>Tallinn, Estonia, </a:t>
            </a:r>
            <a:r>
              <a:rPr lang="en-US" sz="2400" dirty="0">
                <a:effectLst/>
                <a:ea typeface="Times New Roman" panose="02020603050405020304" pitchFamily="18" charset="0"/>
              </a:rPr>
              <a:t>partnerships with</a:t>
            </a:r>
          </a:p>
          <a:p>
            <a:pPr lvl="1"/>
            <a:r>
              <a:rPr lang="en-US" sz="2000" dirty="0" err="1">
                <a:effectLst/>
                <a:ea typeface="Times New Roman" panose="02020603050405020304" pitchFamily="18" charset="0"/>
              </a:rPr>
              <a:t>VerifySoft</a:t>
            </a:r>
            <a:r>
              <a:rPr lang="en-US" sz="2000" dirty="0">
                <a:effectLst/>
                <a:ea typeface="Times New Roman" panose="02020603050405020304" pitchFamily="18" charset="0"/>
              </a:rPr>
              <a:t> in Germany</a:t>
            </a:r>
          </a:p>
          <a:p>
            <a:pPr lvl="1"/>
            <a:r>
              <a:rPr lang="en-US" sz="2000" dirty="0">
                <a:effectLst/>
                <a:ea typeface="Times New Roman" panose="02020603050405020304" pitchFamily="18" charset="0"/>
              </a:rPr>
              <a:t>Easy global Market in France</a:t>
            </a:r>
          </a:p>
          <a:p>
            <a:pPr lvl="1"/>
            <a:r>
              <a:rPr lang="en-US" sz="2000" dirty="0" err="1">
                <a:effectLst/>
                <a:ea typeface="Times New Roman" panose="02020603050405020304" pitchFamily="18" charset="0"/>
              </a:rPr>
              <a:t>Conformiq</a:t>
            </a:r>
            <a:r>
              <a:rPr lang="en-US" sz="2000" dirty="0">
                <a:effectLst/>
                <a:ea typeface="Times New Roman" panose="02020603050405020304" pitchFamily="18" charset="0"/>
              </a:rPr>
              <a:t> in Finland (and the US)</a:t>
            </a:r>
          </a:p>
          <a:p>
            <a:pPr lvl="1"/>
            <a:r>
              <a:rPr lang="en-US" sz="2000" dirty="0" err="1">
                <a:effectLst/>
                <a:ea typeface="Times New Roman" panose="02020603050405020304" pitchFamily="18" charset="0"/>
              </a:rPr>
              <a:t>Yashaswini</a:t>
            </a:r>
            <a:r>
              <a:rPr lang="en-US" sz="2000" dirty="0">
                <a:effectLst/>
                <a:ea typeface="Times New Roman" panose="02020603050405020304" pitchFamily="18" charset="0"/>
              </a:rPr>
              <a:t> Design Solutions and </a:t>
            </a:r>
            <a:r>
              <a:rPr lang="en-US" sz="2000" dirty="0" err="1">
                <a:effectLst/>
                <a:ea typeface="Times New Roman" panose="02020603050405020304" pitchFamily="18" charset="0"/>
              </a:rPr>
              <a:t>TCloud</a:t>
            </a:r>
            <a:r>
              <a:rPr lang="en-US" sz="2000" dirty="0">
                <a:effectLst/>
                <a:ea typeface="Times New Roman" panose="02020603050405020304" pitchFamily="18" charset="0"/>
              </a:rPr>
              <a:t> Information Technologies in India.</a:t>
            </a:r>
          </a:p>
          <a:p>
            <a:r>
              <a:rPr lang="en-US" sz="2000" dirty="0"/>
              <a:t>Product line includes</a:t>
            </a:r>
          </a:p>
          <a:p>
            <a:pPr lvl="1"/>
            <a:r>
              <a:rPr lang="en-US" sz="2000" dirty="0">
                <a:effectLst/>
                <a:ea typeface="Times New Roman" panose="02020603050405020304" pitchFamily="18" charset="0"/>
                <a:cs typeface="Helvetica" panose="020B0604020202020204" pitchFamily="34" charset="0"/>
              </a:rPr>
              <a:t>Model-Based Testing services (based on </a:t>
            </a:r>
            <a:r>
              <a:rPr lang="en-US" sz="2000" dirty="0" err="1">
                <a:effectLst/>
                <a:ea typeface="Times New Roman" panose="02020603050405020304" pitchFamily="18" charset="0"/>
                <a:cs typeface="Helvetica" panose="020B0604020202020204" pitchFamily="34" charset="0"/>
              </a:rPr>
              <a:t>TestCast</a:t>
            </a:r>
            <a:r>
              <a:rPr lang="en-US" sz="2000" dirty="0">
                <a:effectLst/>
                <a:ea typeface="Times New Roman" panose="02020603050405020304" pitchFamily="18" charset="0"/>
                <a:cs typeface="Helvetica" panose="020B0604020202020204" pitchFamily="34" charset="0"/>
              </a:rPr>
              <a:t> MBT). </a:t>
            </a:r>
          </a:p>
          <a:p>
            <a:pPr lvl="1"/>
            <a:r>
              <a:rPr lang="en-US" sz="2000" dirty="0">
                <a:effectLst/>
                <a:ea typeface="Times New Roman" panose="02020603050405020304" pitchFamily="18" charset="0"/>
                <a:cs typeface="Helvetica" panose="020B0604020202020204" pitchFamily="34" charset="0"/>
              </a:rPr>
              <a:t>TTCN-3 testing services;</a:t>
            </a:r>
            <a:endParaRPr lang="en-US" sz="2000" dirty="0">
              <a:ea typeface="Times New Roman" panose="02020603050405020304" pitchFamily="18" charset="0"/>
              <a:cs typeface="Helvetica" panose="020B0604020202020204" pitchFamily="34" charset="0"/>
            </a:endParaRPr>
          </a:p>
          <a:p>
            <a:pPr lvl="1"/>
            <a:r>
              <a:rPr lang="en-US" sz="2000" dirty="0">
                <a:effectLst/>
                <a:ea typeface="Times New Roman" panose="02020603050405020304" pitchFamily="18" charset="0"/>
                <a:cs typeface="Helvetica" panose="020B0604020202020204" pitchFamily="34" charset="0"/>
              </a:rPr>
              <a:t>Model-Based Testing services (based on </a:t>
            </a:r>
            <a:r>
              <a:rPr lang="en-US" sz="2000" dirty="0" err="1">
                <a:effectLst/>
                <a:ea typeface="Times New Roman" panose="02020603050405020304" pitchFamily="18" charset="0"/>
                <a:cs typeface="Helvetica" panose="020B0604020202020204" pitchFamily="34" charset="0"/>
              </a:rPr>
              <a:t>TestCast</a:t>
            </a:r>
            <a:r>
              <a:rPr lang="en-US" sz="2000" dirty="0">
                <a:effectLst/>
                <a:ea typeface="Times New Roman" panose="02020603050405020304" pitchFamily="18" charset="0"/>
                <a:cs typeface="Helvetica" panose="020B0604020202020204" pitchFamily="34" charset="0"/>
              </a:rPr>
              <a:t> MBT</a:t>
            </a:r>
          </a:p>
          <a:p>
            <a:r>
              <a:rPr lang="en-US" sz="2400" dirty="0">
                <a:cs typeface="Helvetica" panose="020B0604020202020204" pitchFamily="34" charset="0"/>
              </a:rPr>
              <a:t>Website: </a:t>
            </a:r>
            <a:r>
              <a:rPr lang="en-US" sz="2400" dirty="0">
                <a:effectLst/>
                <a:ea typeface="Times New Roman" panose="02020603050405020304" pitchFamily="18" charset="0"/>
                <a:cs typeface="Helvetica" panose="020B0604020202020204" pitchFamily="34" charset="0"/>
              </a:rPr>
              <a:t>http://Elvior.com</a:t>
            </a:r>
            <a:endParaRPr lang="en-US" sz="2400" dirty="0"/>
          </a:p>
          <a:p>
            <a:pPr lvl="1"/>
            <a:endParaRPr lang="en-US" sz="1600" dirty="0"/>
          </a:p>
        </p:txBody>
      </p:sp>
    </p:spTree>
    <p:extLst>
      <p:ext uri="{BB962C8B-B14F-4D97-AF65-F5344CB8AC3E}">
        <p14:creationId xmlns:p14="http://schemas.microsoft.com/office/powerpoint/2010/main" val="7388024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7620000" cy="639762"/>
          </a:xfrm>
        </p:spPr>
        <p:txBody>
          <a:bodyPr/>
          <a:lstStyle/>
          <a:p>
            <a:r>
              <a:rPr lang="en-US" sz="3200" dirty="0"/>
              <a:t>Insurance Premium Models</a:t>
            </a:r>
          </a:p>
        </p:txBody>
      </p:sp>
      <p:sp>
        <p:nvSpPr>
          <p:cNvPr id="3" name="Content Placeholder 2">
            <a:extLst>
              <a:ext uri="{FF2B5EF4-FFF2-40B4-BE49-F238E27FC236}">
                <a16:creationId xmlns:a16="http://schemas.microsoft.com/office/drawing/2014/main" id="{67772165-E188-4473-B132-5AC376FEAE16}"/>
              </a:ext>
            </a:extLst>
          </p:cNvPr>
          <p:cNvSpPr>
            <a:spLocks noGrp="1"/>
          </p:cNvSpPr>
          <p:nvPr>
            <p:ph idx="1"/>
          </p:nvPr>
        </p:nvSpPr>
        <p:spPr>
          <a:xfrm>
            <a:off x="353961" y="1103672"/>
            <a:ext cx="8229600" cy="496528"/>
          </a:xfrm>
        </p:spPr>
        <p:txBody>
          <a:bodyPr/>
          <a:lstStyle/>
          <a:p>
            <a:r>
              <a:rPr lang="en-US" sz="2000" dirty="0"/>
              <a:t>TTCN-3 Template</a:t>
            </a:r>
          </a:p>
        </p:txBody>
      </p:sp>
      <p:pic>
        <p:nvPicPr>
          <p:cNvPr id="8" name="Picture 7" descr="Graphical user interface, text, application&#10;&#10;Description automatically generated">
            <a:extLst>
              <a:ext uri="{FF2B5EF4-FFF2-40B4-BE49-F238E27FC236}">
                <a16:creationId xmlns:a16="http://schemas.microsoft.com/office/drawing/2014/main" id="{EC29B4AB-B1A6-48EA-996E-CBBDBD5CC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97" y="1789473"/>
            <a:ext cx="7298003" cy="2858728"/>
          </a:xfrm>
          <a:prstGeom prst="rect">
            <a:avLst/>
          </a:prstGeom>
        </p:spPr>
      </p:pic>
    </p:spTree>
    <p:extLst>
      <p:ext uri="{BB962C8B-B14F-4D97-AF65-F5344CB8AC3E}">
        <p14:creationId xmlns:p14="http://schemas.microsoft.com/office/powerpoint/2010/main" val="41572893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7620000" cy="639762"/>
          </a:xfrm>
        </p:spPr>
        <p:txBody>
          <a:bodyPr/>
          <a:lstStyle/>
          <a:p>
            <a:r>
              <a:rPr lang="en-US" sz="3200" dirty="0"/>
              <a:t>Insurance Premium Models</a:t>
            </a:r>
          </a:p>
        </p:txBody>
      </p:sp>
      <p:sp>
        <p:nvSpPr>
          <p:cNvPr id="3" name="Content Placeholder 2">
            <a:extLst>
              <a:ext uri="{FF2B5EF4-FFF2-40B4-BE49-F238E27FC236}">
                <a16:creationId xmlns:a16="http://schemas.microsoft.com/office/drawing/2014/main" id="{67772165-E188-4473-B132-5AC376FEAE16}"/>
              </a:ext>
            </a:extLst>
          </p:cNvPr>
          <p:cNvSpPr>
            <a:spLocks noGrp="1"/>
          </p:cNvSpPr>
          <p:nvPr>
            <p:ph idx="1"/>
          </p:nvPr>
        </p:nvSpPr>
        <p:spPr>
          <a:xfrm>
            <a:off x="353961" y="1103672"/>
            <a:ext cx="2617839" cy="496528"/>
          </a:xfrm>
        </p:spPr>
        <p:txBody>
          <a:bodyPr/>
          <a:lstStyle/>
          <a:p>
            <a:r>
              <a:rPr lang="en-US" sz="2000" dirty="0"/>
              <a:t>Behavioral Model</a:t>
            </a:r>
          </a:p>
        </p:txBody>
      </p:sp>
      <p:pic>
        <p:nvPicPr>
          <p:cNvPr id="1026" name="Picture 2">
            <a:extLst>
              <a:ext uri="{FF2B5EF4-FFF2-40B4-BE49-F238E27FC236}">
                <a16:creationId xmlns:a16="http://schemas.microsoft.com/office/drawing/2014/main" id="{A7328971-A829-4E19-A7ED-70CE5CC0EC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3060" y="930965"/>
            <a:ext cx="4354540" cy="518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3772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152400" y="274638"/>
            <a:ext cx="2667000" cy="1325562"/>
          </a:xfrm>
        </p:spPr>
        <p:txBody>
          <a:bodyPr/>
          <a:lstStyle/>
          <a:p>
            <a:r>
              <a:rPr lang="en-US" sz="3200" dirty="0"/>
              <a:t>Insurance Premium Calculation</a:t>
            </a:r>
          </a:p>
        </p:txBody>
      </p:sp>
      <p:pic>
        <p:nvPicPr>
          <p:cNvPr id="2050" name="Picture 2">
            <a:extLst>
              <a:ext uri="{FF2B5EF4-FFF2-40B4-BE49-F238E27FC236}">
                <a16:creationId xmlns:a16="http://schemas.microsoft.com/office/drawing/2014/main" id="{E00C4EED-31B7-4DD3-A485-643BC9AE7B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7559" y="271625"/>
            <a:ext cx="4511441" cy="579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71339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152400"/>
            <a:ext cx="7620000" cy="639762"/>
          </a:xfrm>
        </p:spPr>
        <p:txBody>
          <a:bodyPr/>
          <a:lstStyle/>
          <a:p>
            <a:r>
              <a:rPr lang="en-US" sz="3200" dirty="0"/>
              <a:t>39 test cases (test objectives)</a:t>
            </a:r>
          </a:p>
        </p:txBody>
      </p:sp>
      <p:pic>
        <p:nvPicPr>
          <p:cNvPr id="8" name="Picture 7" descr="Graphical user interface, application&#10;&#10;Description automatically generated">
            <a:extLst>
              <a:ext uri="{FF2B5EF4-FFF2-40B4-BE49-F238E27FC236}">
                <a16:creationId xmlns:a16="http://schemas.microsoft.com/office/drawing/2014/main" id="{1299AD49-41FB-461E-9C3B-D00571DCB9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69" y="801373"/>
            <a:ext cx="8005030" cy="5152740"/>
          </a:xfrm>
          <a:prstGeom prst="rect">
            <a:avLst/>
          </a:prstGeom>
        </p:spPr>
      </p:pic>
    </p:spTree>
    <p:extLst>
      <p:ext uri="{BB962C8B-B14F-4D97-AF65-F5344CB8AC3E}">
        <p14:creationId xmlns:p14="http://schemas.microsoft.com/office/powerpoint/2010/main" val="2838891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152400"/>
            <a:ext cx="7620000" cy="639762"/>
          </a:xfrm>
        </p:spPr>
        <p:txBody>
          <a:bodyPr/>
          <a:lstStyle/>
          <a:p>
            <a:r>
              <a:rPr lang="en-US" sz="3200" dirty="0"/>
              <a:t>Executable TTCN-3 Script</a:t>
            </a:r>
          </a:p>
        </p:txBody>
      </p:sp>
      <p:pic>
        <p:nvPicPr>
          <p:cNvPr id="4" name="Picture 3" descr="Graphical user interface, text, application&#10;&#10;Description automatically generated">
            <a:extLst>
              <a:ext uri="{FF2B5EF4-FFF2-40B4-BE49-F238E27FC236}">
                <a16:creationId xmlns:a16="http://schemas.microsoft.com/office/drawing/2014/main" id="{647E2BBB-7449-4F9E-84C8-0A22565F6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90600"/>
            <a:ext cx="8077200" cy="5086758"/>
          </a:xfrm>
          <a:prstGeom prst="rect">
            <a:avLst/>
          </a:prstGeom>
        </p:spPr>
      </p:pic>
    </p:spTree>
    <p:extLst>
      <p:ext uri="{BB962C8B-B14F-4D97-AF65-F5344CB8AC3E}">
        <p14:creationId xmlns:p14="http://schemas.microsoft.com/office/powerpoint/2010/main" val="34569213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7620000" cy="639762"/>
          </a:xfrm>
        </p:spPr>
        <p:txBody>
          <a:bodyPr/>
          <a:lstStyle/>
          <a:p>
            <a:r>
              <a:rPr lang="en-US" sz="3200" dirty="0"/>
              <a:t>Garage Door Models</a:t>
            </a:r>
          </a:p>
        </p:txBody>
      </p:sp>
      <p:pic>
        <p:nvPicPr>
          <p:cNvPr id="6" name="Picture 5" descr="Diagram&#10;&#10;Description automatically generated">
            <a:extLst>
              <a:ext uri="{FF2B5EF4-FFF2-40B4-BE49-F238E27FC236}">
                <a16:creationId xmlns:a16="http://schemas.microsoft.com/office/drawing/2014/main" id="{7037A0B7-717B-4B08-9ACD-F6C48E2475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39" y="1066800"/>
            <a:ext cx="8076961" cy="5179140"/>
          </a:xfrm>
          <a:prstGeom prst="rect">
            <a:avLst/>
          </a:prstGeom>
        </p:spPr>
      </p:pic>
    </p:spTree>
    <p:extLst>
      <p:ext uri="{BB962C8B-B14F-4D97-AF65-F5344CB8AC3E}">
        <p14:creationId xmlns:p14="http://schemas.microsoft.com/office/powerpoint/2010/main" val="19877251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7620000" cy="639762"/>
          </a:xfrm>
        </p:spPr>
        <p:txBody>
          <a:bodyPr/>
          <a:lstStyle/>
          <a:p>
            <a:r>
              <a:rPr lang="en-US" sz="3200" dirty="0"/>
              <a:t>All Transitions Test Objective</a:t>
            </a:r>
          </a:p>
        </p:txBody>
      </p:sp>
      <p:pic>
        <p:nvPicPr>
          <p:cNvPr id="4" name="Picture 3" descr="Graphical user interface, text, application&#10;&#10;Description automatically generated">
            <a:extLst>
              <a:ext uri="{FF2B5EF4-FFF2-40B4-BE49-F238E27FC236}">
                <a16:creationId xmlns:a16="http://schemas.microsoft.com/office/drawing/2014/main" id="{831480CF-5C48-4E2F-9AC7-AA7822D73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66" y="990600"/>
            <a:ext cx="8250134" cy="4956628"/>
          </a:xfrm>
          <a:prstGeom prst="rect">
            <a:avLst/>
          </a:prstGeom>
        </p:spPr>
      </p:pic>
    </p:spTree>
    <p:extLst>
      <p:ext uri="{BB962C8B-B14F-4D97-AF65-F5344CB8AC3E}">
        <p14:creationId xmlns:p14="http://schemas.microsoft.com/office/powerpoint/2010/main" val="15137954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7620000" cy="639762"/>
          </a:xfrm>
        </p:spPr>
        <p:txBody>
          <a:bodyPr/>
          <a:lstStyle/>
          <a:p>
            <a:r>
              <a:rPr lang="en-US" sz="3200" dirty="0"/>
              <a:t>TTCN-3 Script</a:t>
            </a:r>
          </a:p>
        </p:txBody>
      </p:sp>
      <p:pic>
        <p:nvPicPr>
          <p:cNvPr id="6" name="Picture 5" descr="Graphical user interface, text, application&#10;&#10;Description automatically generated">
            <a:extLst>
              <a:ext uri="{FF2B5EF4-FFF2-40B4-BE49-F238E27FC236}">
                <a16:creationId xmlns:a16="http://schemas.microsoft.com/office/drawing/2014/main" id="{48B3D0B0-46D7-4FA9-B837-19BABAE502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703" y="1004593"/>
            <a:ext cx="8244120" cy="4961128"/>
          </a:xfrm>
          <a:prstGeom prst="rect">
            <a:avLst/>
          </a:prstGeom>
        </p:spPr>
      </p:pic>
    </p:spTree>
    <p:extLst>
      <p:ext uri="{BB962C8B-B14F-4D97-AF65-F5344CB8AC3E}">
        <p14:creationId xmlns:p14="http://schemas.microsoft.com/office/powerpoint/2010/main" val="495308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8229600" cy="639762"/>
          </a:xfrm>
        </p:spPr>
        <p:txBody>
          <a:bodyPr/>
          <a:lstStyle/>
          <a:p>
            <a:r>
              <a:rPr lang="en-US" sz="3200" dirty="0"/>
              <a:t>Advantages of Models</a:t>
            </a:r>
          </a:p>
        </p:txBody>
      </p:sp>
      <p:sp>
        <p:nvSpPr>
          <p:cNvPr id="3" name="Content Placeholder 2">
            <a:extLst>
              <a:ext uri="{FF2B5EF4-FFF2-40B4-BE49-F238E27FC236}">
                <a16:creationId xmlns:a16="http://schemas.microsoft.com/office/drawing/2014/main" id="{67772165-E188-4473-B132-5AC376FEAE16}"/>
              </a:ext>
            </a:extLst>
          </p:cNvPr>
          <p:cNvSpPr>
            <a:spLocks noGrp="1"/>
          </p:cNvSpPr>
          <p:nvPr>
            <p:ph idx="1"/>
          </p:nvPr>
        </p:nvSpPr>
        <p:spPr>
          <a:xfrm>
            <a:off x="353961" y="1103671"/>
            <a:ext cx="8229600" cy="5014450"/>
          </a:xfrm>
        </p:spPr>
        <p:txBody>
          <a:bodyPr/>
          <a:lstStyle/>
          <a:p>
            <a:r>
              <a:rPr lang="en-US" sz="2400" dirty="0"/>
              <a:t>Improve understanding of the application</a:t>
            </a:r>
          </a:p>
          <a:p>
            <a:r>
              <a:rPr lang="en-US" sz="2400" dirty="0"/>
              <a:t>Basis for developing test cases</a:t>
            </a:r>
          </a:p>
          <a:p>
            <a:r>
              <a:rPr lang="en-US" sz="2400" dirty="0"/>
              <a:t>Accurate description of the application </a:t>
            </a:r>
          </a:p>
          <a:p>
            <a:r>
              <a:rPr lang="en-US" sz="2400" dirty="0"/>
              <a:t>Formal models can be “provocative”, that is the discipline of developing the model reveals items that otherwise may not be recognized. This is particularly true of decision tables.</a:t>
            </a:r>
          </a:p>
          <a:p>
            <a:r>
              <a:rPr lang="en-US" sz="2400" dirty="0"/>
              <a:t>Some models are </a:t>
            </a:r>
            <a:r>
              <a:rPr lang="en-US" sz="2400" b="1" dirty="0"/>
              <a:t>executable</a:t>
            </a:r>
            <a:r>
              <a:rPr lang="en-US" sz="2400" dirty="0"/>
              <a:t>, the engines can automatically generate test scenarios. Examples:</a:t>
            </a:r>
          </a:p>
          <a:p>
            <a:pPr lvl="1"/>
            <a:r>
              <a:rPr lang="en-US" sz="2000" dirty="0"/>
              <a:t>Finite state machines</a:t>
            </a:r>
          </a:p>
          <a:p>
            <a:pPr lvl="1"/>
            <a:r>
              <a:rPr lang="en-US" sz="2000" dirty="0"/>
              <a:t>Extended Petri nets</a:t>
            </a:r>
          </a:p>
          <a:p>
            <a:pPr lvl="1"/>
            <a:r>
              <a:rPr lang="en-US" sz="2000" dirty="0"/>
              <a:t>Statecharts</a:t>
            </a:r>
          </a:p>
        </p:txBody>
      </p:sp>
    </p:spTree>
    <p:extLst>
      <p:ext uri="{BB962C8B-B14F-4D97-AF65-F5344CB8AC3E}">
        <p14:creationId xmlns:p14="http://schemas.microsoft.com/office/powerpoint/2010/main" val="124966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7620000" cy="639762"/>
          </a:xfrm>
        </p:spPr>
        <p:txBody>
          <a:bodyPr/>
          <a:lstStyle/>
          <a:p>
            <a:r>
              <a:rPr lang="en-US" sz="3200" dirty="0"/>
              <a:t>Vendor Advice</a:t>
            </a:r>
          </a:p>
        </p:txBody>
      </p:sp>
      <p:sp>
        <p:nvSpPr>
          <p:cNvPr id="9" name="Content Placeholder 2">
            <a:extLst>
              <a:ext uri="{FF2B5EF4-FFF2-40B4-BE49-F238E27FC236}">
                <a16:creationId xmlns:a16="http://schemas.microsoft.com/office/drawing/2014/main" id="{6C8484DC-A655-49A4-8483-3B846FDA9F50}"/>
              </a:ext>
            </a:extLst>
          </p:cNvPr>
          <p:cNvSpPr>
            <a:spLocks noGrp="1"/>
          </p:cNvSpPr>
          <p:nvPr>
            <p:ph idx="1"/>
          </p:nvPr>
        </p:nvSpPr>
        <p:spPr>
          <a:xfrm>
            <a:off x="811161" y="1103671"/>
            <a:ext cx="6885039" cy="2401529"/>
          </a:xfrm>
        </p:spPr>
        <p:txBody>
          <a:bodyPr/>
          <a:lstStyle/>
          <a:p>
            <a:r>
              <a:rPr lang="en-US" sz="2400" dirty="0"/>
              <a:t>This tool requires basic knowledge of</a:t>
            </a:r>
            <a:endParaRPr lang="en-US" sz="2400" dirty="0">
              <a:effectLst/>
              <a:ea typeface="Times New Roman" panose="02020603050405020304" pitchFamily="18" charset="0"/>
            </a:endParaRPr>
          </a:p>
          <a:p>
            <a:pPr lvl="1"/>
            <a:r>
              <a:rPr lang="en-US" sz="2000" dirty="0">
                <a:effectLst/>
                <a:ea typeface="Times New Roman" panose="02020603050405020304" pitchFamily="18" charset="0"/>
                <a:cs typeface="Helvetica" panose="020B0604020202020204" pitchFamily="34" charset="0"/>
              </a:rPr>
              <a:t>Eclipse - </a:t>
            </a:r>
            <a:r>
              <a:rPr lang="en-US" sz="2000" dirty="0" err="1">
                <a:effectLst/>
                <a:ea typeface="Times New Roman" panose="02020603050405020304" pitchFamily="18" charset="0"/>
                <a:cs typeface="Helvetica" panose="020B0604020202020204" pitchFamily="34" charset="0"/>
              </a:rPr>
              <a:t>TestCast</a:t>
            </a:r>
            <a:r>
              <a:rPr lang="en-US" sz="2000" dirty="0">
                <a:effectLst/>
                <a:ea typeface="Times New Roman" panose="02020603050405020304" pitchFamily="18" charset="0"/>
                <a:cs typeface="Helvetica" panose="020B0604020202020204" pitchFamily="34" charset="0"/>
              </a:rPr>
              <a:t> MBT frontend is Eclipse plugin</a:t>
            </a:r>
            <a:endParaRPr lang="en-US" sz="2000" dirty="0">
              <a:ea typeface="Times New Roman" panose="02020603050405020304" pitchFamily="18" charset="0"/>
              <a:cs typeface="Helvetica" panose="020B0604020202020204" pitchFamily="34" charset="0"/>
            </a:endParaRPr>
          </a:p>
          <a:p>
            <a:pPr lvl="1"/>
            <a:r>
              <a:rPr lang="en-US" sz="2000" dirty="0">
                <a:effectLst/>
                <a:ea typeface="Times New Roman" panose="02020603050405020304" pitchFamily="18" charset="0"/>
                <a:cs typeface="Helvetica" panose="020B0604020202020204" pitchFamily="34" charset="0"/>
              </a:rPr>
              <a:t>TTCN-3 – external data definitions used on model are in TTCN-3</a:t>
            </a:r>
          </a:p>
          <a:p>
            <a:pPr lvl="1"/>
            <a:r>
              <a:rPr lang="en-US" sz="2000" dirty="0">
                <a:effectLst/>
                <a:ea typeface="Times New Roman" panose="02020603050405020304" pitchFamily="18" charset="0"/>
                <a:cs typeface="Helvetica" panose="020B0604020202020204" pitchFamily="34" charset="0"/>
              </a:rPr>
              <a:t>UML – SUT behavior  is modeled as UML state charts</a:t>
            </a:r>
            <a:endParaRPr lang="en-US" sz="2000" dirty="0"/>
          </a:p>
        </p:txBody>
      </p:sp>
    </p:spTree>
    <p:extLst>
      <p:ext uri="{BB962C8B-B14F-4D97-AF65-F5344CB8AC3E}">
        <p14:creationId xmlns:p14="http://schemas.microsoft.com/office/powerpoint/2010/main" val="38197939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8229600" cy="639762"/>
          </a:xfrm>
        </p:spPr>
        <p:txBody>
          <a:bodyPr/>
          <a:lstStyle/>
          <a:p>
            <a:r>
              <a:rPr lang="en-US" sz="3200" dirty="0"/>
              <a:t>5.5  </a:t>
            </a:r>
            <a:r>
              <a:rPr lang="en-US" sz="3200" dirty="0" err="1"/>
              <a:t>sepp.med</a:t>
            </a:r>
            <a:r>
              <a:rPr lang="en-US" sz="3200" dirty="0"/>
              <a:t> GmbH</a:t>
            </a:r>
          </a:p>
        </p:txBody>
      </p:sp>
      <p:sp>
        <p:nvSpPr>
          <p:cNvPr id="3" name="Content Placeholder 2">
            <a:extLst>
              <a:ext uri="{FF2B5EF4-FFF2-40B4-BE49-F238E27FC236}">
                <a16:creationId xmlns:a16="http://schemas.microsoft.com/office/drawing/2014/main" id="{67772165-E188-4473-B132-5AC376FEAE16}"/>
              </a:ext>
            </a:extLst>
          </p:cNvPr>
          <p:cNvSpPr>
            <a:spLocks noGrp="1"/>
          </p:cNvSpPr>
          <p:nvPr>
            <p:ph idx="1"/>
          </p:nvPr>
        </p:nvSpPr>
        <p:spPr>
          <a:xfrm>
            <a:off x="353961" y="1103671"/>
            <a:ext cx="8229600" cy="4525963"/>
          </a:xfrm>
        </p:spPr>
        <p:txBody>
          <a:bodyPr/>
          <a:lstStyle/>
          <a:p>
            <a:r>
              <a:rPr lang="en-US" sz="2400" dirty="0" err="1">
                <a:effectLst/>
                <a:ea typeface="MS Mincho" panose="02020609040205080304" pitchFamily="49" charset="-128"/>
                <a:cs typeface="Times New Roman" panose="02020603050405020304" pitchFamily="18" charset="0"/>
              </a:rPr>
              <a:t>sepp.med</a:t>
            </a:r>
            <a:r>
              <a:rPr lang="en-US" sz="2400" dirty="0">
                <a:effectLst/>
                <a:ea typeface="MS Mincho" panose="02020609040205080304" pitchFamily="49" charset="-128"/>
                <a:cs typeface="Times New Roman" panose="02020603050405020304" pitchFamily="18" charset="0"/>
              </a:rPr>
              <a:t> is a medium-sized, owner-managed company,</a:t>
            </a:r>
          </a:p>
          <a:p>
            <a:pPr lvl="1"/>
            <a:r>
              <a:rPr lang="en-US" sz="2000" dirty="0">
                <a:effectLst/>
                <a:ea typeface="MS Mincho" panose="02020609040205080304" pitchFamily="49" charset="-128"/>
                <a:cs typeface="Times New Roman" panose="02020603050405020304" pitchFamily="18" charset="0"/>
              </a:rPr>
              <a:t>specializes in IT solutions with integrated quality assurance in complex, safety-critical areas</a:t>
            </a:r>
          </a:p>
          <a:p>
            <a:pPr lvl="1"/>
            <a:r>
              <a:rPr lang="en-US" sz="2000" dirty="0" err="1">
                <a:effectLst/>
                <a:ea typeface="MS Mincho" panose="02020609040205080304" pitchFamily="49" charset="-128"/>
                <a:cs typeface="Times New Roman" panose="02020603050405020304" pitchFamily="18" charset="0"/>
              </a:rPr>
              <a:t>sepp.med</a:t>
            </a:r>
            <a:r>
              <a:rPr lang="en-US" sz="2000" dirty="0">
                <a:effectLst/>
                <a:ea typeface="MS Mincho" panose="02020609040205080304" pitchFamily="49" charset="-128"/>
                <a:cs typeface="Times New Roman" panose="02020603050405020304" pitchFamily="18" charset="0"/>
              </a:rPr>
              <a:t> has its headquarters near Nuremberg (Germany), other offices are located in Berlin, Wolfsburg and Ingolstadt.</a:t>
            </a:r>
          </a:p>
          <a:p>
            <a:r>
              <a:rPr lang="en-US" sz="2400" dirty="0">
                <a:ea typeface="MS Mincho" panose="02020609040205080304" pitchFamily="49" charset="-128"/>
                <a:cs typeface="Times New Roman" panose="02020603050405020304" pitchFamily="18" charset="0"/>
              </a:rPr>
              <a:t>Main product is </a:t>
            </a:r>
            <a:r>
              <a:rPr lang="en-US" sz="2400" dirty="0" err="1">
                <a:ea typeface="MS Mincho" panose="02020609040205080304" pitchFamily="49" charset="-128"/>
                <a:cs typeface="Times New Roman" panose="02020603050405020304" pitchFamily="18" charset="0"/>
              </a:rPr>
              <a:t>MBTsuite</a:t>
            </a:r>
            <a:endParaRPr lang="en-US" sz="2400" dirty="0">
              <a:ea typeface="MS Mincho" panose="02020609040205080304" pitchFamily="49" charset="-128"/>
              <a:cs typeface="Times New Roman" panose="02020603050405020304" pitchFamily="18" charset="0"/>
            </a:endParaRPr>
          </a:p>
          <a:p>
            <a:pPr lvl="1"/>
            <a:r>
              <a:rPr lang="en-US" sz="2000" u="sng" dirty="0">
                <a:effectLst/>
                <a:ea typeface="MS Mincho" panose="02020609040205080304" pitchFamily="49" charset="-128"/>
                <a:cs typeface="Times New Roman" panose="02020603050405020304" pitchFamily="18" charset="0"/>
              </a:rPr>
              <a:t>automatically generates</a:t>
            </a:r>
            <a:r>
              <a:rPr lang="en-US" sz="2000" dirty="0">
                <a:effectLst/>
                <a:ea typeface="MS Mincho" panose="02020609040205080304" pitchFamily="49" charset="-128"/>
                <a:cs typeface="Times New Roman" panose="02020603050405020304" pitchFamily="18" charset="0"/>
              </a:rPr>
              <a:t> executable test cases and test data from graphical models</a:t>
            </a:r>
          </a:p>
          <a:p>
            <a:pPr lvl="1"/>
            <a:r>
              <a:rPr lang="en-US" sz="2000" dirty="0">
                <a:effectLst/>
                <a:ea typeface="MS Mincho" panose="02020609040205080304" pitchFamily="49" charset="-128"/>
                <a:cs typeface="Times New Roman" panose="02020603050405020304" pitchFamily="18" charset="0"/>
              </a:rPr>
              <a:t>generated test cases and/or test scripts may in turn be transferred to an existing test management tool. </a:t>
            </a:r>
          </a:p>
          <a:p>
            <a:r>
              <a:rPr lang="en-US" sz="2400" dirty="0">
                <a:effectLst/>
                <a:ea typeface="MS Mincho" panose="02020609040205080304" pitchFamily="49" charset="-128"/>
                <a:cs typeface="Times New Roman" panose="02020603050405020304" pitchFamily="18" charset="0"/>
              </a:rPr>
              <a:t>Company website is www.mbtsuite.com </a:t>
            </a:r>
          </a:p>
          <a:p>
            <a:endParaRPr lang="en-US" sz="2000" dirty="0"/>
          </a:p>
        </p:txBody>
      </p:sp>
    </p:spTree>
    <p:extLst>
      <p:ext uri="{BB962C8B-B14F-4D97-AF65-F5344CB8AC3E}">
        <p14:creationId xmlns:p14="http://schemas.microsoft.com/office/powerpoint/2010/main" val="23347111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8229600" cy="639762"/>
          </a:xfrm>
        </p:spPr>
        <p:txBody>
          <a:bodyPr/>
          <a:lstStyle/>
          <a:p>
            <a:r>
              <a:rPr lang="en-US" sz="3200" dirty="0"/>
              <a:t>5.5  </a:t>
            </a:r>
            <a:r>
              <a:rPr lang="en-US" sz="3200" dirty="0" err="1"/>
              <a:t>sepp.med</a:t>
            </a:r>
            <a:r>
              <a:rPr lang="en-US" sz="3200" dirty="0"/>
              <a:t> GmbH (continued)</a:t>
            </a:r>
          </a:p>
        </p:txBody>
      </p:sp>
      <p:sp>
        <p:nvSpPr>
          <p:cNvPr id="3" name="Content Placeholder 2">
            <a:extLst>
              <a:ext uri="{FF2B5EF4-FFF2-40B4-BE49-F238E27FC236}">
                <a16:creationId xmlns:a16="http://schemas.microsoft.com/office/drawing/2014/main" id="{67772165-E188-4473-B132-5AC376FEAE16}"/>
              </a:ext>
            </a:extLst>
          </p:cNvPr>
          <p:cNvSpPr>
            <a:spLocks noGrp="1"/>
          </p:cNvSpPr>
          <p:nvPr>
            <p:ph idx="1"/>
          </p:nvPr>
        </p:nvSpPr>
        <p:spPr>
          <a:xfrm>
            <a:off x="353961" y="1103671"/>
            <a:ext cx="8229600" cy="4525963"/>
          </a:xfrm>
        </p:spPr>
        <p:txBody>
          <a:bodyPr/>
          <a:lstStyle/>
          <a:p>
            <a:r>
              <a:rPr lang="en-US" sz="2400" dirty="0">
                <a:effectLst/>
                <a:ea typeface="MS Mincho" panose="02020609040205080304" pitchFamily="49" charset="-128"/>
                <a:cs typeface="Times New Roman" panose="02020603050405020304" pitchFamily="18" charset="0"/>
              </a:rPr>
              <a:t>test case generation strategies are:</a:t>
            </a:r>
          </a:p>
          <a:p>
            <a:pPr lvl="1"/>
            <a:r>
              <a:rPr lang="en-US" sz="2000" dirty="0">
                <a:effectLst/>
                <a:ea typeface="MS Mincho" panose="02020609040205080304" pitchFamily="49" charset="-128"/>
                <a:cs typeface="Times New Roman" panose="02020603050405020304" pitchFamily="18" charset="0"/>
              </a:rPr>
              <a:t>full path coverage</a:t>
            </a:r>
          </a:p>
          <a:p>
            <a:pPr lvl="1"/>
            <a:r>
              <a:rPr lang="en-US" sz="2000" dirty="0">
                <a:effectLst/>
                <a:ea typeface="MS Mincho" panose="02020609040205080304" pitchFamily="49" charset="-128"/>
                <a:cs typeface="Times New Roman" panose="02020603050405020304" pitchFamily="18" charset="0"/>
              </a:rPr>
              <a:t>random / stochastic test case selection</a:t>
            </a:r>
            <a:endParaRPr lang="en-US" sz="2000" dirty="0">
              <a:ea typeface="MS Mincho" panose="02020609040205080304" pitchFamily="49" charset="-128"/>
              <a:cs typeface="Times New Roman" panose="02020603050405020304" pitchFamily="18" charset="0"/>
            </a:endParaRPr>
          </a:p>
          <a:p>
            <a:pPr lvl="1"/>
            <a:r>
              <a:rPr lang="en-US" sz="2000" dirty="0">
                <a:effectLst/>
                <a:ea typeface="MS Mincho" panose="02020609040205080304" pitchFamily="49" charset="-128"/>
                <a:cs typeface="Times New Roman" panose="02020603050405020304" pitchFamily="18" charset="0"/>
              </a:rPr>
              <a:t>scenario-based selection called Named Path (one test case) and Guided Path (possibly several test cases) </a:t>
            </a:r>
          </a:p>
          <a:p>
            <a:r>
              <a:rPr lang="en-US" sz="2400" dirty="0">
                <a:ea typeface="MS Mincho" panose="02020609040205080304" pitchFamily="49" charset="-128"/>
                <a:cs typeface="Times New Roman" panose="02020603050405020304" pitchFamily="18" charset="0"/>
              </a:rPr>
              <a:t>Test coverage filters</a:t>
            </a:r>
          </a:p>
          <a:p>
            <a:pPr lvl="1"/>
            <a:r>
              <a:rPr lang="en-US" sz="2000" dirty="0">
                <a:effectLst/>
                <a:ea typeface="MS Mincho" panose="02020609040205080304" pitchFamily="49" charset="-128"/>
                <a:cs typeface="Times New Roman" panose="02020603050405020304" pitchFamily="18" charset="0"/>
              </a:rPr>
              <a:t>requirements coverage</a:t>
            </a:r>
          </a:p>
          <a:p>
            <a:pPr lvl="1"/>
            <a:r>
              <a:rPr lang="en-US" sz="2000" dirty="0">
                <a:effectLst/>
                <a:ea typeface="MS Mincho" panose="02020609040205080304" pitchFamily="49" charset="-128"/>
                <a:cs typeface="Times New Roman" panose="02020603050405020304" pitchFamily="18" charset="0"/>
              </a:rPr>
              <a:t>node coverage</a:t>
            </a:r>
            <a:endParaRPr lang="en-US" sz="2000" dirty="0">
              <a:ea typeface="MS Mincho" panose="02020609040205080304" pitchFamily="49" charset="-128"/>
              <a:cs typeface="Times New Roman" panose="02020603050405020304" pitchFamily="18" charset="0"/>
            </a:endParaRPr>
          </a:p>
          <a:p>
            <a:pPr lvl="1"/>
            <a:r>
              <a:rPr lang="en-US" sz="2000" dirty="0">
                <a:effectLst/>
                <a:ea typeface="MS Mincho" panose="02020609040205080304" pitchFamily="49" charset="-128"/>
                <a:cs typeface="Times New Roman" panose="02020603050405020304" pitchFamily="18" charset="0"/>
              </a:rPr>
              <a:t>edge coverage </a:t>
            </a:r>
          </a:p>
          <a:p>
            <a:pPr lvl="1"/>
            <a:r>
              <a:rPr lang="en-US" sz="2000" dirty="0">
                <a:effectLst/>
                <a:ea typeface="MS Mincho" panose="02020609040205080304" pitchFamily="49" charset="-128"/>
                <a:cs typeface="Times New Roman" panose="02020603050405020304" pitchFamily="18" charset="0"/>
              </a:rPr>
              <a:t>test step / verification point coverage </a:t>
            </a:r>
          </a:p>
          <a:p>
            <a:endParaRPr lang="en-US" sz="2000" dirty="0"/>
          </a:p>
        </p:txBody>
      </p:sp>
    </p:spTree>
    <p:extLst>
      <p:ext uri="{BB962C8B-B14F-4D97-AF65-F5344CB8AC3E}">
        <p14:creationId xmlns:p14="http://schemas.microsoft.com/office/powerpoint/2010/main" val="1550202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152400"/>
            <a:ext cx="7620000" cy="639762"/>
          </a:xfrm>
        </p:spPr>
        <p:txBody>
          <a:bodyPr/>
          <a:lstStyle/>
          <a:p>
            <a:r>
              <a:rPr lang="en-US" sz="3200" dirty="0"/>
              <a:t>Insurance Premium Models</a:t>
            </a:r>
          </a:p>
        </p:txBody>
      </p:sp>
      <p:graphicFrame>
        <p:nvGraphicFramePr>
          <p:cNvPr id="4" name="Table 3">
            <a:extLst>
              <a:ext uri="{FF2B5EF4-FFF2-40B4-BE49-F238E27FC236}">
                <a16:creationId xmlns:a16="http://schemas.microsoft.com/office/drawing/2014/main" id="{00AD791A-9846-4352-A4C5-FB67E94AA56A}"/>
              </a:ext>
            </a:extLst>
          </p:cNvPr>
          <p:cNvGraphicFramePr>
            <a:graphicFrameLocks noGrp="1"/>
          </p:cNvGraphicFramePr>
          <p:nvPr>
            <p:extLst>
              <p:ext uri="{D42A27DB-BD31-4B8C-83A1-F6EECF244321}">
                <p14:modId xmlns:p14="http://schemas.microsoft.com/office/powerpoint/2010/main" val="70993062"/>
              </p:ext>
            </p:extLst>
          </p:nvPr>
        </p:nvGraphicFramePr>
        <p:xfrm>
          <a:off x="304800" y="944561"/>
          <a:ext cx="8020050" cy="5173557"/>
        </p:xfrm>
        <a:graphic>
          <a:graphicData uri="http://schemas.openxmlformats.org/drawingml/2006/table">
            <a:tbl>
              <a:tblPr firstRow="1" firstCol="1" bandRow="1"/>
              <a:tblGrid>
                <a:gridCol w="2275342">
                  <a:extLst>
                    <a:ext uri="{9D8B030D-6E8A-4147-A177-3AD203B41FA5}">
                      <a16:colId xmlns:a16="http://schemas.microsoft.com/office/drawing/2014/main" val="3405284489"/>
                    </a:ext>
                  </a:extLst>
                </a:gridCol>
                <a:gridCol w="5744708">
                  <a:extLst>
                    <a:ext uri="{9D8B030D-6E8A-4147-A177-3AD203B41FA5}">
                      <a16:colId xmlns:a16="http://schemas.microsoft.com/office/drawing/2014/main" val="750028516"/>
                    </a:ext>
                  </a:extLst>
                </a:gridCol>
              </a:tblGrid>
              <a:tr h="272293">
                <a:tc>
                  <a:txBody>
                    <a:bodyPr/>
                    <a:lstStyle/>
                    <a:p>
                      <a:pPr marL="0" marR="0">
                        <a:spcBef>
                          <a:spcPts val="0"/>
                        </a:spcBef>
                        <a:spcAft>
                          <a:spcPts val="0"/>
                        </a:spcAft>
                      </a:pPr>
                      <a:r>
                        <a:rPr lang="en-US" sz="1400" b="1">
                          <a:effectLst/>
                          <a:latin typeface="+mn-lt"/>
                          <a:ea typeface="MS Mincho" panose="02020609040205080304" pitchFamily="49" charset="-128"/>
                          <a:cs typeface="Times New Roman" panose="02020603050405020304" pitchFamily="18" charset="0"/>
                        </a:rPr>
                        <a:t>Requirement Key</a:t>
                      </a:r>
                      <a:endParaRPr lang="en-US" sz="140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effectLst/>
                          <a:latin typeface="+mn-lt"/>
                          <a:ea typeface="MS Mincho" panose="02020609040205080304" pitchFamily="49" charset="-128"/>
                          <a:cs typeface="Times New Roman" panose="02020603050405020304" pitchFamily="18" charset="0"/>
                        </a:rPr>
                        <a:t>Description</a:t>
                      </a:r>
                      <a:endParaRPr lang="en-US" sz="140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9896551"/>
                  </a:ext>
                </a:extLst>
              </a:tr>
              <a:tr h="272293">
                <a:tc>
                  <a:txBody>
                    <a:bodyPr/>
                    <a:lstStyle/>
                    <a:p>
                      <a:pPr marL="0" marR="0">
                        <a:spcBef>
                          <a:spcPts val="0"/>
                        </a:spcBef>
                        <a:spcAft>
                          <a:spcPts val="0"/>
                        </a:spcAft>
                      </a:pPr>
                      <a:r>
                        <a:rPr lang="en-US" sz="1400">
                          <a:effectLst/>
                          <a:latin typeface="+mn-lt"/>
                          <a:ea typeface="MS Mincho" panose="02020609040205080304" pitchFamily="49" charset="-128"/>
                          <a:cs typeface="Times New Roman" panose="02020603050405020304" pitchFamily="18" charset="0"/>
                        </a:rPr>
                        <a:t>req_base_rate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mn-lt"/>
                          <a:ea typeface="MS Mincho" panose="02020609040205080304" pitchFamily="49" charset="-128"/>
                          <a:cs typeface="Times New Roman" panose="02020603050405020304" pitchFamily="18" charset="0"/>
                        </a:rPr>
                        <a:t>The base rate is $600.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0960415"/>
                  </a:ext>
                </a:extLst>
              </a:tr>
              <a:tr h="272293">
                <a:tc>
                  <a:txBody>
                    <a:bodyPr/>
                    <a:lstStyle/>
                    <a:p>
                      <a:pPr marL="0" marR="0">
                        <a:spcBef>
                          <a:spcPts val="0"/>
                        </a:spcBef>
                        <a:spcAft>
                          <a:spcPts val="0"/>
                        </a:spcAft>
                      </a:pPr>
                      <a:r>
                        <a:rPr lang="en-US" sz="1400">
                          <a:effectLst/>
                          <a:latin typeface="+mn-lt"/>
                          <a:ea typeface="MS Mincho" panose="02020609040205080304" pitchFamily="49" charset="-128"/>
                          <a:cs typeface="Times New Roman" panose="02020603050405020304" pitchFamily="18" charset="0"/>
                        </a:rPr>
                        <a:t>req_age_limits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mn-lt"/>
                          <a:ea typeface="MS Mincho" panose="02020609040205080304" pitchFamily="49" charset="-128"/>
                          <a:cs typeface="Times New Roman" panose="02020603050405020304" pitchFamily="18" charset="0"/>
                        </a:rPr>
                        <a:t>People under age 16 or over 90 cannot be insured.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795875"/>
                  </a:ext>
                </a:extLst>
              </a:tr>
              <a:tr h="1361462">
                <a:tc>
                  <a:txBody>
                    <a:bodyPr/>
                    <a:lstStyle/>
                    <a:p>
                      <a:pPr marL="0" marR="0">
                        <a:spcBef>
                          <a:spcPts val="0"/>
                        </a:spcBef>
                        <a:spcAft>
                          <a:spcPts val="0"/>
                        </a:spcAft>
                      </a:pPr>
                      <a:r>
                        <a:rPr lang="en-US" sz="1400" dirty="0" err="1">
                          <a:effectLst/>
                          <a:latin typeface="+mn-lt"/>
                          <a:ea typeface="MS Mincho" panose="02020609040205080304" pitchFamily="49" charset="-128"/>
                          <a:cs typeface="Times New Roman" panose="02020603050405020304" pitchFamily="18" charset="0"/>
                        </a:rPr>
                        <a:t>req_age_ranges</a:t>
                      </a:r>
                      <a:endParaRPr lang="en-US" sz="14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mn-lt"/>
                          <a:ea typeface="MS Mincho" panose="02020609040205080304" pitchFamily="49" charset="-128"/>
                          <a:cs typeface="Times New Roman" panose="02020603050405020304" pitchFamily="18" charset="0"/>
                        </a:rPr>
                        <a:t>The following premium multiplication values for age ranges apply:</a:t>
                      </a:r>
                    </a:p>
                    <a:p>
                      <a:pPr marL="0" marR="0">
                        <a:spcBef>
                          <a:spcPts val="0"/>
                        </a:spcBef>
                        <a:spcAft>
                          <a:spcPts val="0"/>
                        </a:spcAft>
                      </a:pPr>
                      <a:r>
                        <a:rPr lang="en-US" sz="1400" dirty="0">
                          <a:effectLst/>
                          <a:latin typeface="+mn-lt"/>
                          <a:ea typeface="MS Mincho" panose="02020609040205080304" pitchFamily="49" charset="-128"/>
                          <a:cs typeface="Times New Roman" panose="02020603050405020304" pitchFamily="18" charset="0"/>
                        </a:rPr>
                        <a:t>Age ranges 		</a:t>
                      </a:r>
                      <a:r>
                        <a:rPr lang="en-US" sz="1400" dirty="0" err="1">
                          <a:effectLst/>
                          <a:latin typeface="+mn-lt"/>
                          <a:ea typeface="MS Mincho" panose="02020609040205080304" pitchFamily="49" charset="-128"/>
                          <a:cs typeface="Times New Roman" panose="02020603050405020304" pitchFamily="18" charset="0"/>
                        </a:rPr>
                        <a:t>ageMultiplier</a:t>
                      </a:r>
                      <a:endParaRPr lang="en-US" sz="1400" dirty="0">
                        <a:effectLst/>
                        <a:latin typeface="+mn-lt"/>
                        <a:ea typeface="MS Mincho" panose="02020609040205080304" pitchFamily="49" charset="-128"/>
                        <a:cs typeface="Times New Roman" panose="02020603050405020304" pitchFamily="18" charset="0"/>
                      </a:endParaRPr>
                    </a:p>
                    <a:p>
                      <a:pPr marL="0" marR="0">
                        <a:spcBef>
                          <a:spcPts val="0"/>
                        </a:spcBef>
                        <a:spcAft>
                          <a:spcPts val="0"/>
                        </a:spcAft>
                      </a:pPr>
                      <a:r>
                        <a:rPr lang="en-US" sz="1400" dirty="0">
                          <a:effectLst/>
                          <a:latin typeface="+mn-lt"/>
                          <a:ea typeface="MS Mincho" panose="02020609040205080304" pitchFamily="49" charset="-128"/>
                          <a:cs typeface="Times New Roman" panose="02020603050405020304" pitchFamily="18" charset="0"/>
                        </a:rPr>
                        <a:t>16 &lt;= age &lt; 25		x = 1.5</a:t>
                      </a:r>
                    </a:p>
                    <a:p>
                      <a:pPr marL="0" marR="0">
                        <a:spcBef>
                          <a:spcPts val="0"/>
                        </a:spcBef>
                        <a:spcAft>
                          <a:spcPts val="0"/>
                        </a:spcAft>
                      </a:pPr>
                      <a:r>
                        <a:rPr lang="en-US" sz="1400" dirty="0">
                          <a:effectLst/>
                          <a:latin typeface="+mn-lt"/>
                          <a:ea typeface="MS Mincho" panose="02020609040205080304" pitchFamily="49" charset="-128"/>
                          <a:cs typeface="Times New Roman" panose="02020603050405020304" pitchFamily="18" charset="0"/>
                        </a:rPr>
                        <a:t>25 &lt;= age &lt; 65		x = 1.0</a:t>
                      </a:r>
                    </a:p>
                    <a:p>
                      <a:pPr marL="0" marR="0">
                        <a:spcBef>
                          <a:spcPts val="0"/>
                        </a:spcBef>
                        <a:spcAft>
                          <a:spcPts val="0"/>
                        </a:spcAft>
                      </a:pPr>
                      <a:r>
                        <a:rPr lang="en-US" sz="1400" dirty="0">
                          <a:effectLst/>
                          <a:latin typeface="+mn-lt"/>
                          <a:ea typeface="MS Mincho" panose="02020609040205080304" pitchFamily="49" charset="-128"/>
                          <a:cs typeface="Times New Roman" panose="02020603050405020304" pitchFamily="18" charset="0"/>
                        </a:rPr>
                        <a:t>65 &lt;= age &lt;90		x = 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0611831"/>
                  </a:ext>
                </a:extLst>
              </a:tr>
              <a:tr h="1906046">
                <a:tc>
                  <a:txBody>
                    <a:bodyPr/>
                    <a:lstStyle/>
                    <a:p>
                      <a:pPr marL="0" marR="0">
                        <a:spcBef>
                          <a:spcPts val="0"/>
                        </a:spcBef>
                        <a:spcAft>
                          <a:spcPts val="0"/>
                        </a:spcAft>
                      </a:pPr>
                      <a:r>
                        <a:rPr lang="en-US" sz="1400">
                          <a:effectLst/>
                          <a:latin typeface="+mn-lt"/>
                          <a:ea typeface="MS Mincho" panose="02020609040205080304" pitchFamily="49" charset="-128"/>
                          <a:cs typeface="Times New Roman" panose="02020603050405020304" pitchFamily="18" charset="0"/>
                        </a:rPr>
                        <a:t>req_fault_claims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mn-lt"/>
                          <a:ea typeface="MS Mincho" panose="02020609040205080304" pitchFamily="49" charset="-128"/>
                          <a:cs typeface="Times New Roman" panose="02020603050405020304" pitchFamily="18" charset="0"/>
                        </a:rPr>
                        <a:t>The following premium penalty values at fault claims apply:</a:t>
                      </a:r>
                    </a:p>
                    <a:p>
                      <a:pPr marL="0" marR="0">
                        <a:spcBef>
                          <a:spcPts val="0"/>
                        </a:spcBef>
                        <a:spcAft>
                          <a:spcPts val="0"/>
                        </a:spcAft>
                      </a:pPr>
                      <a:r>
                        <a:rPr lang="en-US" sz="1400" dirty="0">
                          <a:effectLst/>
                          <a:latin typeface="+mn-lt"/>
                          <a:ea typeface="MS Mincho" panose="02020609040205080304" pitchFamily="49" charset="-128"/>
                          <a:cs typeface="Times New Roman" panose="02020603050405020304" pitchFamily="18" charset="0"/>
                        </a:rPr>
                        <a:t>“At Fault” claims</a:t>
                      </a:r>
                    </a:p>
                    <a:p>
                      <a:pPr marL="0" marR="0">
                        <a:spcBef>
                          <a:spcPts val="0"/>
                        </a:spcBef>
                        <a:spcAft>
                          <a:spcPts val="0"/>
                        </a:spcAft>
                      </a:pPr>
                      <a:r>
                        <a:rPr lang="en-US" sz="1400" dirty="0">
                          <a:effectLst/>
                          <a:latin typeface="+mn-lt"/>
                          <a:ea typeface="MS Mincho" panose="02020609040205080304" pitchFamily="49" charset="-128"/>
                          <a:cs typeface="Times New Roman" panose="02020603050405020304" pitchFamily="18" charset="0"/>
                        </a:rPr>
                        <a:t>in past 5 years		</a:t>
                      </a:r>
                      <a:r>
                        <a:rPr lang="en-US" sz="1400" dirty="0" err="1">
                          <a:effectLst/>
                          <a:latin typeface="+mn-lt"/>
                          <a:ea typeface="MS Mincho" panose="02020609040205080304" pitchFamily="49" charset="-128"/>
                          <a:cs typeface="Times New Roman" panose="02020603050405020304" pitchFamily="18" charset="0"/>
                        </a:rPr>
                        <a:t>claimsPenalty</a:t>
                      </a:r>
                      <a:endParaRPr lang="en-US" sz="1400" dirty="0">
                        <a:effectLst/>
                        <a:latin typeface="+mn-lt"/>
                        <a:ea typeface="MS Mincho" panose="02020609040205080304" pitchFamily="49" charset="-128"/>
                        <a:cs typeface="Times New Roman" panose="02020603050405020304" pitchFamily="18" charset="0"/>
                      </a:endParaRPr>
                    </a:p>
                    <a:p>
                      <a:pPr marL="0" marR="0">
                        <a:spcBef>
                          <a:spcPts val="0"/>
                        </a:spcBef>
                        <a:spcAft>
                          <a:spcPts val="0"/>
                        </a:spcAft>
                      </a:pPr>
                      <a:r>
                        <a:rPr lang="en-US" sz="1400" dirty="0">
                          <a:effectLst/>
                          <a:latin typeface="+mn-lt"/>
                          <a:ea typeface="MS Mincho" panose="02020609040205080304" pitchFamily="49" charset="-128"/>
                          <a:cs typeface="Times New Roman" panose="02020603050405020304" pitchFamily="18" charset="0"/>
                        </a:rPr>
                        <a:t>0			$0</a:t>
                      </a:r>
                    </a:p>
                    <a:p>
                      <a:pPr marL="0" marR="0">
                        <a:spcBef>
                          <a:spcPts val="0"/>
                        </a:spcBef>
                        <a:spcAft>
                          <a:spcPts val="0"/>
                        </a:spcAft>
                      </a:pPr>
                      <a:r>
                        <a:rPr lang="en-US" sz="1400" dirty="0">
                          <a:effectLst/>
                          <a:latin typeface="+mn-lt"/>
                          <a:ea typeface="MS Mincho" panose="02020609040205080304" pitchFamily="49" charset="-128"/>
                          <a:cs typeface="Times New Roman" panose="02020603050405020304" pitchFamily="18" charset="0"/>
                        </a:rPr>
                        <a:t>1 to 3			$100</a:t>
                      </a:r>
                    </a:p>
                    <a:p>
                      <a:pPr marL="0" marR="0">
                        <a:spcBef>
                          <a:spcPts val="0"/>
                        </a:spcBef>
                        <a:spcAft>
                          <a:spcPts val="0"/>
                        </a:spcAft>
                      </a:pPr>
                      <a:r>
                        <a:rPr lang="en-US" sz="1400" dirty="0">
                          <a:effectLst/>
                          <a:latin typeface="+mn-lt"/>
                          <a:ea typeface="MS Mincho" panose="02020609040205080304" pitchFamily="49" charset="-128"/>
                          <a:cs typeface="Times New Roman" panose="02020603050405020304" pitchFamily="18" charset="0"/>
                        </a:rPr>
                        <a:t>4 to 10			$300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836044"/>
                  </a:ext>
                </a:extLst>
              </a:tr>
              <a:tr h="544584">
                <a:tc>
                  <a:txBody>
                    <a:bodyPr/>
                    <a:lstStyle/>
                    <a:p>
                      <a:pPr marL="0" marR="0">
                        <a:spcBef>
                          <a:spcPts val="0"/>
                        </a:spcBef>
                        <a:spcAft>
                          <a:spcPts val="0"/>
                        </a:spcAft>
                      </a:pPr>
                      <a:r>
                        <a:rPr lang="en-US" sz="1400">
                          <a:effectLst/>
                          <a:latin typeface="+mn-lt"/>
                          <a:ea typeface="MS Mincho" panose="02020609040205080304" pitchFamily="49" charset="-128"/>
                          <a:cs typeface="Times New Roman" panose="02020603050405020304" pitchFamily="18" charset="0"/>
                        </a:rPr>
                        <a:t>req_fault_claim_limit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mn-lt"/>
                          <a:ea typeface="MS Mincho" panose="02020609040205080304" pitchFamily="49" charset="-128"/>
                          <a:cs typeface="Times New Roman" panose="02020603050405020304" pitchFamily="18" charset="0"/>
                        </a:rPr>
                        <a:t>Drivers with more than 10 at fault claims in the past five years cannot be insured.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691459"/>
                  </a:ext>
                </a:extLst>
              </a:tr>
              <a:tr h="272293">
                <a:tc>
                  <a:txBody>
                    <a:bodyPr/>
                    <a:lstStyle/>
                    <a:p>
                      <a:pPr marL="0" marR="0">
                        <a:spcBef>
                          <a:spcPts val="0"/>
                        </a:spcBef>
                        <a:spcAft>
                          <a:spcPts val="0"/>
                        </a:spcAft>
                      </a:pPr>
                      <a:r>
                        <a:rPr lang="en-US" sz="1400">
                          <a:effectLst/>
                          <a:latin typeface="+mn-lt"/>
                          <a:ea typeface="MS Mincho" panose="02020609040205080304" pitchFamily="49" charset="-128"/>
                          <a:cs typeface="Times New Roman" panose="02020603050405020304" pitchFamily="18" charset="0"/>
                        </a:rPr>
                        <a:t>req_non_drinker_reduction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mn-lt"/>
                          <a:ea typeface="MS Mincho" panose="02020609040205080304" pitchFamily="49" charset="-128"/>
                          <a:cs typeface="Times New Roman" panose="02020603050405020304" pitchFamily="18" charset="0"/>
                        </a:rPr>
                        <a:t>The reduction for being a non-drinker is $75.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6884325"/>
                  </a:ext>
                </a:extLst>
              </a:tr>
              <a:tr h="272293">
                <a:tc>
                  <a:txBody>
                    <a:bodyPr/>
                    <a:lstStyle/>
                    <a:p>
                      <a:pPr marL="0" marR="0">
                        <a:spcBef>
                          <a:spcPts val="0"/>
                        </a:spcBef>
                        <a:spcAft>
                          <a:spcPts val="0"/>
                        </a:spcAft>
                      </a:pPr>
                      <a:r>
                        <a:rPr lang="en-US" sz="1400">
                          <a:effectLst/>
                          <a:latin typeface="+mn-lt"/>
                          <a:ea typeface="MS Mincho" panose="02020609040205080304" pitchFamily="49" charset="-128"/>
                          <a:cs typeface="Times New Roman" panose="02020603050405020304" pitchFamily="18" charset="0"/>
                        </a:rPr>
                        <a:t>req_student_reduction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mn-lt"/>
                          <a:ea typeface="MS Mincho" panose="02020609040205080304" pitchFamily="49" charset="-128"/>
                          <a:cs typeface="Times New Roman" panose="02020603050405020304" pitchFamily="18" charset="0"/>
                        </a:rPr>
                        <a:t>The reduction for being a good student is $50.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0356386"/>
                  </a:ext>
                </a:extLst>
              </a:tr>
            </a:tbl>
          </a:graphicData>
        </a:graphic>
      </p:graphicFrame>
    </p:spTree>
    <p:extLst>
      <p:ext uri="{BB962C8B-B14F-4D97-AF65-F5344CB8AC3E}">
        <p14:creationId xmlns:p14="http://schemas.microsoft.com/office/powerpoint/2010/main" val="36535879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152400"/>
            <a:ext cx="7620000" cy="639762"/>
          </a:xfrm>
        </p:spPr>
        <p:txBody>
          <a:bodyPr/>
          <a:lstStyle/>
          <a:p>
            <a:r>
              <a:rPr lang="en-US" sz="3200" dirty="0"/>
              <a:t>Insurance Premium Models (continued)</a:t>
            </a:r>
          </a:p>
        </p:txBody>
      </p:sp>
      <p:pic>
        <p:nvPicPr>
          <p:cNvPr id="7" name="Picture 6" descr="Diagram&#10;&#10;Description automatically generated">
            <a:extLst>
              <a:ext uri="{FF2B5EF4-FFF2-40B4-BE49-F238E27FC236}">
                <a16:creationId xmlns:a16="http://schemas.microsoft.com/office/drawing/2014/main" id="{0D408D05-E8D0-4A45-9EAF-5737DB5A9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9117" y="729228"/>
            <a:ext cx="4905766" cy="5399543"/>
          </a:xfrm>
          <a:prstGeom prst="rect">
            <a:avLst/>
          </a:prstGeom>
        </p:spPr>
      </p:pic>
    </p:spTree>
    <p:extLst>
      <p:ext uri="{BB962C8B-B14F-4D97-AF65-F5344CB8AC3E}">
        <p14:creationId xmlns:p14="http://schemas.microsoft.com/office/powerpoint/2010/main" val="2929830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152400"/>
            <a:ext cx="7620000" cy="639762"/>
          </a:xfrm>
        </p:spPr>
        <p:txBody>
          <a:bodyPr/>
          <a:lstStyle/>
          <a:p>
            <a:r>
              <a:rPr lang="en-US" sz="3200" dirty="0"/>
              <a:t>Insurance Premium Models (continued)</a:t>
            </a:r>
          </a:p>
        </p:txBody>
      </p:sp>
      <p:pic>
        <p:nvPicPr>
          <p:cNvPr id="4" name="Picture 3" descr="Diagram&#10;&#10;Description automatically generated">
            <a:extLst>
              <a:ext uri="{FF2B5EF4-FFF2-40B4-BE49-F238E27FC236}">
                <a16:creationId xmlns:a16="http://schemas.microsoft.com/office/drawing/2014/main" id="{016F896C-47DE-4622-842C-F9D29A2AB3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721" y="1143000"/>
            <a:ext cx="8317479" cy="4568810"/>
          </a:xfrm>
          <a:prstGeom prst="rect">
            <a:avLst/>
          </a:prstGeom>
        </p:spPr>
      </p:pic>
    </p:spTree>
    <p:extLst>
      <p:ext uri="{BB962C8B-B14F-4D97-AF65-F5344CB8AC3E}">
        <p14:creationId xmlns:p14="http://schemas.microsoft.com/office/powerpoint/2010/main" val="17715415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7620000" cy="639762"/>
          </a:xfrm>
        </p:spPr>
        <p:txBody>
          <a:bodyPr/>
          <a:lstStyle/>
          <a:p>
            <a:r>
              <a:rPr lang="en-US" sz="3200" dirty="0"/>
              <a:t>Insurance Premium Test Cases</a:t>
            </a:r>
          </a:p>
        </p:txBody>
      </p:sp>
      <p:sp>
        <p:nvSpPr>
          <p:cNvPr id="9" name="Content Placeholder 2">
            <a:extLst>
              <a:ext uri="{FF2B5EF4-FFF2-40B4-BE49-F238E27FC236}">
                <a16:creationId xmlns:a16="http://schemas.microsoft.com/office/drawing/2014/main" id="{A071DA2C-6FB8-4CEC-A00C-4DCC06E1FBCA}"/>
              </a:ext>
            </a:extLst>
          </p:cNvPr>
          <p:cNvSpPr>
            <a:spLocks noGrp="1"/>
          </p:cNvSpPr>
          <p:nvPr>
            <p:ph idx="1"/>
          </p:nvPr>
        </p:nvSpPr>
        <p:spPr>
          <a:xfrm>
            <a:off x="353961" y="914400"/>
            <a:ext cx="8229600" cy="496529"/>
          </a:xfrm>
        </p:spPr>
        <p:txBody>
          <a:bodyPr/>
          <a:lstStyle/>
          <a:p>
            <a:r>
              <a:rPr lang="en-US" sz="2400" dirty="0">
                <a:effectLst/>
                <a:ea typeface="MS Mincho" panose="02020609040205080304" pitchFamily="49" charset="-128"/>
                <a:cs typeface="Times New Roman" panose="02020603050405020304" pitchFamily="18" charset="0"/>
              </a:rPr>
              <a:t>41 test cases for full path coverage</a:t>
            </a:r>
          </a:p>
        </p:txBody>
      </p:sp>
      <p:pic>
        <p:nvPicPr>
          <p:cNvPr id="6" name="Picture 5" descr="Graphical user interface, application&#10;&#10;Description automatically generated">
            <a:extLst>
              <a:ext uri="{FF2B5EF4-FFF2-40B4-BE49-F238E27FC236}">
                <a16:creationId xmlns:a16="http://schemas.microsoft.com/office/drawing/2014/main" id="{86EA4544-B769-4DEB-A07E-9B9AC16004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935" y="1437417"/>
            <a:ext cx="6102865" cy="4691354"/>
          </a:xfrm>
          <a:prstGeom prst="rect">
            <a:avLst/>
          </a:prstGeom>
        </p:spPr>
      </p:pic>
    </p:spTree>
    <p:extLst>
      <p:ext uri="{BB962C8B-B14F-4D97-AF65-F5344CB8AC3E}">
        <p14:creationId xmlns:p14="http://schemas.microsoft.com/office/powerpoint/2010/main" val="29025883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7620000" cy="639762"/>
          </a:xfrm>
        </p:spPr>
        <p:txBody>
          <a:bodyPr/>
          <a:lstStyle/>
          <a:p>
            <a:r>
              <a:rPr lang="en-US" sz="3200" dirty="0"/>
              <a:t>Garage Door Models</a:t>
            </a:r>
          </a:p>
        </p:txBody>
      </p:sp>
      <p:graphicFrame>
        <p:nvGraphicFramePr>
          <p:cNvPr id="4" name="Table 3">
            <a:extLst>
              <a:ext uri="{FF2B5EF4-FFF2-40B4-BE49-F238E27FC236}">
                <a16:creationId xmlns:a16="http://schemas.microsoft.com/office/drawing/2014/main" id="{610B1211-4836-4CE7-9FAB-999E7ABBD8E8}"/>
              </a:ext>
            </a:extLst>
          </p:cNvPr>
          <p:cNvGraphicFramePr>
            <a:graphicFrameLocks noGrp="1"/>
          </p:cNvGraphicFramePr>
          <p:nvPr>
            <p:extLst>
              <p:ext uri="{D42A27DB-BD31-4B8C-83A1-F6EECF244321}">
                <p14:modId xmlns:p14="http://schemas.microsoft.com/office/powerpoint/2010/main" val="1709586141"/>
              </p:ext>
            </p:extLst>
          </p:nvPr>
        </p:nvGraphicFramePr>
        <p:xfrm>
          <a:off x="304800" y="1143000"/>
          <a:ext cx="8020050" cy="4572000"/>
        </p:xfrm>
        <a:graphic>
          <a:graphicData uri="http://schemas.openxmlformats.org/drawingml/2006/table">
            <a:tbl>
              <a:tblPr firstRow="1" firstCol="1" bandRow="1"/>
              <a:tblGrid>
                <a:gridCol w="2275341">
                  <a:extLst>
                    <a:ext uri="{9D8B030D-6E8A-4147-A177-3AD203B41FA5}">
                      <a16:colId xmlns:a16="http://schemas.microsoft.com/office/drawing/2014/main" val="3880864347"/>
                    </a:ext>
                  </a:extLst>
                </a:gridCol>
                <a:gridCol w="5744709">
                  <a:extLst>
                    <a:ext uri="{9D8B030D-6E8A-4147-A177-3AD203B41FA5}">
                      <a16:colId xmlns:a16="http://schemas.microsoft.com/office/drawing/2014/main" val="799306962"/>
                    </a:ext>
                  </a:extLst>
                </a:gridCol>
              </a:tblGrid>
              <a:tr h="285750">
                <a:tc>
                  <a:txBody>
                    <a:bodyPr/>
                    <a:lstStyle/>
                    <a:p>
                      <a:pPr marL="0" marR="0">
                        <a:spcBef>
                          <a:spcPts val="0"/>
                        </a:spcBef>
                        <a:spcAft>
                          <a:spcPts val="0"/>
                        </a:spcAft>
                      </a:pPr>
                      <a:r>
                        <a:rPr lang="en-US" sz="1400" b="1">
                          <a:effectLst/>
                          <a:latin typeface="+mn-lt"/>
                          <a:ea typeface="MS Mincho" panose="02020609040205080304" pitchFamily="49" charset="-128"/>
                          <a:cs typeface="Times New Roman" panose="02020603050405020304" pitchFamily="18" charset="0"/>
                        </a:rPr>
                        <a:t>Requirement Key</a:t>
                      </a:r>
                      <a:endParaRPr lang="en-US" sz="140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effectLst/>
                          <a:latin typeface="+mn-lt"/>
                          <a:ea typeface="MS Mincho" panose="02020609040205080304" pitchFamily="49" charset="-128"/>
                          <a:cs typeface="Times New Roman" panose="02020603050405020304" pitchFamily="18" charset="0"/>
                        </a:rPr>
                        <a:t>Description</a:t>
                      </a:r>
                      <a:endParaRPr lang="en-US" sz="140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5968601"/>
                  </a:ext>
                </a:extLst>
              </a:tr>
              <a:tr h="571500">
                <a:tc>
                  <a:txBody>
                    <a:bodyPr/>
                    <a:lstStyle/>
                    <a:p>
                      <a:pPr marL="0" marR="0">
                        <a:spcBef>
                          <a:spcPts val="0"/>
                        </a:spcBef>
                        <a:spcAft>
                          <a:spcPts val="0"/>
                        </a:spcAft>
                      </a:pPr>
                      <a:r>
                        <a:rPr lang="en-US" sz="1400">
                          <a:effectLst/>
                          <a:latin typeface="+mn-lt"/>
                          <a:ea typeface="MS Mincho" panose="02020609040205080304" pitchFamily="49" charset="-128"/>
                          <a:cs typeface="Times New Roman" panose="02020603050405020304" pitchFamily="18" charset="0"/>
                        </a:rPr>
                        <a:t>req_close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mn-lt"/>
                          <a:ea typeface="MS Mincho" panose="02020609040205080304" pitchFamily="49" charset="-128"/>
                          <a:cs typeface="Times New Roman" panose="02020603050405020304" pitchFamily="18" charset="0"/>
                        </a:rPr>
                        <a:t>When the door is fully open and a signal from the control device occurs, the door starts closing.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9391610"/>
                  </a:ext>
                </a:extLst>
              </a:tr>
              <a:tr h="571500">
                <a:tc>
                  <a:txBody>
                    <a:bodyPr/>
                    <a:lstStyle/>
                    <a:p>
                      <a:pPr marL="0" marR="0">
                        <a:spcBef>
                          <a:spcPts val="0"/>
                        </a:spcBef>
                        <a:spcAft>
                          <a:spcPts val="0"/>
                        </a:spcAft>
                      </a:pPr>
                      <a:r>
                        <a:rPr lang="en-US" sz="1400">
                          <a:effectLst/>
                          <a:latin typeface="+mn-lt"/>
                          <a:ea typeface="MS Mincho" panose="02020609040205080304" pitchFamily="49" charset="-128"/>
                          <a:cs typeface="Times New Roman" panose="02020603050405020304" pitchFamily="18" charset="0"/>
                        </a:rPr>
                        <a:t>req_open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mn-lt"/>
                          <a:ea typeface="MS Mincho" panose="02020609040205080304" pitchFamily="49" charset="-128"/>
                          <a:cs typeface="Times New Roman" panose="02020603050405020304" pitchFamily="18" charset="0"/>
                        </a:rPr>
                        <a:t>When the door is fully closed and a signal from the control device occurs, the door starts opening.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9409662"/>
                  </a:ext>
                </a:extLst>
              </a:tr>
              <a:tr h="571500">
                <a:tc>
                  <a:txBody>
                    <a:bodyPr/>
                    <a:lstStyle/>
                    <a:p>
                      <a:pPr marL="0" marR="0">
                        <a:spcBef>
                          <a:spcPts val="0"/>
                        </a:spcBef>
                        <a:spcAft>
                          <a:spcPts val="0"/>
                        </a:spcAft>
                      </a:pPr>
                      <a:r>
                        <a:rPr lang="en-US" sz="1400">
                          <a:effectLst/>
                          <a:latin typeface="+mn-lt"/>
                          <a:ea typeface="MS Mincho" panose="02020609040205080304" pitchFamily="49" charset="-128"/>
                          <a:cs typeface="Times New Roman" panose="02020603050405020304" pitchFamily="18" charset="0"/>
                        </a:rPr>
                        <a:t>req_stop_manually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mn-lt"/>
                          <a:ea typeface="MS Mincho" panose="02020609040205080304" pitchFamily="49" charset="-128"/>
                          <a:cs typeface="Times New Roman" panose="02020603050405020304" pitchFamily="18" charset="0"/>
                        </a:rPr>
                        <a:t>When the door is in motion, either closing or opening, and a signal from the control device occurs, the door stops.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2235929"/>
                  </a:ext>
                </a:extLst>
              </a:tr>
              <a:tr h="571500">
                <a:tc>
                  <a:txBody>
                    <a:bodyPr/>
                    <a:lstStyle/>
                    <a:p>
                      <a:pPr marL="0" marR="0">
                        <a:spcBef>
                          <a:spcPts val="0"/>
                        </a:spcBef>
                        <a:spcAft>
                          <a:spcPts val="0"/>
                        </a:spcAft>
                      </a:pPr>
                      <a:r>
                        <a:rPr lang="en-US" sz="1400">
                          <a:effectLst/>
                          <a:latin typeface="+mn-lt"/>
                          <a:ea typeface="MS Mincho" panose="02020609040205080304" pitchFamily="49" charset="-128"/>
                          <a:cs typeface="Times New Roman" panose="02020603050405020304" pitchFamily="18" charset="0"/>
                        </a:rPr>
                        <a:t>req_resume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mn-lt"/>
                          <a:ea typeface="MS Mincho" panose="02020609040205080304" pitchFamily="49" charset="-128"/>
                          <a:cs typeface="Times New Roman" panose="02020603050405020304" pitchFamily="18" charset="0"/>
                        </a:rPr>
                        <a:t>A subsequent control signal starts the door in the same direction as when it was stopped.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7506450"/>
                  </a:ext>
                </a:extLst>
              </a:tr>
              <a:tr h="571500">
                <a:tc>
                  <a:txBody>
                    <a:bodyPr/>
                    <a:lstStyle/>
                    <a:p>
                      <a:pPr marL="0" marR="0">
                        <a:spcBef>
                          <a:spcPts val="0"/>
                        </a:spcBef>
                        <a:spcAft>
                          <a:spcPts val="0"/>
                        </a:spcAft>
                      </a:pPr>
                      <a:r>
                        <a:rPr lang="en-US" sz="1400">
                          <a:effectLst/>
                          <a:latin typeface="+mn-lt"/>
                          <a:ea typeface="MS Mincho" panose="02020609040205080304" pitchFamily="49" charset="-128"/>
                          <a:cs typeface="Times New Roman" panose="02020603050405020304" pitchFamily="18" charset="0"/>
                        </a:rPr>
                        <a:t>req_stop_end_of_up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mn-lt"/>
                          <a:ea typeface="MS Mincho" panose="02020609040205080304" pitchFamily="49" charset="-128"/>
                          <a:cs typeface="Times New Roman" panose="02020603050405020304" pitchFamily="18" charset="0"/>
                        </a:rPr>
                        <a:t>When the door has moved to the extreme upper position (fully open), and a signal from the End of Up track occurs, the door stops.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6382623"/>
                  </a:ext>
                </a:extLst>
              </a:tr>
              <a:tr h="571500">
                <a:tc>
                  <a:txBody>
                    <a:bodyPr/>
                    <a:lstStyle/>
                    <a:p>
                      <a:pPr marL="0" marR="0">
                        <a:spcBef>
                          <a:spcPts val="0"/>
                        </a:spcBef>
                        <a:spcAft>
                          <a:spcPts val="0"/>
                        </a:spcAft>
                      </a:pPr>
                      <a:r>
                        <a:rPr lang="en-US" sz="1400">
                          <a:effectLst/>
                          <a:latin typeface="+mn-lt"/>
                          <a:ea typeface="MS Mincho" panose="02020609040205080304" pitchFamily="49" charset="-128"/>
                          <a:cs typeface="Times New Roman" panose="02020603050405020304" pitchFamily="18" charset="0"/>
                        </a:rPr>
                        <a:t>req_stop_end_of_down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mn-lt"/>
                          <a:ea typeface="MS Mincho" panose="02020609040205080304" pitchFamily="49" charset="-128"/>
                          <a:cs typeface="Times New Roman" panose="02020603050405020304" pitchFamily="18" charset="0"/>
                        </a:rPr>
                        <a:t>When the door has moved to the extreme lower position (fully closed), and a signal from the End of Down track occurs, the door stops.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5331506"/>
                  </a:ext>
                </a:extLst>
              </a:tr>
              <a:tr h="857250">
                <a:tc>
                  <a:txBody>
                    <a:bodyPr/>
                    <a:lstStyle/>
                    <a:p>
                      <a:pPr marL="0" marR="0">
                        <a:spcBef>
                          <a:spcPts val="0"/>
                        </a:spcBef>
                        <a:spcAft>
                          <a:spcPts val="0"/>
                        </a:spcAft>
                      </a:pPr>
                      <a:r>
                        <a:rPr lang="en-US" sz="1400">
                          <a:effectLst/>
                          <a:latin typeface="+mn-lt"/>
                          <a:ea typeface="MS Mincho" panose="02020609040205080304" pitchFamily="49" charset="-128"/>
                          <a:cs typeface="Times New Roman" panose="02020603050405020304" pitchFamily="18" charset="0"/>
                        </a:rPr>
                        <a:t>hz_reverse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mn-lt"/>
                          <a:ea typeface="MS Mincho" panose="02020609040205080304" pitchFamily="49" charset="-128"/>
                          <a:cs typeface="Times New Roman" panose="02020603050405020304" pitchFamily="18" charset="0"/>
                        </a:rPr>
                        <a:t>While the door is closing, if either the light beam is interrupted (possibly by a pet) or if the door encounters an obstacle, the door immediately stops, and then reverses direction.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1043600"/>
                  </a:ext>
                </a:extLst>
              </a:tr>
            </a:tbl>
          </a:graphicData>
        </a:graphic>
      </p:graphicFrame>
    </p:spTree>
    <p:extLst>
      <p:ext uri="{BB962C8B-B14F-4D97-AF65-F5344CB8AC3E}">
        <p14:creationId xmlns:p14="http://schemas.microsoft.com/office/powerpoint/2010/main" val="35804144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7620000" cy="639762"/>
          </a:xfrm>
        </p:spPr>
        <p:txBody>
          <a:bodyPr/>
          <a:lstStyle/>
          <a:p>
            <a:r>
              <a:rPr lang="en-US" sz="3200" dirty="0"/>
              <a:t>Garage Door FSM</a:t>
            </a:r>
          </a:p>
        </p:txBody>
      </p:sp>
      <p:pic>
        <p:nvPicPr>
          <p:cNvPr id="6" name="Picture 5" descr="Diagram&#10;&#10;Description automatically generated">
            <a:extLst>
              <a:ext uri="{FF2B5EF4-FFF2-40B4-BE49-F238E27FC236}">
                <a16:creationId xmlns:a16="http://schemas.microsoft.com/office/drawing/2014/main" id="{C661DD8F-CAE6-48BB-AEF4-86DD2F818F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925057"/>
            <a:ext cx="7897384" cy="5399543"/>
          </a:xfrm>
          <a:prstGeom prst="rect">
            <a:avLst/>
          </a:prstGeom>
        </p:spPr>
      </p:pic>
    </p:spTree>
    <p:extLst>
      <p:ext uri="{BB962C8B-B14F-4D97-AF65-F5344CB8AC3E}">
        <p14:creationId xmlns:p14="http://schemas.microsoft.com/office/powerpoint/2010/main" val="21292387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152400"/>
            <a:ext cx="7620000" cy="639762"/>
          </a:xfrm>
        </p:spPr>
        <p:txBody>
          <a:bodyPr/>
          <a:lstStyle/>
          <a:p>
            <a:r>
              <a:rPr lang="en-US" sz="3200" dirty="0"/>
              <a:t>Garage Door Test Cases</a:t>
            </a:r>
          </a:p>
        </p:txBody>
      </p:sp>
      <p:sp>
        <p:nvSpPr>
          <p:cNvPr id="3" name="Content Placeholder 2">
            <a:extLst>
              <a:ext uri="{FF2B5EF4-FFF2-40B4-BE49-F238E27FC236}">
                <a16:creationId xmlns:a16="http://schemas.microsoft.com/office/drawing/2014/main" id="{67772165-E188-4473-B132-5AC376FEAE16}"/>
              </a:ext>
            </a:extLst>
          </p:cNvPr>
          <p:cNvSpPr>
            <a:spLocks noGrp="1"/>
          </p:cNvSpPr>
          <p:nvPr>
            <p:ph idx="1"/>
          </p:nvPr>
        </p:nvSpPr>
        <p:spPr>
          <a:xfrm>
            <a:off x="381000" y="914400"/>
            <a:ext cx="7620000" cy="1715729"/>
          </a:xfrm>
        </p:spPr>
        <p:txBody>
          <a:bodyPr/>
          <a:lstStyle/>
          <a:p>
            <a:r>
              <a:rPr lang="en-US" sz="2400" dirty="0"/>
              <a:t>300 test cases for full path coverage</a:t>
            </a:r>
          </a:p>
          <a:p>
            <a:pPr lvl="1"/>
            <a:r>
              <a:rPr lang="en-US" sz="2000" dirty="0"/>
              <a:t>Loop depth = 1</a:t>
            </a:r>
            <a:endParaRPr lang="en-US" sz="1600" dirty="0"/>
          </a:p>
          <a:p>
            <a:pPr lvl="1"/>
            <a:r>
              <a:rPr lang="en-US" sz="2000" dirty="0"/>
              <a:t>Reduced to 81 with a “weight filter” (relative importance)</a:t>
            </a:r>
          </a:p>
          <a:p>
            <a:r>
              <a:rPr lang="en-US" sz="2400" dirty="0"/>
              <a:t>Partial sample test case first 6 of 34 steps)</a:t>
            </a:r>
          </a:p>
        </p:txBody>
      </p:sp>
      <p:graphicFrame>
        <p:nvGraphicFramePr>
          <p:cNvPr id="4" name="Table 3">
            <a:extLst>
              <a:ext uri="{FF2B5EF4-FFF2-40B4-BE49-F238E27FC236}">
                <a16:creationId xmlns:a16="http://schemas.microsoft.com/office/drawing/2014/main" id="{6CEF688B-66EA-40DA-AEF5-D5F8D5D87718}"/>
              </a:ext>
            </a:extLst>
          </p:cNvPr>
          <p:cNvGraphicFramePr>
            <a:graphicFrameLocks noGrp="1"/>
          </p:cNvGraphicFramePr>
          <p:nvPr>
            <p:extLst>
              <p:ext uri="{D42A27DB-BD31-4B8C-83A1-F6EECF244321}">
                <p14:modId xmlns:p14="http://schemas.microsoft.com/office/powerpoint/2010/main" val="1873599481"/>
              </p:ext>
            </p:extLst>
          </p:nvPr>
        </p:nvGraphicFramePr>
        <p:xfrm>
          <a:off x="457200" y="2743200"/>
          <a:ext cx="7848600" cy="2987040"/>
        </p:xfrm>
        <a:graphic>
          <a:graphicData uri="http://schemas.openxmlformats.org/drawingml/2006/table">
            <a:tbl>
              <a:tblPr firstRow="1" firstCol="1" bandRow="1">
                <a:tableStyleId>{5C22544A-7EE6-4342-B048-85BDC9FD1C3A}</a:tableStyleId>
              </a:tblPr>
              <a:tblGrid>
                <a:gridCol w="478765">
                  <a:extLst>
                    <a:ext uri="{9D8B030D-6E8A-4147-A177-3AD203B41FA5}">
                      <a16:colId xmlns:a16="http://schemas.microsoft.com/office/drawing/2014/main" val="3059690830"/>
                    </a:ext>
                  </a:extLst>
                </a:gridCol>
                <a:gridCol w="1246357">
                  <a:extLst>
                    <a:ext uri="{9D8B030D-6E8A-4147-A177-3AD203B41FA5}">
                      <a16:colId xmlns:a16="http://schemas.microsoft.com/office/drawing/2014/main" val="3153586871"/>
                    </a:ext>
                  </a:extLst>
                </a:gridCol>
                <a:gridCol w="952820">
                  <a:extLst>
                    <a:ext uri="{9D8B030D-6E8A-4147-A177-3AD203B41FA5}">
                      <a16:colId xmlns:a16="http://schemas.microsoft.com/office/drawing/2014/main" val="3257805841"/>
                    </a:ext>
                  </a:extLst>
                </a:gridCol>
                <a:gridCol w="2034357">
                  <a:extLst>
                    <a:ext uri="{9D8B030D-6E8A-4147-A177-3AD203B41FA5}">
                      <a16:colId xmlns:a16="http://schemas.microsoft.com/office/drawing/2014/main" val="207475503"/>
                    </a:ext>
                  </a:extLst>
                </a:gridCol>
                <a:gridCol w="1323274">
                  <a:extLst>
                    <a:ext uri="{9D8B030D-6E8A-4147-A177-3AD203B41FA5}">
                      <a16:colId xmlns:a16="http://schemas.microsoft.com/office/drawing/2014/main" val="3987119274"/>
                    </a:ext>
                  </a:extLst>
                </a:gridCol>
                <a:gridCol w="1813027">
                  <a:extLst>
                    <a:ext uri="{9D8B030D-6E8A-4147-A177-3AD203B41FA5}">
                      <a16:colId xmlns:a16="http://schemas.microsoft.com/office/drawing/2014/main" val="2569551684"/>
                    </a:ext>
                  </a:extLst>
                </a:gridCol>
              </a:tblGrid>
              <a:tr h="171450">
                <a:tc>
                  <a:txBody>
                    <a:bodyPr/>
                    <a:lstStyle/>
                    <a:p>
                      <a:pPr marL="0" marR="0" algn="ctr">
                        <a:spcBef>
                          <a:spcPts val="0"/>
                        </a:spcBef>
                        <a:spcAft>
                          <a:spcPts val="0"/>
                        </a:spcAft>
                      </a:pPr>
                      <a:r>
                        <a:rPr lang="en-US" sz="1400">
                          <a:effectLst/>
                        </a:rPr>
                        <a:t>Step</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Type</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Step Name</a:t>
                      </a:r>
                      <a:endParaRPr lang="en-US" sz="1400" dirty="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Step Description</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Expected Result</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Requirements</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773689031"/>
                  </a:ext>
                </a:extLst>
              </a:tr>
              <a:tr h="161925">
                <a:tc>
                  <a:txBody>
                    <a:bodyPr/>
                    <a:lstStyle/>
                    <a:p>
                      <a:pPr marL="0" marR="0" algn="ctr">
                        <a:spcBef>
                          <a:spcPts val="0"/>
                        </a:spcBef>
                        <a:spcAft>
                          <a:spcPts val="0"/>
                        </a:spcAft>
                      </a:pPr>
                      <a:r>
                        <a:rPr lang="en-US" sz="1400">
                          <a:effectLst/>
                        </a:rPr>
                        <a:t>1</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Test Step</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Send control device signal.</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839195700"/>
                  </a:ext>
                </a:extLst>
              </a:tr>
              <a:tr h="161925">
                <a:tc>
                  <a:txBody>
                    <a:bodyPr/>
                    <a:lstStyle/>
                    <a:p>
                      <a:pPr marL="0" marR="0" algn="ctr">
                        <a:spcBef>
                          <a:spcPts val="0"/>
                        </a:spcBef>
                        <a:spcAft>
                          <a:spcPts val="0"/>
                        </a:spcAft>
                      </a:pPr>
                      <a:r>
                        <a:rPr lang="en-US" sz="1400">
                          <a:effectLst/>
                        </a:rPr>
                        <a:t>2</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Verification Point</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Closing</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Check, whether the door is closing.</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The door is closing.</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req_close</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389862646"/>
                  </a:ext>
                </a:extLst>
              </a:tr>
              <a:tr h="161925">
                <a:tc>
                  <a:txBody>
                    <a:bodyPr/>
                    <a:lstStyle/>
                    <a:p>
                      <a:pPr marL="0" marR="0" algn="ctr">
                        <a:spcBef>
                          <a:spcPts val="0"/>
                        </a:spcBef>
                        <a:spcAft>
                          <a:spcPts val="0"/>
                        </a:spcAft>
                      </a:pPr>
                      <a:r>
                        <a:rPr lang="en-US" sz="1400">
                          <a:effectLst/>
                        </a:rPr>
                        <a:t>3</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Test Step</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Send control device signal.</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730319938"/>
                  </a:ext>
                </a:extLst>
              </a:tr>
              <a:tr h="323850">
                <a:tc>
                  <a:txBody>
                    <a:bodyPr/>
                    <a:lstStyle/>
                    <a:p>
                      <a:pPr marL="0" marR="0" algn="ctr">
                        <a:spcBef>
                          <a:spcPts val="0"/>
                        </a:spcBef>
                        <a:spcAft>
                          <a:spcPts val="0"/>
                        </a:spcAft>
                      </a:pPr>
                      <a:r>
                        <a:rPr lang="en-US" sz="1400">
                          <a:effectLst/>
                        </a:rPr>
                        <a:t>4</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Verification Point</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Stopped</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Check, whether the door has stopped.</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The door has stopped.</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req_stop_manually</a:t>
                      </a:r>
                      <a:br>
                        <a:rPr lang="en-US" sz="1400">
                          <a:effectLst/>
                        </a:rPr>
                      </a:br>
                      <a:r>
                        <a:rPr lang="en-US" sz="1400">
                          <a:effectLst/>
                        </a:rPr>
                        <a:t>req_resume</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116785181"/>
                  </a:ext>
                </a:extLst>
              </a:tr>
              <a:tr h="161925">
                <a:tc>
                  <a:txBody>
                    <a:bodyPr/>
                    <a:lstStyle/>
                    <a:p>
                      <a:pPr marL="0" marR="0" algn="ctr">
                        <a:spcBef>
                          <a:spcPts val="0"/>
                        </a:spcBef>
                        <a:spcAft>
                          <a:spcPts val="0"/>
                        </a:spcAft>
                      </a:pPr>
                      <a:r>
                        <a:rPr lang="en-US" sz="1400">
                          <a:effectLst/>
                        </a:rPr>
                        <a:t>5</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Test Step</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Send control device signal.</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306423650"/>
                  </a:ext>
                </a:extLst>
              </a:tr>
              <a:tr h="161925">
                <a:tc>
                  <a:txBody>
                    <a:bodyPr/>
                    <a:lstStyle/>
                    <a:p>
                      <a:pPr marL="0" marR="0" algn="ctr">
                        <a:spcBef>
                          <a:spcPts val="0"/>
                        </a:spcBef>
                        <a:spcAft>
                          <a:spcPts val="0"/>
                        </a:spcAft>
                      </a:pPr>
                      <a:r>
                        <a:rPr lang="en-US" sz="1400">
                          <a:effectLst/>
                        </a:rPr>
                        <a:t>6</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Verification Point</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Closing</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Check, whether the door is closing.</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The door is closing.</a:t>
                      </a:r>
                      <a:endParaRPr lang="en-US" sz="140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err="1">
                          <a:effectLst/>
                        </a:rPr>
                        <a:t>req_close</a:t>
                      </a:r>
                      <a:endParaRPr lang="en-US" sz="1400" dirty="0">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814448704"/>
                  </a:ext>
                </a:extLst>
              </a:tr>
            </a:tbl>
          </a:graphicData>
        </a:graphic>
      </p:graphicFrame>
    </p:spTree>
    <p:extLst>
      <p:ext uri="{BB962C8B-B14F-4D97-AF65-F5344CB8AC3E}">
        <p14:creationId xmlns:p14="http://schemas.microsoft.com/office/powerpoint/2010/main" val="2062960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8229600" cy="639762"/>
          </a:xfrm>
        </p:spPr>
        <p:txBody>
          <a:bodyPr/>
          <a:lstStyle/>
          <a:p>
            <a:r>
              <a:rPr lang="en-US" sz="3200" dirty="0"/>
              <a:t>Types of Models</a:t>
            </a:r>
          </a:p>
        </p:txBody>
      </p:sp>
      <p:sp>
        <p:nvSpPr>
          <p:cNvPr id="3" name="Content Placeholder 2">
            <a:extLst>
              <a:ext uri="{FF2B5EF4-FFF2-40B4-BE49-F238E27FC236}">
                <a16:creationId xmlns:a16="http://schemas.microsoft.com/office/drawing/2014/main" id="{67772165-E188-4473-B132-5AC376FEAE16}"/>
              </a:ext>
            </a:extLst>
          </p:cNvPr>
          <p:cNvSpPr>
            <a:spLocks noGrp="1"/>
          </p:cNvSpPr>
          <p:nvPr>
            <p:ph idx="1"/>
          </p:nvPr>
        </p:nvSpPr>
        <p:spPr>
          <a:xfrm>
            <a:off x="353961" y="1103671"/>
            <a:ext cx="8229600" cy="5014450"/>
          </a:xfrm>
        </p:spPr>
        <p:txBody>
          <a:bodyPr/>
          <a:lstStyle/>
          <a:p>
            <a:r>
              <a:rPr lang="en-US" sz="2400" dirty="0"/>
              <a:t>Structural	</a:t>
            </a:r>
          </a:p>
          <a:p>
            <a:pPr lvl="1"/>
            <a:r>
              <a:rPr lang="en-US" sz="2000" dirty="0"/>
              <a:t>Supports the </a:t>
            </a:r>
            <a:r>
              <a:rPr lang="en-US" sz="2000" i="1" dirty="0"/>
              <a:t>is view</a:t>
            </a:r>
            <a:r>
              <a:rPr lang="en-US" sz="2000" dirty="0"/>
              <a:t> of an application</a:t>
            </a:r>
          </a:p>
          <a:p>
            <a:pPr lvl="1"/>
            <a:r>
              <a:rPr lang="en-US" sz="2000" dirty="0"/>
              <a:t>Best example: UML class models</a:t>
            </a:r>
          </a:p>
          <a:p>
            <a:pPr lvl="1"/>
            <a:r>
              <a:rPr lang="en-US" sz="2000" dirty="0"/>
              <a:t>Also: dataflow diagrams, Entity/Relation diagrams</a:t>
            </a:r>
          </a:p>
          <a:p>
            <a:r>
              <a:rPr lang="en-US" sz="2400" dirty="0"/>
              <a:t>Behavioral</a:t>
            </a:r>
          </a:p>
          <a:p>
            <a:pPr lvl="1"/>
            <a:r>
              <a:rPr lang="en-US" sz="2000" dirty="0"/>
              <a:t>Supports the </a:t>
            </a:r>
            <a:r>
              <a:rPr lang="en-US" sz="2000" i="1" dirty="0"/>
              <a:t>does view</a:t>
            </a:r>
            <a:r>
              <a:rPr lang="en-US" sz="2000" dirty="0"/>
              <a:t> of an application</a:t>
            </a:r>
          </a:p>
          <a:p>
            <a:pPr lvl="1"/>
            <a:r>
              <a:rPr lang="en-US" sz="2000" dirty="0"/>
              <a:t>UML Activity (Sequence) diagrams</a:t>
            </a:r>
          </a:p>
          <a:p>
            <a:pPr lvl="1"/>
            <a:r>
              <a:rPr lang="en-US" sz="2000" dirty="0"/>
              <a:t>Flowcharts</a:t>
            </a:r>
          </a:p>
          <a:p>
            <a:pPr lvl="1"/>
            <a:r>
              <a:rPr lang="en-US" sz="2000" dirty="0"/>
              <a:t>Decision tables</a:t>
            </a:r>
          </a:p>
          <a:p>
            <a:pPr lvl="1"/>
            <a:r>
              <a:rPr lang="en-US" sz="2000" dirty="0"/>
              <a:t>Finite state machines</a:t>
            </a:r>
          </a:p>
          <a:p>
            <a:pPr lvl="1"/>
            <a:r>
              <a:rPr lang="en-US" sz="2000" dirty="0"/>
              <a:t>Statecharts</a:t>
            </a:r>
          </a:p>
          <a:p>
            <a:pPr lvl="1"/>
            <a:r>
              <a:rPr lang="en-US" sz="2000" dirty="0"/>
              <a:t>Extended Petri nets</a:t>
            </a:r>
          </a:p>
          <a:p>
            <a:pPr lvl="1"/>
            <a:r>
              <a:rPr lang="en-US" sz="2000" dirty="0"/>
              <a:t>Business Process Modeling Notation (BPMN)</a:t>
            </a:r>
            <a:endParaRPr lang="en-US" sz="1600" dirty="0"/>
          </a:p>
          <a:p>
            <a:pPr lvl="1"/>
            <a:endParaRPr lang="en-US" sz="2000" dirty="0"/>
          </a:p>
          <a:p>
            <a:pPr lvl="1"/>
            <a:endParaRPr lang="en-US" sz="1600" dirty="0"/>
          </a:p>
          <a:p>
            <a:pPr lvl="1"/>
            <a:endParaRPr lang="en-US" sz="1600" dirty="0"/>
          </a:p>
        </p:txBody>
      </p:sp>
    </p:spTree>
    <p:extLst>
      <p:ext uri="{BB962C8B-B14F-4D97-AF65-F5344CB8AC3E}">
        <p14:creationId xmlns:p14="http://schemas.microsoft.com/office/powerpoint/2010/main" val="25262399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8229600" cy="639762"/>
          </a:xfrm>
        </p:spPr>
        <p:txBody>
          <a:bodyPr/>
          <a:lstStyle/>
          <a:p>
            <a:r>
              <a:rPr lang="en-US" sz="3200" dirty="0"/>
              <a:t>5.6  Verified Systems International GmbH</a:t>
            </a:r>
          </a:p>
        </p:txBody>
      </p:sp>
      <p:sp>
        <p:nvSpPr>
          <p:cNvPr id="3" name="Content Placeholder 2">
            <a:extLst>
              <a:ext uri="{FF2B5EF4-FFF2-40B4-BE49-F238E27FC236}">
                <a16:creationId xmlns:a16="http://schemas.microsoft.com/office/drawing/2014/main" id="{67772165-E188-4473-B132-5AC376FEAE16}"/>
              </a:ext>
            </a:extLst>
          </p:cNvPr>
          <p:cNvSpPr>
            <a:spLocks noGrp="1"/>
          </p:cNvSpPr>
          <p:nvPr>
            <p:ph idx="1"/>
          </p:nvPr>
        </p:nvSpPr>
        <p:spPr>
          <a:xfrm>
            <a:off x="353961" y="1103671"/>
            <a:ext cx="8229600" cy="4525963"/>
          </a:xfrm>
        </p:spPr>
        <p:txBody>
          <a:bodyPr/>
          <a:lstStyle/>
          <a:p>
            <a:r>
              <a:rPr lang="en-US" sz="2400" dirty="0">
                <a:effectLst/>
                <a:ea typeface="Times New Roman" panose="02020603050405020304" pitchFamily="18" charset="0"/>
                <a:cs typeface="Helvetica" panose="020B0604020202020204" pitchFamily="34" charset="0"/>
              </a:rPr>
              <a:t>Verified Systems International GmbH was established in 1998 as a spinoff company of the University of Bremen</a:t>
            </a:r>
          </a:p>
          <a:p>
            <a:r>
              <a:rPr lang="en-US" sz="2400" dirty="0">
                <a:effectLst/>
                <a:ea typeface="Times New Roman" panose="02020603050405020304" pitchFamily="18" charset="0"/>
                <a:cs typeface="Helvetica" panose="020B0604020202020204" pitchFamily="34" charset="0"/>
              </a:rPr>
              <a:t>The company specializes in</a:t>
            </a:r>
            <a:endParaRPr lang="en-US" sz="2400" dirty="0">
              <a:ea typeface="Times New Roman" panose="02020603050405020304" pitchFamily="18" charset="0"/>
              <a:cs typeface="Helvetica" panose="020B0604020202020204" pitchFamily="34" charset="0"/>
            </a:endParaRPr>
          </a:p>
          <a:p>
            <a:pPr lvl="1"/>
            <a:r>
              <a:rPr lang="en-US" sz="2000" dirty="0">
                <a:effectLst/>
                <a:ea typeface="Times New Roman" panose="02020603050405020304" pitchFamily="18" charset="0"/>
                <a:cs typeface="Helvetica" panose="020B0604020202020204" pitchFamily="34" charset="0"/>
              </a:rPr>
              <a:t>verification and validation of safety-critical and </a:t>
            </a:r>
          </a:p>
          <a:p>
            <a:pPr lvl="1"/>
            <a:r>
              <a:rPr lang="en-US" sz="2000" dirty="0">
                <a:effectLst/>
                <a:ea typeface="Times New Roman" panose="02020603050405020304" pitchFamily="18" charset="0"/>
                <a:cs typeface="Helvetica" panose="020B0604020202020204" pitchFamily="34" charset="0"/>
              </a:rPr>
              <a:t>business-critical embedded systems</a:t>
            </a:r>
          </a:p>
          <a:p>
            <a:pPr lvl="1"/>
            <a:r>
              <a:rPr lang="en-US" sz="2000" dirty="0">
                <a:effectLst/>
                <a:ea typeface="Times New Roman" panose="02020603050405020304" pitchFamily="18" charset="0"/>
                <a:cs typeface="Helvetica" panose="020B0604020202020204" pitchFamily="34" charset="0"/>
              </a:rPr>
              <a:t>cyber-physical systems</a:t>
            </a:r>
            <a:endParaRPr lang="en-US" sz="1800" dirty="0">
              <a:latin typeface="Garamond" panose="02020404030301010803" pitchFamily="18" charset="0"/>
              <a:cs typeface="Helvetica" panose="020B0604020202020204" pitchFamily="34" charset="0"/>
            </a:endParaRPr>
          </a:p>
          <a:p>
            <a:r>
              <a:rPr lang="en-US" sz="2400" dirty="0">
                <a:cs typeface="Helvetica" panose="020B0604020202020204" pitchFamily="34" charset="0"/>
              </a:rPr>
              <a:t>Main product is the </a:t>
            </a:r>
            <a:r>
              <a:rPr lang="en-US" sz="2400" dirty="0">
                <a:effectLst/>
                <a:ea typeface="Times New Roman" panose="02020603050405020304" pitchFamily="18" charset="0"/>
                <a:cs typeface="Helvetica" panose="020B0604020202020204" pitchFamily="34" charset="0"/>
              </a:rPr>
              <a:t>RT-Tester test automation and analysis tool box </a:t>
            </a:r>
            <a:endParaRPr lang="en-US" sz="1800" dirty="0">
              <a:latin typeface="Garamond" panose="02020404030301010803" pitchFamily="18" charset="0"/>
              <a:cs typeface="Helvetica" panose="020B0604020202020204" pitchFamily="34" charset="0"/>
            </a:endParaRPr>
          </a:p>
          <a:p>
            <a:r>
              <a:rPr lang="en-US" sz="2400" dirty="0">
                <a:effectLst/>
                <a:ea typeface="Times New Roman" panose="02020603050405020304" pitchFamily="18" charset="0"/>
                <a:cs typeface="Helvetica" panose="020B0604020202020204" pitchFamily="34" charset="0"/>
              </a:rPr>
              <a:t>Company website is https://www.verified.de </a:t>
            </a:r>
            <a:endParaRPr lang="en-US" sz="2400" dirty="0"/>
          </a:p>
          <a:p>
            <a:endParaRPr lang="en-US" sz="2000" i="1" dirty="0"/>
          </a:p>
        </p:txBody>
      </p:sp>
    </p:spTree>
    <p:extLst>
      <p:ext uri="{BB962C8B-B14F-4D97-AF65-F5344CB8AC3E}">
        <p14:creationId xmlns:p14="http://schemas.microsoft.com/office/powerpoint/2010/main" val="16601788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8229600" cy="639762"/>
          </a:xfrm>
        </p:spPr>
        <p:txBody>
          <a:bodyPr/>
          <a:lstStyle/>
          <a:p>
            <a:r>
              <a:rPr lang="en-US" sz="3200" dirty="0"/>
              <a:t>5.6  Verified Systems International GmbH</a:t>
            </a:r>
          </a:p>
        </p:txBody>
      </p:sp>
      <p:sp>
        <p:nvSpPr>
          <p:cNvPr id="3" name="Content Placeholder 2">
            <a:extLst>
              <a:ext uri="{FF2B5EF4-FFF2-40B4-BE49-F238E27FC236}">
                <a16:creationId xmlns:a16="http://schemas.microsoft.com/office/drawing/2014/main" id="{67772165-E188-4473-B132-5AC376FEAE16}"/>
              </a:ext>
            </a:extLst>
          </p:cNvPr>
          <p:cNvSpPr>
            <a:spLocks noGrp="1"/>
          </p:cNvSpPr>
          <p:nvPr>
            <p:ph idx="1"/>
          </p:nvPr>
        </p:nvSpPr>
        <p:spPr>
          <a:xfrm>
            <a:off x="353961" y="1103671"/>
            <a:ext cx="6961239" cy="2172929"/>
          </a:xfrm>
        </p:spPr>
        <p:txBody>
          <a:bodyPr/>
          <a:lstStyle/>
          <a:p>
            <a:r>
              <a:rPr lang="en-US" sz="2400" dirty="0">
                <a:effectLst/>
                <a:ea typeface="Times New Roman" panose="02020603050405020304" pitchFamily="18" charset="0"/>
                <a:cs typeface="Helvetica" panose="020B0604020202020204" pitchFamily="34" charset="0"/>
              </a:rPr>
              <a:t>RT-MBT supports automatic generation of</a:t>
            </a:r>
          </a:p>
          <a:p>
            <a:pPr lvl="1"/>
            <a:r>
              <a:rPr lang="en-US" sz="2000" dirty="0">
                <a:ea typeface="Times New Roman" panose="02020603050405020304" pitchFamily="18" charset="0"/>
                <a:cs typeface="Garamond" panose="02020404030301010803" pitchFamily="18" charset="0"/>
              </a:rPr>
              <a:t>abstract </a:t>
            </a:r>
            <a:r>
              <a:rPr lang="en-US" sz="2000" dirty="0">
                <a:effectLst/>
                <a:ea typeface="Times New Roman" panose="02020603050405020304" pitchFamily="18" charset="0"/>
                <a:cs typeface="Garamond" panose="02020404030301010803" pitchFamily="18" charset="0"/>
              </a:rPr>
              <a:t>test cases,</a:t>
            </a:r>
          </a:p>
          <a:p>
            <a:pPr lvl="1"/>
            <a:r>
              <a:rPr lang="en-US" sz="2000" dirty="0">
                <a:ea typeface="Times New Roman" panose="02020603050405020304" pitchFamily="18" charset="0"/>
                <a:cs typeface="Garamond" panose="02020404030301010803" pitchFamily="18" charset="0"/>
              </a:rPr>
              <a:t>concrete  </a:t>
            </a:r>
            <a:r>
              <a:rPr lang="en-US" sz="2000" dirty="0">
                <a:effectLst/>
                <a:ea typeface="Times New Roman" panose="02020603050405020304" pitchFamily="18" charset="0"/>
                <a:cs typeface="Garamond" panose="02020404030301010803" pitchFamily="18" charset="0"/>
              </a:rPr>
              <a:t>test cases, and</a:t>
            </a:r>
          </a:p>
          <a:p>
            <a:pPr lvl="1"/>
            <a:r>
              <a:rPr lang="en-US" sz="2000" dirty="0">
                <a:effectLst/>
                <a:ea typeface="Times New Roman" panose="02020603050405020304" pitchFamily="18" charset="0"/>
                <a:cs typeface="Garamond" panose="02020404030301010803" pitchFamily="18" charset="0"/>
              </a:rPr>
              <a:t>test procedures </a:t>
            </a:r>
          </a:p>
          <a:p>
            <a:r>
              <a:rPr lang="en-US" sz="2400" dirty="0">
                <a:ea typeface="Times New Roman" panose="02020603050405020304" pitchFamily="18" charset="0"/>
                <a:cs typeface="Garamond" panose="02020404030301010803" pitchFamily="18" charset="0"/>
              </a:rPr>
              <a:t>All derived from </a:t>
            </a:r>
            <a:r>
              <a:rPr lang="en-US" sz="2400" dirty="0" err="1">
                <a:ea typeface="Times New Roman" panose="02020603050405020304" pitchFamily="18" charset="0"/>
                <a:cs typeface="Garamond" panose="02020404030301010803" pitchFamily="18" charset="0"/>
              </a:rPr>
              <a:t>SysUML</a:t>
            </a:r>
            <a:r>
              <a:rPr lang="en-US" sz="2400" dirty="0">
                <a:ea typeface="Times New Roman" panose="02020603050405020304" pitchFamily="18" charset="0"/>
                <a:cs typeface="Garamond" panose="02020404030301010803" pitchFamily="18" charset="0"/>
              </a:rPr>
              <a:t> diagrams</a:t>
            </a:r>
            <a:endParaRPr lang="en-US" sz="2400" dirty="0">
              <a:effectLst/>
              <a:ea typeface="Times New Roman" panose="02020603050405020304" pitchFamily="18" charset="0"/>
              <a:cs typeface="Garamond" panose="02020404030301010803" pitchFamily="18" charset="0"/>
            </a:endParaRPr>
          </a:p>
          <a:p>
            <a:pPr lvl="1"/>
            <a:endParaRPr lang="en-US" sz="1800" dirty="0">
              <a:effectLst/>
              <a:latin typeface="Garamond" panose="02020404030301010803" pitchFamily="18" charset="0"/>
              <a:ea typeface="Times New Roman" panose="02020603050405020304" pitchFamily="18" charset="0"/>
              <a:cs typeface="Garamond" panose="02020404030301010803" pitchFamily="18" charset="0"/>
            </a:endParaRPr>
          </a:p>
          <a:p>
            <a:pPr lvl="1"/>
            <a:endParaRPr lang="en-US" sz="1600" i="1" dirty="0"/>
          </a:p>
        </p:txBody>
      </p:sp>
    </p:spTree>
    <p:extLst>
      <p:ext uri="{BB962C8B-B14F-4D97-AF65-F5344CB8AC3E}">
        <p14:creationId xmlns:p14="http://schemas.microsoft.com/office/powerpoint/2010/main" val="18669629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76200"/>
            <a:ext cx="7620000" cy="639762"/>
          </a:xfrm>
        </p:spPr>
        <p:txBody>
          <a:bodyPr/>
          <a:lstStyle/>
          <a:p>
            <a:r>
              <a:rPr lang="en-US" sz="2800" dirty="0"/>
              <a:t>Insurance Premium Activity Diagram</a:t>
            </a:r>
          </a:p>
        </p:txBody>
      </p:sp>
      <p:pic>
        <p:nvPicPr>
          <p:cNvPr id="6" name="Picture 5" descr="Diagram, schematic&#10;&#10;Description automatically generated">
            <a:extLst>
              <a:ext uri="{FF2B5EF4-FFF2-40B4-BE49-F238E27FC236}">
                <a16:creationId xmlns:a16="http://schemas.microsoft.com/office/drawing/2014/main" id="{C74C3124-30B5-4FC5-9A85-104D349131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645" y="771834"/>
            <a:ext cx="5029555" cy="5657590"/>
          </a:xfrm>
          <a:prstGeom prst="rect">
            <a:avLst/>
          </a:prstGeom>
        </p:spPr>
      </p:pic>
    </p:spTree>
    <p:extLst>
      <p:ext uri="{BB962C8B-B14F-4D97-AF65-F5344CB8AC3E}">
        <p14:creationId xmlns:p14="http://schemas.microsoft.com/office/powerpoint/2010/main" val="16842245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76200"/>
            <a:ext cx="7620000" cy="639762"/>
          </a:xfrm>
        </p:spPr>
        <p:txBody>
          <a:bodyPr/>
          <a:lstStyle/>
          <a:p>
            <a:r>
              <a:rPr lang="en-US" sz="2800" dirty="0"/>
              <a:t>Insurance Premium Input Equivalence classes</a:t>
            </a:r>
          </a:p>
        </p:txBody>
      </p:sp>
      <p:sp>
        <p:nvSpPr>
          <p:cNvPr id="12" name="Content Placeholder 2">
            <a:extLst>
              <a:ext uri="{FF2B5EF4-FFF2-40B4-BE49-F238E27FC236}">
                <a16:creationId xmlns:a16="http://schemas.microsoft.com/office/drawing/2014/main" id="{18EF7BDF-9B36-4F96-BA6A-8EDE1DED6F3C}"/>
              </a:ext>
            </a:extLst>
          </p:cNvPr>
          <p:cNvSpPr>
            <a:spLocks noGrp="1"/>
          </p:cNvSpPr>
          <p:nvPr>
            <p:ph idx="1"/>
          </p:nvPr>
        </p:nvSpPr>
        <p:spPr>
          <a:xfrm>
            <a:off x="582561" y="1103671"/>
            <a:ext cx="6961239" cy="3315929"/>
          </a:xfrm>
        </p:spPr>
        <p:txBody>
          <a:bodyPr/>
          <a:lstStyle/>
          <a:p>
            <a:r>
              <a:rPr lang="en-US" sz="2400" dirty="0"/>
              <a:t>Input equivalence class examples</a:t>
            </a:r>
            <a:endParaRPr lang="en-US" sz="2400" dirty="0">
              <a:effectLst/>
              <a:ea typeface="Times New Roman" panose="02020603050405020304" pitchFamily="18" charset="0"/>
              <a:cs typeface="Helvetica" panose="020B0604020202020204" pitchFamily="34" charset="0"/>
            </a:endParaRPr>
          </a:p>
          <a:p>
            <a:pPr lvl="1"/>
            <a:r>
              <a:rPr lang="en-US" sz="2000" dirty="0">
                <a:effectLst/>
                <a:ea typeface="Times New Roman" panose="02020603050405020304" pitchFamily="18" charset="0"/>
                <a:cs typeface="Garamond" panose="02020404030301010803" pitchFamily="18" charset="0"/>
              </a:rPr>
              <a:t>(Age &lt; 16) || (Age &gt; 90) || (Claims &gt; 10)</a:t>
            </a:r>
          </a:p>
          <a:p>
            <a:pPr lvl="1"/>
            <a:r>
              <a:rPr lang="en-US" sz="2000" dirty="0">
                <a:effectLst/>
                <a:ea typeface="Times New Roman" panose="02020603050405020304" pitchFamily="18" charset="0"/>
                <a:cs typeface="Garamond" panose="02020404030301010803" pitchFamily="18" charset="0"/>
              </a:rPr>
              <a:t>(16 &lt;= Age) &amp;&amp; (Age &lt; 25) &amp;&amp; (1 &lt;= Claims) &amp;&amp; (Claims &lt;= 3) &amp;&amp; !</a:t>
            </a:r>
            <a:r>
              <a:rPr lang="en-US" sz="2000" dirty="0" err="1">
                <a:effectLst/>
                <a:ea typeface="Times New Roman" panose="02020603050405020304" pitchFamily="18" charset="0"/>
                <a:cs typeface="Garamond" panose="02020404030301010803" pitchFamily="18" charset="0"/>
              </a:rPr>
              <a:t>GoodStudent</a:t>
            </a:r>
            <a:r>
              <a:rPr lang="en-US" sz="2000" dirty="0">
                <a:effectLst/>
                <a:ea typeface="Times New Roman" panose="02020603050405020304" pitchFamily="18" charset="0"/>
                <a:cs typeface="Garamond" panose="02020404030301010803" pitchFamily="18" charset="0"/>
              </a:rPr>
              <a:t> &amp;&amp; </a:t>
            </a:r>
            <a:r>
              <a:rPr lang="en-US" sz="2000" dirty="0" err="1">
                <a:effectLst/>
                <a:ea typeface="Times New Roman" panose="02020603050405020304" pitchFamily="18" charset="0"/>
                <a:cs typeface="Garamond" panose="02020404030301010803" pitchFamily="18" charset="0"/>
              </a:rPr>
              <a:t>NonDrinker</a:t>
            </a:r>
            <a:endParaRPr lang="en-US" sz="2000" dirty="0">
              <a:effectLst/>
              <a:ea typeface="Times New Roman" panose="02020603050405020304" pitchFamily="18" charset="0"/>
            </a:endParaRPr>
          </a:p>
          <a:p>
            <a:r>
              <a:rPr lang="en-US" sz="2400" dirty="0">
                <a:ea typeface="Times New Roman" panose="02020603050405020304" pitchFamily="18" charset="0"/>
              </a:rPr>
              <a:t>Selecting 10 input vectors for each class results in 370 test cases</a:t>
            </a:r>
          </a:p>
          <a:p>
            <a:r>
              <a:rPr lang="en-US" sz="2400" dirty="0">
                <a:effectLst/>
                <a:ea typeface="Times New Roman" panose="02020603050405020304" pitchFamily="18" charset="0"/>
              </a:rPr>
              <a:t>For this example, RT-MBT generated 10</a:t>
            </a:r>
            <a:r>
              <a:rPr lang="en-US" sz="2400" dirty="0">
                <a:ea typeface="Times New Roman" panose="02020603050405020304" pitchFamily="18" charset="0"/>
              </a:rPr>
              <a:t>,000 test cases</a:t>
            </a:r>
            <a:endParaRPr lang="en-US" sz="2400" dirty="0">
              <a:effectLst/>
              <a:ea typeface="Times New Roman" panose="02020603050405020304" pitchFamily="18" charset="0"/>
            </a:endParaRPr>
          </a:p>
          <a:p>
            <a:pPr lvl="1"/>
            <a:endParaRPr lang="en-US" sz="1800" dirty="0">
              <a:effectLst/>
              <a:latin typeface="Garamond" panose="02020404030301010803" pitchFamily="18" charset="0"/>
              <a:ea typeface="Times New Roman" panose="02020603050405020304" pitchFamily="18" charset="0"/>
              <a:cs typeface="Garamond" panose="02020404030301010803" pitchFamily="18" charset="0"/>
            </a:endParaRPr>
          </a:p>
          <a:p>
            <a:pPr lvl="1"/>
            <a:endParaRPr lang="en-US" sz="1600" i="1" dirty="0"/>
          </a:p>
        </p:txBody>
      </p:sp>
    </p:spTree>
    <p:extLst>
      <p:ext uri="{BB962C8B-B14F-4D97-AF65-F5344CB8AC3E}">
        <p14:creationId xmlns:p14="http://schemas.microsoft.com/office/powerpoint/2010/main" val="7571051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7620000" cy="639762"/>
          </a:xfrm>
        </p:spPr>
        <p:txBody>
          <a:bodyPr/>
          <a:lstStyle/>
          <a:p>
            <a:r>
              <a:rPr lang="en-US" sz="3200" dirty="0"/>
              <a:t>Garage Door Models</a:t>
            </a:r>
          </a:p>
        </p:txBody>
      </p:sp>
      <p:pic>
        <p:nvPicPr>
          <p:cNvPr id="6" name="Picture 5" descr="Diagram&#10;&#10;Description automatically generated">
            <a:extLst>
              <a:ext uri="{FF2B5EF4-FFF2-40B4-BE49-F238E27FC236}">
                <a16:creationId xmlns:a16="http://schemas.microsoft.com/office/drawing/2014/main" id="{EDDD3A07-828D-475E-8584-AC95DCBE2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523" y="1143000"/>
            <a:ext cx="8204677" cy="4646794"/>
          </a:xfrm>
          <a:prstGeom prst="rect">
            <a:avLst/>
          </a:prstGeom>
        </p:spPr>
      </p:pic>
    </p:spTree>
    <p:extLst>
      <p:ext uri="{BB962C8B-B14F-4D97-AF65-F5344CB8AC3E}">
        <p14:creationId xmlns:p14="http://schemas.microsoft.com/office/powerpoint/2010/main" val="13766461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7620000" cy="639762"/>
          </a:xfrm>
        </p:spPr>
        <p:txBody>
          <a:bodyPr/>
          <a:lstStyle/>
          <a:p>
            <a:r>
              <a:rPr lang="en-US" sz="3200" dirty="0"/>
              <a:t>Garage Door Test Cases</a:t>
            </a:r>
          </a:p>
        </p:txBody>
      </p:sp>
      <p:sp>
        <p:nvSpPr>
          <p:cNvPr id="3" name="Content Placeholder 2">
            <a:extLst>
              <a:ext uri="{FF2B5EF4-FFF2-40B4-BE49-F238E27FC236}">
                <a16:creationId xmlns:a16="http://schemas.microsoft.com/office/drawing/2014/main" id="{67772165-E188-4473-B132-5AC376FEAE16}"/>
              </a:ext>
            </a:extLst>
          </p:cNvPr>
          <p:cNvSpPr>
            <a:spLocks noGrp="1"/>
          </p:cNvSpPr>
          <p:nvPr>
            <p:ph idx="1"/>
          </p:nvPr>
        </p:nvSpPr>
        <p:spPr>
          <a:xfrm>
            <a:off x="353961" y="1103671"/>
            <a:ext cx="8229600" cy="4525963"/>
          </a:xfrm>
        </p:spPr>
        <p:txBody>
          <a:bodyPr/>
          <a:lstStyle/>
          <a:p>
            <a:r>
              <a:rPr lang="en-US" sz="2400" dirty="0"/>
              <a:t>Strategies for generating test cases</a:t>
            </a:r>
          </a:p>
          <a:p>
            <a:pPr lvl="1"/>
            <a:r>
              <a:rPr lang="en-US" sz="2000" dirty="0"/>
              <a:t>Each state</a:t>
            </a:r>
          </a:p>
          <a:p>
            <a:pPr lvl="1"/>
            <a:r>
              <a:rPr lang="en-US" sz="2000" dirty="0"/>
              <a:t>Each transition</a:t>
            </a:r>
          </a:p>
          <a:p>
            <a:pPr lvl="1"/>
            <a:r>
              <a:rPr lang="en-US" sz="2000" dirty="0"/>
              <a:t>Requirements coverage</a:t>
            </a:r>
          </a:p>
          <a:p>
            <a:r>
              <a:rPr lang="en-US" sz="2400" dirty="0"/>
              <a:t>Maximal state coverage generates 252 test cases</a:t>
            </a:r>
          </a:p>
          <a:p>
            <a:r>
              <a:rPr lang="en-US" sz="2400" dirty="0"/>
              <a:t>A few examples</a:t>
            </a:r>
          </a:p>
          <a:p>
            <a:pPr lvl="1"/>
            <a:r>
              <a:rPr lang="en-US" sz="2000" dirty="0">
                <a:effectLst/>
                <a:ea typeface="Times New Roman" panose="02020603050405020304" pitchFamily="18" charset="0"/>
                <a:cs typeface="Courier New" panose="02070309020205020404" pitchFamily="49" charset="0"/>
              </a:rPr>
              <a:t>1. (e1/a1).(e2/a3).(e1/a2).(e1/a3).(e1/a2).(e1/a3)</a:t>
            </a:r>
          </a:p>
          <a:p>
            <a:pPr lvl="1"/>
            <a:r>
              <a:rPr lang="de-DE" sz="2000" dirty="0">
                <a:effectLst/>
                <a:ea typeface="Times New Roman" panose="02020603050405020304" pitchFamily="18" charset="0"/>
                <a:cs typeface="Courier New" panose="02070309020205020404" pitchFamily="49" charset="0"/>
              </a:rPr>
              <a:t>2. (e1/a1).(e2/a3).(e1/a2).(e1/a3).(e1/a2).(e2/-)</a:t>
            </a:r>
            <a:endParaRPr lang="en-US" sz="2000" dirty="0">
              <a:effectLst/>
              <a:ea typeface="Times New Roman" panose="02020603050405020304" pitchFamily="18" charset="0"/>
            </a:endParaRPr>
          </a:p>
          <a:p>
            <a:pPr lvl="1"/>
            <a:r>
              <a:rPr lang="de-DE" sz="2000" dirty="0">
                <a:effectLst/>
                <a:ea typeface="Times New Roman" panose="02020603050405020304" pitchFamily="18" charset="0"/>
                <a:cs typeface="Courier New" panose="02070309020205020404" pitchFamily="49" charset="0"/>
              </a:rPr>
              <a:t>160. (e1/a1).(e4/a4).(e4/-).(e4/-).(e2/-).(e1/a3)</a:t>
            </a:r>
            <a:endParaRPr lang="en-US" sz="2000" dirty="0">
              <a:effectLst/>
              <a:ea typeface="Times New Roman" panose="02020603050405020304" pitchFamily="18" charset="0"/>
            </a:endParaRPr>
          </a:p>
          <a:p>
            <a:pPr lvl="1"/>
            <a:r>
              <a:rPr lang="en-US" sz="2000" dirty="0">
                <a:effectLst/>
                <a:ea typeface="Times New Roman" panose="02020603050405020304" pitchFamily="18" charset="0"/>
                <a:cs typeface="Courier New" panose="02070309020205020404" pitchFamily="49" charset="0"/>
              </a:rPr>
              <a:t>252. (e4/-).(e4/-).(e4/-).(e1/a1)</a:t>
            </a:r>
            <a:endParaRPr lang="en-US" sz="2000" dirty="0">
              <a:effectLst/>
              <a:ea typeface="Times New Roman" panose="02020603050405020304" pitchFamily="18" charset="0"/>
            </a:endParaRPr>
          </a:p>
          <a:p>
            <a:pPr lvl="1"/>
            <a:endParaRPr lang="en-US" sz="1800" dirty="0">
              <a:effectLst/>
              <a:latin typeface="Garamond" panose="02020404030301010803" pitchFamily="18" charset="0"/>
              <a:ea typeface="Times New Roman" panose="02020603050405020304" pitchFamily="18" charset="0"/>
              <a:cs typeface="Courier New" panose="02070309020205020404" pitchFamily="49" charset="0"/>
            </a:endParaRPr>
          </a:p>
          <a:p>
            <a:pPr lvl="1"/>
            <a:endParaRPr lang="en-US" sz="2000" dirty="0"/>
          </a:p>
        </p:txBody>
      </p:sp>
    </p:spTree>
    <p:extLst>
      <p:ext uri="{BB962C8B-B14F-4D97-AF65-F5344CB8AC3E}">
        <p14:creationId xmlns:p14="http://schemas.microsoft.com/office/powerpoint/2010/main" val="12792479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7620000" cy="639762"/>
          </a:xfrm>
        </p:spPr>
        <p:txBody>
          <a:bodyPr/>
          <a:lstStyle/>
          <a:p>
            <a:r>
              <a:rPr lang="en-US" sz="3200" dirty="0"/>
              <a:t>Vendor Advice</a:t>
            </a:r>
          </a:p>
        </p:txBody>
      </p:sp>
      <p:sp>
        <p:nvSpPr>
          <p:cNvPr id="3" name="Content Placeholder 2">
            <a:extLst>
              <a:ext uri="{FF2B5EF4-FFF2-40B4-BE49-F238E27FC236}">
                <a16:creationId xmlns:a16="http://schemas.microsoft.com/office/drawing/2014/main" id="{67772165-E188-4473-B132-5AC376FEAE16}"/>
              </a:ext>
            </a:extLst>
          </p:cNvPr>
          <p:cNvSpPr>
            <a:spLocks noGrp="1"/>
          </p:cNvSpPr>
          <p:nvPr>
            <p:ph idx="1"/>
          </p:nvPr>
        </p:nvSpPr>
        <p:spPr>
          <a:xfrm>
            <a:off x="658761" y="1103671"/>
            <a:ext cx="6885039" cy="2172929"/>
          </a:xfrm>
        </p:spPr>
        <p:txBody>
          <a:bodyPr/>
          <a:lstStyle/>
          <a:p>
            <a:r>
              <a:rPr lang="en-US" sz="2400" dirty="0"/>
              <a:t>Introducing MBT success requires</a:t>
            </a:r>
          </a:p>
          <a:p>
            <a:pPr lvl="1"/>
            <a:r>
              <a:rPr lang="en-US" sz="2000" dirty="0">
                <a:effectLst/>
                <a:ea typeface="Times New Roman" panose="02020603050405020304" pitchFamily="18" charset="0"/>
              </a:rPr>
              <a:t>The “conventional” verification and validation workflow needed to be adapted, and</a:t>
            </a:r>
          </a:p>
          <a:p>
            <a:pPr lvl="1"/>
            <a:r>
              <a:rPr lang="en-US" sz="2000" dirty="0">
                <a:effectLst/>
                <a:ea typeface="Times New Roman" panose="02020603050405020304" pitchFamily="18" charset="0"/>
                <a:cs typeface="Helvetica" panose="020B0604020202020204" pitchFamily="34" charset="0"/>
              </a:rPr>
              <a:t>Test engineers developing test models need higher skills than engineers programming test procedures</a:t>
            </a:r>
            <a:endParaRPr lang="en-US" sz="2000" dirty="0"/>
          </a:p>
          <a:p>
            <a:pPr lvl="1"/>
            <a:endParaRPr lang="en-US" sz="1800" dirty="0">
              <a:effectLst/>
              <a:latin typeface="Garamond" panose="02020404030301010803" pitchFamily="18" charset="0"/>
              <a:ea typeface="Times New Roman" panose="02020603050405020304" pitchFamily="18" charset="0"/>
              <a:cs typeface="Courier New" panose="02070309020205020404" pitchFamily="49" charset="0"/>
            </a:endParaRPr>
          </a:p>
          <a:p>
            <a:pPr lvl="1"/>
            <a:endParaRPr lang="en-US" sz="2000" dirty="0"/>
          </a:p>
        </p:txBody>
      </p:sp>
    </p:spTree>
    <p:extLst>
      <p:ext uri="{BB962C8B-B14F-4D97-AF65-F5344CB8AC3E}">
        <p14:creationId xmlns:p14="http://schemas.microsoft.com/office/powerpoint/2010/main" val="4765609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8" name="TextBox 7">
            <a:extLst>
              <a:ext uri="{FF2B5EF4-FFF2-40B4-BE49-F238E27FC236}">
                <a16:creationId xmlns:a16="http://schemas.microsoft.com/office/drawing/2014/main" id="{ED349385-8C78-48D0-A14D-626351CE178B}"/>
              </a:ext>
            </a:extLst>
          </p:cNvPr>
          <p:cNvSpPr txBox="1"/>
          <p:nvPr/>
        </p:nvSpPr>
        <p:spPr>
          <a:xfrm>
            <a:off x="1066800" y="381000"/>
            <a:ext cx="5638800" cy="2062103"/>
          </a:xfrm>
          <a:prstGeom prst="rect">
            <a:avLst/>
          </a:prstGeom>
          <a:noFill/>
        </p:spPr>
        <p:txBody>
          <a:bodyPr wrap="square">
            <a:spAutoFit/>
          </a:bodyPr>
          <a:lstStyle/>
          <a:p>
            <a:r>
              <a:rPr lang="de-DE" sz="2400" dirty="0"/>
              <a:t>Nun kommt alles zu Ende allhier:</a:t>
            </a:r>
            <a:br>
              <a:rPr lang="de-DE" sz="2400" dirty="0"/>
            </a:br>
            <a:r>
              <a:rPr lang="de-DE" sz="2400" dirty="0"/>
              <a:t>Feder, Tinte, Tobak und auch wir.</a:t>
            </a:r>
            <a:br>
              <a:rPr lang="de-DE" sz="2400" dirty="0"/>
            </a:br>
            <a:r>
              <a:rPr lang="de-DE" sz="2400" dirty="0"/>
              <a:t>Zum letzten Mal wird eingetunkt,</a:t>
            </a:r>
            <a:br>
              <a:rPr lang="de-DE" sz="2400" dirty="0"/>
            </a:br>
            <a:r>
              <a:rPr lang="de-DE" sz="2400" dirty="0"/>
              <a:t>dann kommt der große schwarze Punkt.</a:t>
            </a:r>
          </a:p>
          <a:p>
            <a:endParaRPr lang="en-US" sz="3200" dirty="0"/>
          </a:p>
        </p:txBody>
      </p:sp>
      <p:pic>
        <p:nvPicPr>
          <p:cNvPr id="4" name="Picture 3">
            <a:extLst>
              <a:ext uri="{FF2B5EF4-FFF2-40B4-BE49-F238E27FC236}">
                <a16:creationId xmlns:a16="http://schemas.microsoft.com/office/drawing/2014/main" id="{BFCB029E-9E95-4EF0-99A9-2D50C7A798BF}"/>
              </a:ext>
            </a:extLst>
          </p:cNvPr>
          <p:cNvPicPr>
            <a:picLocks noChangeAspect="1"/>
          </p:cNvPicPr>
          <p:nvPr/>
        </p:nvPicPr>
        <p:blipFill>
          <a:blip r:embed="rId3"/>
          <a:stretch>
            <a:fillRect/>
          </a:stretch>
        </p:blipFill>
        <p:spPr>
          <a:xfrm>
            <a:off x="2895600" y="2469085"/>
            <a:ext cx="1281112" cy="1167235"/>
          </a:xfrm>
          <a:prstGeom prst="rect">
            <a:avLst/>
          </a:prstGeom>
        </p:spPr>
      </p:pic>
      <p:sp>
        <p:nvSpPr>
          <p:cNvPr id="9" name="TextBox 8">
            <a:extLst>
              <a:ext uri="{FF2B5EF4-FFF2-40B4-BE49-F238E27FC236}">
                <a16:creationId xmlns:a16="http://schemas.microsoft.com/office/drawing/2014/main" id="{4C9AC5FB-C76E-4DDB-AB9D-9D7E489809AA}"/>
              </a:ext>
            </a:extLst>
          </p:cNvPr>
          <p:cNvSpPr txBox="1"/>
          <p:nvPr/>
        </p:nvSpPr>
        <p:spPr>
          <a:xfrm>
            <a:off x="990600" y="4145340"/>
            <a:ext cx="5334000" cy="1569660"/>
          </a:xfrm>
          <a:prstGeom prst="rect">
            <a:avLst/>
          </a:prstGeom>
          <a:noFill/>
        </p:spPr>
        <p:txBody>
          <a:bodyPr wrap="square">
            <a:spAutoFit/>
          </a:bodyPr>
          <a:lstStyle/>
          <a:p>
            <a:r>
              <a:rPr lang="de-DE" sz="2400" dirty="0"/>
              <a:t>Everything comes to an end here:</a:t>
            </a:r>
            <a:br>
              <a:rPr lang="de-DE" sz="2400" dirty="0"/>
            </a:br>
            <a:r>
              <a:rPr lang="de-DE" sz="2400" dirty="0"/>
              <a:t>The Quill, ink, tobacco, and we also.</a:t>
            </a:r>
            <a:br>
              <a:rPr lang="de-DE" sz="2400" dirty="0"/>
            </a:br>
            <a:r>
              <a:rPr lang="de-DE" sz="2400" dirty="0"/>
              <a:t>The quill is dipped for the last time, </a:t>
            </a:r>
            <a:br>
              <a:rPr lang="de-DE" sz="2400" dirty="0"/>
            </a:br>
            <a:r>
              <a:rPr lang="de-DE" sz="2400" dirty="0"/>
              <a:t>Then comes the big, black period.</a:t>
            </a:r>
          </a:p>
        </p:txBody>
      </p:sp>
    </p:spTree>
    <p:extLst>
      <p:ext uri="{BB962C8B-B14F-4D97-AF65-F5344CB8AC3E}">
        <p14:creationId xmlns:p14="http://schemas.microsoft.com/office/powerpoint/2010/main" val="1324379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8229600" cy="639762"/>
          </a:xfrm>
        </p:spPr>
        <p:txBody>
          <a:bodyPr/>
          <a:lstStyle/>
          <a:p>
            <a:r>
              <a:rPr lang="en-US" sz="3200" dirty="0"/>
              <a:t>3.  Model-Based Testing</a:t>
            </a:r>
          </a:p>
        </p:txBody>
      </p:sp>
      <p:sp>
        <p:nvSpPr>
          <p:cNvPr id="3" name="Content Placeholder 2">
            <a:extLst>
              <a:ext uri="{FF2B5EF4-FFF2-40B4-BE49-F238E27FC236}">
                <a16:creationId xmlns:a16="http://schemas.microsoft.com/office/drawing/2014/main" id="{67772165-E188-4473-B132-5AC376FEAE16}"/>
              </a:ext>
            </a:extLst>
          </p:cNvPr>
          <p:cNvSpPr>
            <a:spLocks noGrp="1"/>
          </p:cNvSpPr>
          <p:nvPr>
            <p:ph idx="1"/>
          </p:nvPr>
        </p:nvSpPr>
        <p:spPr>
          <a:xfrm>
            <a:off x="658761" y="1103671"/>
            <a:ext cx="7189839" cy="2096729"/>
          </a:xfrm>
        </p:spPr>
        <p:txBody>
          <a:bodyPr/>
          <a:lstStyle/>
          <a:p>
            <a:r>
              <a:rPr lang="en-US" sz="2400" dirty="0"/>
              <a:t>3 common forms (see </a:t>
            </a:r>
            <a:r>
              <a:rPr lang="en-US" sz="2400" dirty="0" err="1"/>
              <a:t>Utting</a:t>
            </a:r>
            <a:r>
              <a:rPr lang="en-US" sz="2400" dirty="0"/>
              <a:t> 2010)</a:t>
            </a:r>
          </a:p>
          <a:p>
            <a:pPr lvl="1"/>
            <a:r>
              <a:rPr lang="en-US" sz="2000" dirty="0"/>
              <a:t>Manual</a:t>
            </a:r>
          </a:p>
          <a:p>
            <a:pPr lvl="1"/>
            <a:r>
              <a:rPr lang="en-US" sz="2000" dirty="0"/>
              <a:t>Semi-automated</a:t>
            </a:r>
          </a:p>
          <a:p>
            <a:pPr lvl="1"/>
            <a:r>
              <a:rPr lang="en-US" sz="2000" dirty="0"/>
              <a:t>Fully automated</a:t>
            </a:r>
          </a:p>
          <a:p>
            <a:r>
              <a:rPr lang="en-US" sz="2400" dirty="0"/>
              <a:t>We briefly look at each of these next</a:t>
            </a:r>
          </a:p>
        </p:txBody>
      </p:sp>
    </p:spTree>
    <p:extLst>
      <p:ext uri="{BB962C8B-B14F-4D97-AF65-F5344CB8AC3E}">
        <p14:creationId xmlns:p14="http://schemas.microsoft.com/office/powerpoint/2010/main" val="622996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686800" y="-1"/>
            <a:ext cx="457200" cy="6245941"/>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rot="16200000">
            <a:off x="4048125" y="2507534"/>
            <a:ext cx="304800" cy="8401050"/>
          </a:xfrm>
          <a:prstGeom prst="rect">
            <a:avLst/>
          </a:prstGeom>
          <a:gradFill rotWithShape="1">
            <a:gsLst>
              <a:gs pos="0">
                <a:srgbClr val="990000"/>
              </a:gs>
              <a:gs pos="100000">
                <a:srgbClr val="990000">
                  <a:gamma/>
                  <a:shade val="46275"/>
                  <a:invGamma/>
                </a:srgbClr>
              </a:gs>
            </a:gsLst>
            <a:lin ang="5400000" scaled="1"/>
          </a:gradFill>
          <a:ln w="9525">
            <a:solidFill>
              <a:schemeClr val="tx1"/>
            </a:solidFill>
            <a:miter lim="800000"/>
            <a:headEnd/>
            <a:tailEnd/>
          </a:ln>
          <a:effectLst/>
        </p:spPr>
        <p:txBody>
          <a:bodyPr vert="eaVert" wrap="none" anchor="ctr"/>
          <a:lstStyle/>
          <a:p>
            <a:pPr algn="dist"/>
            <a:r>
              <a:rPr lang="en-US" dirty="0">
                <a:solidFill>
                  <a:schemeClr val="bg1"/>
                </a:solidFill>
              </a:rPr>
              <a:t>   </a:t>
            </a:r>
            <a:r>
              <a:rPr lang="en-US" sz="1200" i="1" dirty="0">
                <a:solidFill>
                  <a:schemeClr val="bg1"/>
                </a:solidFill>
              </a:rPr>
              <a:t>The Craft of Model-Based Testing</a:t>
            </a:r>
            <a:endParaRPr lang="en-US" dirty="0">
              <a:solidFill>
                <a:schemeClr val="bg1"/>
              </a:solidFill>
            </a:endParaRPr>
          </a:p>
        </p:txBody>
      </p:sp>
      <p:sp>
        <p:nvSpPr>
          <p:cNvPr id="3079" name="Rectangle 7"/>
          <p:cNvSpPr>
            <a:spLocks noChangeArrowheads="1"/>
          </p:cNvSpPr>
          <p:nvPr/>
        </p:nvSpPr>
        <p:spPr bwMode="auto">
          <a:xfrm>
            <a:off x="8610600" y="-1"/>
            <a:ext cx="228600" cy="6245941"/>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3080" name="Rectangle 8"/>
          <p:cNvSpPr>
            <a:spLocks noChangeArrowheads="1"/>
          </p:cNvSpPr>
          <p:nvPr/>
        </p:nvSpPr>
        <p:spPr bwMode="auto">
          <a:xfrm rot="-5400000">
            <a:off x="4121560" y="2298290"/>
            <a:ext cx="176980" cy="8382000"/>
          </a:xfrm>
          <a:prstGeom prst="rect">
            <a:avLst/>
          </a:prstGeom>
          <a:gradFill rotWithShape="1">
            <a:gsLst>
              <a:gs pos="0">
                <a:srgbClr val="DBD600"/>
              </a:gs>
              <a:gs pos="100000">
                <a:srgbClr val="FFFF00"/>
              </a:gs>
            </a:gsLst>
            <a:lin ang="5400000" scaled="1"/>
          </a:gradFill>
          <a:ln w="9525">
            <a:solidFill>
              <a:schemeClr val="tx1"/>
            </a:solidFill>
            <a:miter lim="800000"/>
            <a:headEnd/>
            <a:tailEnd/>
          </a:ln>
          <a:effectLst/>
        </p:spPr>
        <p:txBody>
          <a:bodyPr wrap="none" anchor="ct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A2DE29F4-AA2F-42F7-A8AE-EF9927610E35}"/>
              </a:ext>
            </a:extLst>
          </p:cNvPr>
          <p:cNvPicPr>
            <a:picLocks noChangeAspect="1"/>
          </p:cNvPicPr>
          <p:nvPr/>
        </p:nvPicPr>
        <p:blipFill rotWithShape="1">
          <a:blip r:embed="rId2">
            <a:extLst>
              <a:ext uri="{28A0092B-C50C-407E-A947-70E740481C1C}">
                <a14:useLocalDpi xmlns:a14="http://schemas.microsoft.com/office/drawing/2010/main" val="0"/>
              </a:ext>
            </a:extLst>
          </a:blip>
          <a:srcRect t="30000" b="16667"/>
          <a:stretch/>
        </p:blipFill>
        <p:spPr>
          <a:xfrm>
            <a:off x="8401050" y="6248400"/>
            <a:ext cx="723900" cy="609600"/>
          </a:xfrm>
          <a:prstGeom prst="rect">
            <a:avLst/>
          </a:prstGeom>
        </p:spPr>
      </p:pic>
      <p:sp>
        <p:nvSpPr>
          <p:cNvPr id="2" name="Title 1">
            <a:extLst>
              <a:ext uri="{FF2B5EF4-FFF2-40B4-BE49-F238E27FC236}">
                <a16:creationId xmlns:a16="http://schemas.microsoft.com/office/drawing/2014/main" id="{07799420-AB65-414A-A864-C37A07CCADB1}"/>
              </a:ext>
            </a:extLst>
          </p:cNvPr>
          <p:cNvSpPr>
            <a:spLocks noGrp="1"/>
          </p:cNvSpPr>
          <p:nvPr>
            <p:ph type="title"/>
          </p:nvPr>
        </p:nvSpPr>
        <p:spPr>
          <a:xfrm>
            <a:off x="457200" y="274638"/>
            <a:ext cx="8229600" cy="639762"/>
          </a:xfrm>
        </p:spPr>
        <p:txBody>
          <a:bodyPr/>
          <a:lstStyle/>
          <a:p>
            <a:r>
              <a:rPr lang="en-US" sz="3200" dirty="0"/>
              <a:t>Manual Model-Based Testing Steps</a:t>
            </a:r>
          </a:p>
        </p:txBody>
      </p:sp>
      <p:sp>
        <p:nvSpPr>
          <p:cNvPr id="3" name="Content Placeholder 2">
            <a:extLst>
              <a:ext uri="{FF2B5EF4-FFF2-40B4-BE49-F238E27FC236}">
                <a16:creationId xmlns:a16="http://schemas.microsoft.com/office/drawing/2014/main" id="{67772165-E188-4473-B132-5AC376FEAE16}"/>
              </a:ext>
            </a:extLst>
          </p:cNvPr>
          <p:cNvSpPr>
            <a:spLocks noGrp="1"/>
          </p:cNvSpPr>
          <p:nvPr>
            <p:ph idx="1"/>
          </p:nvPr>
        </p:nvSpPr>
        <p:spPr>
          <a:xfrm>
            <a:off x="658761" y="1103671"/>
            <a:ext cx="7189839" cy="4763729"/>
          </a:xfrm>
        </p:spPr>
        <p:txBody>
          <a:bodyPr/>
          <a:lstStyle/>
          <a:p>
            <a:pPr marL="457200" indent="-457200">
              <a:buFont typeface="+mj-lt"/>
              <a:buAutoNum type="arabicPeriod"/>
            </a:pPr>
            <a:r>
              <a:rPr lang="en-US" sz="2400" dirty="0"/>
              <a:t>Develop a model of the application; most likely a finite state machine (fsm)</a:t>
            </a:r>
          </a:p>
          <a:p>
            <a:pPr marL="457200" indent="-457200">
              <a:buFont typeface="+mj-lt"/>
              <a:buAutoNum type="arabicPeriod"/>
            </a:pPr>
            <a:r>
              <a:rPr lang="en-US" sz="2400" dirty="0"/>
              <a:t>Identify paths in the fsm visually</a:t>
            </a:r>
          </a:p>
          <a:p>
            <a:pPr marL="457200" indent="-457200">
              <a:buFont typeface="+mj-lt"/>
              <a:buAutoNum type="arabicPeriod"/>
            </a:pPr>
            <a:r>
              <a:rPr lang="en-US" sz="2400" dirty="0"/>
              <a:t>Apply some selection criteria to the identified paths; </a:t>
            </a:r>
            <a:r>
              <a:rPr lang="en-US" sz="2400" i="1" dirty="0"/>
              <a:t>e.g.,</a:t>
            </a:r>
            <a:r>
              <a:rPr lang="en-US" sz="2400" dirty="0"/>
              <a:t> some coverage metric</a:t>
            </a:r>
          </a:p>
          <a:p>
            <a:pPr marL="457200" indent="-457200">
              <a:buFont typeface="+mj-lt"/>
              <a:buAutoNum type="arabicPeriod"/>
            </a:pPr>
            <a:r>
              <a:rPr lang="en-US" sz="2400" dirty="0"/>
              <a:t>“Concretize” the selected (abstract) test cases: </a:t>
            </a:r>
            <a:r>
              <a:rPr lang="en-US" sz="2400" i="1" dirty="0"/>
              <a:t>e.g.,</a:t>
            </a:r>
            <a:r>
              <a:rPr lang="en-US" sz="2400" dirty="0"/>
              <a:t> replace “UserID” with “Paul Jorgensen” to create actual test cases.</a:t>
            </a:r>
          </a:p>
          <a:p>
            <a:pPr marL="457200" indent="-457200">
              <a:buFont typeface="+mj-lt"/>
              <a:buAutoNum type="arabicPeriod"/>
            </a:pPr>
            <a:endParaRPr lang="en-US" sz="2400" dirty="0"/>
          </a:p>
        </p:txBody>
      </p:sp>
    </p:spTree>
    <p:extLst>
      <p:ext uri="{BB962C8B-B14F-4D97-AF65-F5344CB8AC3E}">
        <p14:creationId xmlns:p14="http://schemas.microsoft.com/office/powerpoint/2010/main" val="4057589330"/>
      </p:ext>
    </p:extLst>
  </p:cSld>
  <p:clrMapOvr>
    <a:masterClrMapping/>
  </p:clrMapOvr>
</p:sld>
</file>

<file path=ppt/theme/theme1.xml><?xml version="1.0" encoding="utf-8"?>
<a:theme xmlns:a="http://schemas.openxmlformats.org/drawingml/2006/main" name="4th ed bckgrnd">
  <a:themeElements>
    <a:clrScheme name="4th ed bckgr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th ed bckgrn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th ed bckgr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th ed bckgr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th ed bckgr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th ed bckgr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th ed bckgr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th ed bckgr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th ed bckgr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th ed bckgr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th ed bckgr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th ed bckgr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th ed bckgr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th ed bckgr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4th ed bckgrnd</Template>
  <TotalTime>3330</TotalTime>
  <Words>5033</Words>
  <Application>Microsoft Office PowerPoint</Application>
  <PresentationFormat>On-screen Show (4:3)</PresentationFormat>
  <Paragraphs>933</Paragraphs>
  <Slides>77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83" baseType="lpstr">
      <vt:lpstr>Arial</vt:lpstr>
      <vt:lpstr>Calibri</vt:lpstr>
      <vt:lpstr>Garamond</vt:lpstr>
      <vt:lpstr>Times New Roman</vt:lpstr>
      <vt:lpstr>4th ed bckgrnd</vt:lpstr>
      <vt:lpstr>Visio</vt:lpstr>
      <vt:lpstr>Model-Based Testing Explained and Demonstrated</vt:lpstr>
      <vt:lpstr>Presentation Outline</vt:lpstr>
      <vt:lpstr>About Paul Jorgensen</vt:lpstr>
      <vt:lpstr>This Presentation</vt:lpstr>
      <vt:lpstr>2.  About Models</vt:lpstr>
      <vt:lpstr>Advantages of Models</vt:lpstr>
      <vt:lpstr>Types of Models</vt:lpstr>
      <vt:lpstr>3.  Model-Based Testing</vt:lpstr>
      <vt:lpstr>Manual Model-Based Testing Steps</vt:lpstr>
      <vt:lpstr>Semi-Automated Model-Based Testing</vt:lpstr>
      <vt:lpstr>Fully Automated Model-Based Testing</vt:lpstr>
      <vt:lpstr>4.  Today’s Examples</vt:lpstr>
      <vt:lpstr>The Insurance Premium Program</vt:lpstr>
      <vt:lpstr>Details of the Input Variables </vt:lpstr>
      <vt:lpstr>The Garage Door Controller</vt:lpstr>
      <vt:lpstr>The Garage Door Controller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MBT Commercial Products</vt:lpstr>
      <vt:lpstr>5.1  Smartesting Yest and CertifyIt</vt:lpstr>
      <vt:lpstr>Insurance Premium Models</vt:lpstr>
      <vt:lpstr>Insurance Premium Models</vt:lpstr>
      <vt:lpstr>Insurance Premium Test Cases</vt:lpstr>
      <vt:lpstr>Garage Door Models</vt:lpstr>
      <vt:lpstr>Garage Door Models</vt:lpstr>
      <vt:lpstr>Garage Door Test Cases</vt:lpstr>
      <vt:lpstr>5.2  TestOptimal</vt:lpstr>
      <vt:lpstr>Insurance Premium Test Cases</vt:lpstr>
      <vt:lpstr>Concrete data values</vt:lpstr>
      <vt:lpstr>Concrete Pairwise Values</vt:lpstr>
      <vt:lpstr>Garage Door FSM</vt:lpstr>
      <vt:lpstr>Garage Door UML Sequence Diagram</vt:lpstr>
      <vt:lpstr>Sample Test Case (6 of 11 steps)</vt:lpstr>
      <vt:lpstr>5.3  Conformiq</vt:lpstr>
      <vt:lpstr>Conformiq Test Case Generation</vt:lpstr>
      <vt:lpstr>Conformiq Modeling Options</vt:lpstr>
      <vt:lpstr>Insurance Premium Activity Diagram</vt:lpstr>
      <vt:lpstr>Activity Diagram Details</vt:lpstr>
      <vt:lpstr>Web Interface</vt:lpstr>
      <vt:lpstr>Insurance Premium Test Case1 (of 64)</vt:lpstr>
      <vt:lpstr>Insurance Premium Action Invocations</vt:lpstr>
      <vt:lpstr>Garage Door UML State Machine</vt:lpstr>
      <vt:lpstr>Garage Door Test Cases (1 and 2 of 17)</vt:lpstr>
      <vt:lpstr>Garage Door Traceability</vt:lpstr>
      <vt:lpstr>Vendor Advice</vt:lpstr>
      <vt:lpstr>5.4  Elvior</vt:lpstr>
      <vt:lpstr>Insurance Premium Models</vt:lpstr>
      <vt:lpstr>Insurance Premium Models</vt:lpstr>
      <vt:lpstr>Insurance Premium Calculation</vt:lpstr>
      <vt:lpstr>39 test cases (test objectives)</vt:lpstr>
      <vt:lpstr>Executable TTCN-3 Script</vt:lpstr>
      <vt:lpstr>Garage Door Models</vt:lpstr>
      <vt:lpstr>All Transitions Test Objective</vt:lpstr>
      <vt:lpstr>TTCN-3 Script</vt:lpstr>
      <vt:lpstr>Vendor Advice</vt:lpstr>
      <vt:lpstr>5.5  sepp.med GmbH</vt:lpstr>
      <vt:lpstr>5.5  sepp.med GmbH (continued)</vt:lpstr>
      <vt:lpstr>Insurance Premium Models</vt:lpstr>
      <vt:lpstr>Insurance Premium Models (continued)</vt:lpstr>
      <vt:lpstr>Insurance Premium Models (continued)</vt:lpstr>
      <vt:lpstr>Insurance Premium Test Cases</vt:lpstr>
      <vt:lpstr>Garage Door Models</vt:lpstr>
      <vt:lpstr>Garage Door FSM</vt:lpstr>
      <vt:lpstr>Garage Door Test Cases</vt:lpstr>
      <vt:lpstr>5.6  Verified Systems International GmbH</vt:lpstr>
      <vt:lpstr>5.6  Verified Systems International GmbH</vt:lpstr>
      <vt:lpstr>Insurance Premium Activity Diagram</vt:lpstr>
      <vt:lpstr>Insurance Premium Input Equivalence classes</vt:lpstr>
      <vt:lpstr>Garage Door Models</vt:lpstr>
      <vt:lpstr>Garage Door Test Cases</vt:lpstr>
      <vt:lpstr>Vendor Advice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dc:creator>
  <cp:lastModifiedBy>paul jorgensen</cp:lastModifiedBy>
  <cp:revision>161</cp:revision>
  <dcterms:created xsi:type="dcterms:W3CDTF">2013-07-25T14:49:09Z</dcterms:created>
  <dcterms:modified xsi:type="dcterms:W3CDTF">2021-10-02T22:18:07Z</dcterms:modified>
</cp:coreProperties>
</file>